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42" r:id="rId2"/>
    <p:sldId id="303" r:id="rId3"/>
    <p:sldId id="422" r:id="rId4"/>
    <p:sldId id="434" r:id="rId5"/>
    <p:sldId id="446" r:id="rId6"/>
    <p:sldId id="449" r:id="rId7"/>
    <p:sldId id="452" r:id="rId8"/>
    <p:sldId id="428" r:id="rId9"/>
    <p:sldId id="275" r:id="rId10"/>
    <p:sldId id="436" r:id="rId11"/>
    <p:sldId id="408" r:id="rId12"/>
    <p:sldId id="451" r:id="rId13"/>
    <p:sldId id="453" r:id="rId14"/>
    <p:sldId id="450" r:id="rId15"/>
    <p:sldId id="335" r:id="rId16"/>
    <p:sldId id="440" r:id="rId17"/>
    <p:sldId id="445" r:id="rId18"/>
    <p:sldId id="402" r:id="rId19"/>
    <p:sldId id="441" r:id="rId20"/>
    <p:sldId id="256" r:id="rId21"/>
    <p:sldId id="413" r:id="rId22"/>
    <p:sldId id="377" r:id="rId23"/>
    <p:sldId id="438" r:id="rId24"/>
    <p:sldId id="369" r:id="rId25"/>
    <p:sldId id="398" r:id="rId26"/>
    <p:sldId id="410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ela Samaddar" initials="PS" lastIdx="1" clrIdx="0">
    <p:extLst>
      <p:ext uri="{19B8F6BF-5375-455C-9EA6-DF929625EA0E}">
        <p15:presenceInfo xmlns:p15="http://schemas.microsoft.com/office/powerpoint/2012/main" userId="S::Pamela.Samaddar@sd23.bc.ca::efa8a926-f242-47f2-a87d-38baafdb92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0066"/>
    <a:srgbClr val="FA062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1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3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7FBE6B-EC24-455D-B02B-B405EAD751E9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AD0651-39AE-4A8F-8C42-AE5208F95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8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0651-39AE-4A8F-8C42-AE5208F951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0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0651-39AE-4A8F-8C42-AE5208F9512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4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0651-39AE-4A8F-8C42-AE5208F9512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2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D0651-39AE-4A8F-8C42-AE5208F9512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4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185B-7591-480B-8481-845D190C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5D5CA-6F58-4AEF-A022-4C8379DCF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B3949-357C-4BA4-A91D-2748ACA0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48B5-513D-4CE0-B1FB-C4E7666BB0EF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6BCFF-191C-409A-B0D3-6C2CF427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317EA-9F6B-42AE-A76C-39F7223C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4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574B-1937-4719-B580-D7B7A48C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7FF64-B861-4363-9F73-0AA2D298A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0A31-90A0-4471-9C48-AE30FB64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B92C-5E02-4161-9D8D-34E23499BABB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12D5-795F-4541-A97F-3EF95246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1702-1509-463E-8591-4F63E05C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1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6492D-6855-4483-BB40-74F655A7D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5F627-F1EF-46D0-B1CA-1D665C908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62BF-C517-4E95-A770-8D6432AE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73AB-81FC-4A0B-9D90-B0568FF97FE4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F7830-60AE-4B53-A65C-3615A554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6F24-2ADE-4608-96CE-66FEB3D0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3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B089-C1D9-417A-BA55-2697A7F8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E821-7B58-4AD2-9F7B-3BF2B70D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5D4D-0FB6-4E07-998D-DF2F24E5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E8E-7F3D-42E0-A93E-9CF39DB3CF6F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9A856-6DA9-4F06-BC88-43EE9D7D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54EDF-7D63-49D0-9B01-FE615DF6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5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88DD-50B2-4A90-835C-26962D50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9DCF-430A-421C-9128-A46B06092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F413-03BA-4CED-BEE8-C07EFCF3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6A24-ACBE-4C54-9D72-834BDFAE53A5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1C094-E08A-4D2A-9E56-6229EDCC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E0025-E79C-4AA6-AD8C-F01C54B2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6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DE06-5E31-495C-B226-2723F359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38E93-2729-4BB0-BE52-10BF042A0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6AFA6-04BA-4D22-BD25-FDD4090D4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6F677-BFDC-48D3-8BFB-F04B23DE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672F-41F0-42E9-A43F-0AF73A8B1759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15999-B7E1-4F58-A73D-5E3A0AC5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58804-31E0-443E-8D93-982DED57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5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17EA-694C-46B1-B735-CBE67633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BB05-4735-4856-B76B-E2C15AFD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8377E-34B1-4F7A-B05A-715CAD9A2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3A213-3A5C-4931-8B4B-183BA8866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21968-166B-4243-AD20-0DADA4AC8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46A6F-6C74-4193-ACEB-0CBFFEC5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2CD9-E7A7-4472-AD82-AB43F360B1DA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9BC40-9167-4666-ACD4-458EC12B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6E4F5-FEDA-4385-A0C4-8D42763B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2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CBBF-6EF3-463B-BF75-66F537A4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C083D-0FD9-4AC3-B3D0-B336EA7A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3756-0A3A-4E77-8878-3658AE020997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29479-5968-4AD9-8C82-B324BE3F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A1CA5-507D-48C7-8FCB-EEFEDC53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9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32A6F-7439-4AB1-9F89-3B63D709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6F50-787F-44DC-8B73-2047F537E6C1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8F9C0-0570-4F3E-BFA2-B183BAA9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CA786-6603-476C-8844-2A5564CA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3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B7C8C-C42C-4BA1-BAB7-22D3FAD8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14D71-D7A3-4DFB-A65C-E878CA7E5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2866F-C5DC-4B07-A9C1-457B91845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DC268-9FA9-4F22-8365-3F581BD1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C298-4EBC-4030-B0DF-C6F8435490C8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1FF4-B456-404B-9C5E-DACC8916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1DAF4-F4FB-49FC-9272-CB33E83C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0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5AD9-6C93-42D5-8AC2-D2871AC8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03565-3CBE-4B32-B228-BADAA4E34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C96F9-0FE9-411C-A555-A1F2FE609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37C9-C435-4FAC-A399-7D744725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1337-F6E0-48E3-AB73-8F8CACEFB9AD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40D2-9477-4F32-BB32-B55AD86D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579F9-0586-4098-905D-B6AA2843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3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C002F-36C6-41FD-BD49-2B821D30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5715-ED75-4A0E-81B7-C44F1574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6B47-F3BA-408E-A515-814796813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3FB0B-000F-4293-8454-3BCE7BB4F706}" type="datetime1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99F0-C7B9-494B-B1F0-4E93384AB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6DC8E-998D-4589-8A22-ACE5221CC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5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hyperlink" Target="http://pamsamaddar.weebly.com/sexual-health-links.htm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images.google.com/imgres?imgurl=http://www.imajlar.com/free_clipart/school_clipart/school_clipart_boy_writting.gif&amp;imgrefurl=http://www.free-clipart-pictures.net/school_clipart.html&amp;usg=__mrW7T3K1yVkwFjT06edOrr4Mlno=&amp;h=160&amp;w=200&amp;sz=7&amp;hl=en&amp;start=16&amp;itbs=1&amp;tbnid=BPyBq6W8sOuRAM:&amp;tbnh=83&amp;tbnw=104&amp;prev=/images%3Fq%3Dstudent%2Bclipart%26hl%3Den%26safe%3Dactive%26gbv%3D2%26tbs%3Disch: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education-clipart.com/education_clip_art.jpg&amp;imgrefurl=http://www.examiner.com/x-19661-Cleveland-Democrat-Examiner~y2009m8d8-Its-time-to-modernize-federal-student-aid&amp;usg=__HajlPby4DIb94jmCDjRREZ6Kaa0=&amp;h=335&amp;w=353&amp;sz=52&amp;hl=en&amp;start=51&amp;itbs=1&amp;tbnid=pp24te_HyZA5fM:&amp;tbnh=115&amp;tbnw=121&amp;prev=/images%3Fq%3Dstudent%2Bclipart%26start%3D40%26hl%3Den%26safe%3Dactive%26sa%3DN%26gbv%3D2%26ndsp%3D20%26tbs%3Disch:1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images.google.com/imgres?imgurl=http://www.school-clipart.com/_small/0511-0703-2014-0514.jpg&amp;imgrefurl=http://www.school-clipart.com/_pages/0511-0703-2014-0514.html&amp;usg=__3HJaP--vohNqNnOBIOgkPvIDvDA=&amp;h=350&amp;w=344&amp;sz=61&amp;hl=en&amp;start=26&amp;itbs=1&amp;tbnid=Jlu-qO8MkjfkyM:&amp;tbnh=120&amp;tbnw=118&amp;prev=/images%3Fq%3Dstudent%2Bclipart%26start%3D20%26hl%3Den%26safe%3Dactive%26sa%3DN%26gbv%3D2%26ndsp%3D20%26tbs%3Disch: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23.zoom.us/j/901214864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D00274-C342-4FB6-B229-EA2F0C733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800"/>
              </a:spcAft>
            </a:pPr>
            <a:r>
              <a:rPr lang="en-US" sz="3400" b="1" u="sng">
                <a:solidFill>
                  <a:srgbClr val="FFFFFF"/>
                </a:solidFill>
              </a:rPr>
              <a:t>Let’s Have a Tremendous Tuesday!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u="sng" dirty="0">
                <a:solidFill>
                  <a:srgbClr val="FFFFFF"/>
                </a:solidFill>
                <a:highlight>
                  <a:srgbClr val="FF00FF"/>
                </a:highlight>
              </a:rPr>
              <a:t>May 19</a:t>
            </a:r>
            <a:r>
              <a:rPr lang="en-US" sz="3400" u="sng" baseline="30000" dirty="0">
                <a:solidFill>
                  <a:srgbClr val="FFFFFF"/>
                </a:solidFill>
                <a:highlight>
                  <a:srgbClr val="FF00FF"/>
                </a:highlight>
              </a:rPr>
              <a:t>th</a:t>
            </a:r>
            <a:r>
              <a:rPr lang="en-US" sz="3400" u="sng" dirty="0">
                <a:solidFill>
                  <a:srgbClr val="FFFFFF"/>
                </a:solidFill>
                <a:highlight>
                  <a:srgbClr val="FF00FF"/>
                </a:highlight>
              </a:rPr>
              <a:t> – May 22nd</a:t>
            </a:r>
            <a:endParaRPr lang="en-US" sz="3400" b="1" i="1" dirty="0">
              <a:solidFill>
                <a:srgbClr val="FFFFFF"/>
              </a:solidFill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1BC53E-D0A7-465B-8554-085CB4C6D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"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09228D2-03D0-48E0-96E3-F3819AF3D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 r="2" b="7363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8E72A-9400-4B5C-A376-851FC57C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D10BEE-FC6A-40B2-AD48-6C6475AC86EC}" type="slidenum">
              <a:rPr lang="en-US" sz="90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8281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F8F333-B8E1-4B17-A8B1-C5F69FFB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29" y="40111"/>
            <a:ext cx="10515600" cy="1325563"/>
          </a:xfrm>
        </p:spPr>
        <p:txBody>
          <a:bodyPr>
            <a:normAutofit/>
          </a:bodyPr>
          <a:lstStyle/>
          <a:p>
            <a:r>
              <a:rPr lang="en-CA" b="1" u="sng" dirty="0">
                <a:highlight>
                  <a:srgbClr val="00FFFF"/>
                </a:highlight>
              </a:rPr>
              <a:t> </a:t>
            </a:r>
            <a:br>
              <a:rPr lang="en-CA" b="1" u="sng" dirty="0">
                <a:highlight>
                  <a:srgbClr val="00FFFF"/>
                </a:highlight>
              </a:rPr>
            </a:br>
            <a:r>
              <a:rPr lang="en-US" b="1" u="sng" dirty="0">
                <a:highlight>
                  <a:srgbClr val="00FFFF"/>
                </a:highlight>
              </a:rPr>
              <a:t>No </a:t>
            </a:r>
            <a:r>
              <a:rPr lang="en-US" b="1" u="sng" dirty="0" err="1">
                <a:highlight>
                  <a:srgbClr val="00FFFF"/>
                </a:highlight>
              </a:rPr>
              <a:t>Journalling</a:t>
            </a:r>
            <a:r>
              <a:rPr lang="en-US" b="1" u="sng" dirty="0">
                <a:highlight>
                  <a:srgbClr val="00FFFF"/>
                </a:highlight>
              </a:rPr>
              <a:t> this Week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C2BA2-EE10-4E8A-990D-7715F8590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597" y="2999337"/>
            <a:ext cx="5079927" cy="320583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i="1" dirty="0">
                <a:solidFill>
                  <a:srgbClr val="FA062F"/>
                </a:solidFill>
                <a:highlight>
                  <a:srgbClr val="00FFFF"/>
                </a:highlight>
              </a:rPr>
              <a:t>Past Work:</a:t>
            </a:r>
          </a:p>
          <a:p>
            <a:pPr marL="0" lvl="0" indent="0">
              <a:buNone/>
            </a:pPr>
            <a:endParaRPr lang="en-US" b="1" i="1" dirty="0">
              <a:solidFill>
                <a:srgbClr val="FA062F"/>
              </a:solidFill>
              <a:highlight>
                <a:srgbClr val="00FFFF"/>
              </a:highlight>
            </a:endParaRPr>
          </a:p>
          <a:p>
            <a:pPr marL="0" lvl="0" indent="0">
              <a:buNone/>
            </a:pPr>
            <a:r>
              <a:rPr lang="en-CA" b="1" i="1" dirty="0"/>
              <a:t>Did you post your </a:t>
            </a:r>
            <a:r>
              <a:rPr lang="en-CA" b="1" i="1" u="sng" dirty="0"/>
              <a:t>FAV</a:t>
            </a:r>
            <a:r>
              <a:rPr lang="en-CA" b="1" i="1" dirty="0"/>
              <a:t> journal or thank you note last week?</a:t>
            </a:r>
          </a:p>
          <a:p>
            <a:pPr lvl="0"/>
            <a:endParaRPr lang="en-CA" b="1" i="1" dirty="0"/>
          </a:p>
          <a:p>
            <a:pPr marL="0" lvl="0" indent="0">
              <a:buNone/>
            </a:pPr>
            <a:r>
              <a:rPr lang="en-CA" b="1" i="1" dirty="0"/>
              <a:t>I am checking FreshGrade this week.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5087E-C610-468F-9264-5B1F0C90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56955" y="7073803"/>
            <a:ext cx="750160" cy="53926"/>
          </a:xfrm>
        </p:spPr>
        <p:txBody>
          <a:bodyPr/>
          <a:lstStyle/>
          <a:p>
            <a:fld id="{AED10BEE-FC6A-40B2-AD48-6C6475AC86EC}" type="slidenum">
              <a:rPr lang="en-US" smtClean="0"/>
              <a:t>10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A79B79-7EBA-45B7-B7CC-5F31EF04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29" y="2126775"/>
            <a:ext cx="3907275" cy="26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DBEE41E-9A90-447B-BC37-61B60936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0" y="1741009"/>
            <a:ext cx="1887447" cy="10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30CB524-6BB6-4FB8-A363-F2F5DED7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83" y="1741009"/>
            <a:ext cx="1887447" cy="10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8A4B1DF-2DFD-4B58-9FBF-648196D7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15" y="2654278"/>
            <a:ext cx="2585558" cy="42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7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F8F333-B8E1-4B17-A8B1-C5F69FFB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25" y="7562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CA" b="1" u="sng" dirty="0">
                <a:highlight>
                  <a:srgbClr val="00FFFF"/>
                </a:highlight>
              </a:rPr>
              <a:t> </a:t>
            </a:r>
            <a:br>
              <a:rPr lang="en-CA" b="1" u="sng" dirty="0">
                <a:highlight>
                  <a:srgbClr val="00FFFF"/>
                </a:highlight>
              </a:rPr>
            </a:br>
            <a:r>
              <a:rPr lang="en-US" b="1" u="sng" dirty="0">
                <a:highlight>
                  <a:srgbClr val="00FFFF"/>
                </a:highlight>
              </a:rPr>
              <a:t>THINK LIKE A WRITER!</a:t>
            </a:r>
            <a:br>
              <a:rPr lang="en-US" b="1" u="sng" dirty="0">
                <a:highlight>
                  <a:srgbClr val="00FFFF"/>
                </a:highlight>
              </a:rPr>
            </a:br>
            <a:br>
              <a:rPr lang="en-US" dirty="0">
                <a:highlight>
                  <a:srgbClr val="00FFFF"/>
                </a:highlight>
              </a:rPr>
            </a:b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C2BA2-EE10-4E8A-990D-7715F8590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870" y="2029713"/>
            <a:ext cx="5257801" cy="430430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endParaRPr lang="en-US" b="1" dirty="0"/>
          </a:p>
          <a:p>
            <a:pPr marL="0" lvl="0" indent="0" algn="ctr">
              <a:buNone/>
            </a:pPr>
            <a:r>
              <a:rPr lang="en-US" sz="12300" b="1" dirty="0"/>
              <a:t>What makes a quality poem?</a:t>
            </a:r>
            <a:endParaRPr lang="en-CA" sz="12300" u="sng" dirty="0"/>
          </a:p>
          <a:p>
            <a:pPr lvl="0"/>
            <a:endParaRPr lang="en-CA" u="sng" dirty="0"/>
          </a:p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2AB0ED-27CA-4AA3-BE08-07DAF6637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735336">
            <a:off x="6592842" y="2394477"/>
            <a:ext cx="5380419" cy="147469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highlight>
                  <a:srgbClr val="00FF00"/>
                </a:highlight>
              </a:rPr>
              <a:t>LET’S LOOK AT OUR RUBRIC!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5087E-C610-468F-9264-5B1F0C90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2326"/>
            <a:ext cx="2743200" cy="419149"/>
          </a:xfrm>
        </p:spPr>
        <p:txBody>
          <a:bodyPr/>
          <a:lstStyle/>
          <a:p>
            <a:fld id="{AED10BEE-FC6A-40B2-AD48-6C6475AC86EC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2" descr="http://www.delsea.k12.nj.us/Academic/MediaCenter/hs/poetry.jpg">
            <a:extLst>
              <a:ext uri="{FF2B5EF4-FFF2-40B4-BE49-F238E27FC236}">
                <a16:creationId xmlns:a16="http://schemas.microsoft.com/office/drawing/2014/main" id="{ADFC88EE-1A9E-4287-A939-D4B407917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1" b="1"/>
          <a:stretch/>
        </p:blipFill>
        <p:spPr bwMode="auto">
          <a:xfrm>
            <a:off x="1753898" y="4181863"/>
            <a:ext cx="3577757" cy="218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7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BD5C-30C7-4296-A12D-C18630F30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b="1" i="1" dirty="0">
                <a:highlight>
                  <a:srgbClr val="FFFF00"/>
                </a:highlight>
              </a:rPr>
              <a:t>BREAK OUT!</a:t>
            </a:r>
            <a:r>
              <a:rPr lang="en-US" sz="9600" b="1" i="1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br>
              <a:rPr lang="en-US" sz="9600" i="1" dirty="0">
                <a:solidFill>
                  <a:srgbClr val="FF0000"/>
                </a:solidFill>
              </a:rPr>
            </a:br>
            <a:r>
              <a:rPr lang="en-US" dirty="0"/>
              <a:t> – SHARE 2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471A5-46A5-4673-9308-B430A5E7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0926574">
            <a:off x="556849" y="2822331"/>
            <a:ext cx="4380914" cy="121333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WHAT </a:t>
            </a:r>
            <a:r>
              <a:rPr lang="en-US" b="1" u="sng" dirty="0"/>
              <a:t>TYPE OF POEM </a:t>
            </a:r>
            <a:r>
              <a:rPr lang="en-US" dirty="0"/>
              <a:t>ARE YOU PLANNING FOR #3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9E865-39A6-40AA-AC6D-4AD3D8530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6537" y="4507655"/>
            <a:ext cx="4822887" cy="150427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NOTES FOR UN GOAL?</a:t>
            </a:r>
          </a:p>
          <a:p>
            <a:r>
              <a:rPr lang="en-US" dirty="0"/>
              <a:t>HOW ARE THINGS GOING?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11173-26E8-4263-A558-35C3A937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12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9883B2-A0B7-42B5-B120-3038C699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3086"/>
            <a:ext cx="4818185" cy="271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5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810EA4A-D297-4DD2-93C5-31115F58E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FF42514-8879-4726-A5DC-9181A01AE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5400000">
            <a:off x="3752077" y="2019878"/>
            <a:ext cx="6858000" cy="2818244"/>
          </a:xfrm>
          <a:custGeom>
            <a:avLst/>
            <a:gdLst>
              <a:gd name="connsiteX0" fmla="*/ 0 w 6858000"/>
              <a:gd name="connsiteY0" fmla="*/ 2818244 h 2818244"/>
              <a:gd name="connsiteX1" fmla="*/ 0 w 6858000"/>
              <a:gd name="connsiteY1" fmla="*/ 0 h 2818244"/>
              <a:gd name="connsiteX2" fmla="*/ 6858000 w 6858000"/>
              <a:gd name="connsiteY2" fmla="*/ 0 h 2818244"/>
              <a:gd name="connsiteX3" fmla="*/ 6857999 w 6858000"/>
              <a:gd name="connsiteY3" fmla="*/ 2818244 h 281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4">
                <a:moveTo>
                  <a:pt x="0" y="2818244"/>
                </a:moveTo>
                <a:lnTo>
                  <a:pt x="0" y="0"/>
                </a:lnTo>
                <a:lnTo>
                  <a:pt x="6858000" y="0"/>
                </a:lnTo>
                <a:lnTo>
                  <a:pt x="6857999" y="281824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C476E-E175-4B1A-BCF7-B58E7DC71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5852" y="1118937"/>
            <a:ext cx="3404937" cy="2683187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COVID-19 PARODY 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80E82-3836-4124-ACCD-349CCB0BD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5852" y="4025019"/>
            <a:ext cx="3404937" cy="1714044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highlight>
                  <a:srgbClr val="00FF00"/>
                </a:highlight>
              </a:rPr>
              <a:t>LET’S DO IT!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12946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ing Together - Beepark Resource Centre Manorhamilton">
            <a:extLst>
              <a:ext uri="{FF2B5EF4-FFF2-40B4-BE49-F238E27FC236}">
                <a16:creationId xmlns:a16="http://schemas.microsoft.com/office/drawing/2014/main" id="{82F5C7E2-7787-419F-A33C-95183B30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1983767"/>
            <a:ext cx="6137549" cy="28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88B86-6AAB-4F8E-81D5-C6A45BF0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672" y="6227064"/>
            <a:ext cx="570728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ED10BEE-FC6A-40B2-AD48-6C6475AC86EC}" type="slidenum">
              <a:rPr lang="en-US" sz="1100">
                <a:solidFill>
                  <a:srgbClr val="898989"/>
                </a:solidFill>
              </a:rPr>
              <a:pPr algn="l">
                <a:spcAft>
                  <a:spcPts val="600"/>
                </a:spcAft>
              </a:pPr>
              <a:t>13</a:t>
            </a:fld>
            <a:endParaRPr lang="en-US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1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810EA4A-D297-4DD2-93C5-31115F58E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F42514-8879-4726-A5DC-9181A01AE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5400000">
            <a:off x="3752077" y="2019878"/>
            <a:ext cx="6858000" cy="2818244"/>
          </a:xfrm>
          <a:custGeom>
            <a:avLst/>
            <a:gdLst>
              <a:gd name="connsiteX0" fmla="*/ 0 w 6858000"/>
              <a:gd name="connsiteY0" fmla="*/ 2818244 h 2818244"/>
              <a:gd name="connsiteX1" fmla="*/ 0 w 6858000"/>
              <a:gd name="connsiteY1" fmla="*/ 0 h 2818244"/>
              <a:gd name="connsiteX2" fmla="*/ 6858000 w 6858000"/>
              <a:gd name="connsiteY2" fmla="*/ 0 h 2818244"/>
              <a:gd name="connsiteX3" fmla="*/ 6857999 w 6858000"/>
              <a:gd name="connsiteY3" fmla="*/ 2818244 h 281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4">
                <a:moveTo>
                  <a:pt x="0" y="2818244"/>
                </a:moveTo>
                <a:lnTo>
                  <a:pt x="0" y="0"/>
                </a:lnTo>
                <a:lnTo>
                  <a:pt x="6858000" y="0"/>
                </a:lnTo>
                <a:lnTo>
                  <a:pt x="6857999" y="2818244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5C72B1-07AC-4C26-8CC6-17334189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5852" y="1118937"/>
            <a:ext cx="3404937" cy="2683187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SEXUAL HEALTH ZOOM LESSONS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A78BBF4-5068-4FF2-B991-F4F6C2DAF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5852" y="4025019"/>
            <a:ext cx="3404937" cy="1714044"/>
          </a:xfrm>
        </p:spPr>
        <p:txBody>
          <a:bodyPr anchor="t">
            <a:normAutofit/>
          </a:bodyPr>
          <a:lstStyle/>
          <a:p>
            <a:pPr algn="l"/>
            <a:endParaRPr lang="en-US" sz="2000" dirty="0">
              <a:solidFill>
                <a:srgbClr val="FFFFFF"/>
              </a:solidFill>
              <a:hlinkClick r:id="rId5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hlinkClick r:id="rId5"/>
              </a:rPr>
              <a:t>http://pamsamaddar.weebly.com/sexual-health-links.html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5" name="Rectangle 23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12946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72C627-F2FF-42AB-936A-E132D971A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42"/>
          <a:stretch/>
        </p:blipFill>
        <p:spPr>
          <a:xfrm>
            <a:off x="804672" y="991987"/>
            <a:ext cx="6137549" cy="34371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B1D78-8759-480B-AA20-AC7E4780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672" y="6227064"/>
            <a:ext cx="570728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ED10BEE-FC6A-40B2-AD48-6C6475AC86EC}" type="slidenum">
              <a:rPr lang="en-US" sz="1100">
                <a:solidFill>
                  <a:srgbClr val="898989"/>
                </a:solidFill>
              </a:rPr>
              <a:pPr algn="l">
                <a:spcAft>
                  <a:spcPts val="600"/>
                </a:spcAft>
              </a:pPr>
              <a:t>14</a:t>
            </a:fld>
            <a:endParaRPr lang="en-US" sz="1100">
              <a:solidFill>
                <a:srgbClr val="898989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B91D7-1CED-4DCA-ACC5-89DE454DF5A5}"/>
              </a:ext>
            </a:extLst>
          </p:cNvPr>
          <p:cNvSpPr/>
          <p:nvPr/>
        </p:nvSpPr>
        <p:spPr>
          <a:xfrm>
            <a:off x="754140" y="4820921"/>
            <a:ext cx="6403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>
                <a:solidFill>
                  <a:srgbClr val="000000"/>
                </a:solidFill>
                <a:latin typeface="Tahoma" panose="020B0604030504040204" pitchFamily="34" charset="0"/>
              </a:rPr>
              <a:t>Grade 6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- Wed 9:30 a.m., Thurs 11:00 a.m. and Fri 1:30 p.m.</a:t>
            </a:r>
          </a:p>
          <a:p>
            <a:pPr fontAlgn="base"/>
            <a:r>
              <a:rPr lang="en-US" b="1" u="sng" dirty="0">
                <a:solidFill>
                  <a:srgbClr val="000000"/>
                </a:solidFill>
                <a:latin typeface="Tahoma" panose="020B0604030504040204" pitchFamily="34" charset="0"/>
              </a:rPr>
              <a:t>Grade 5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- Wed., 11:00 a.m.  (next week #2 session is Wed., 9:30 a.m.</a:t>
            </a:r>
          </a:p>
        </p:txBody>
      </p:sp>
    </p:spTree>
    <p:extLst>
      <p:ext uri="{BB962C8B-B14F-4D97-AF65-F5344CB8AC3E}">
        <p14:creationId xmlns:p14="http://schemas.microsoft.com/office/powerpoint/2010/main" val="27550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7" name="Picture 25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A57212-E760-49D6-8E6B-2007F550F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 Out MS. MAY’S MENTAL WELLNESS IDEAS #6 </a:t>
            </a:r>
            <a:br>
              <a:rPr lang="en-US" sz="40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7FBA1-3150-442D-8120-7A5B9B9F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29" y="2522032"/>
            <a:ext cx="4606925" cy="3049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074F655-5016-438D-ACF1-B77D9477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582" y="4046826"/>
            <a:ext cx="3864824" cy="22477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57970-3F4E-44E4-9696-B940772616D8}"/>
              </a:ext>
            </a:extLst>
          </p:cNvPr>
          <p:cNvSpPr txBox="1"/>
          <p:nvPr/>
        </p:nvSpPr>
        <p:spPr>
          <a:xfrm>
            <a:off x="6258646" y="2921817"/>
            <a:ext cx="444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latin typeface="Abadi" panose="020B0604020104020204" pitchFamily="34" charset="0"/>
              </a:rPr>
              <a:t>What are we doing today?</a:t>
            </a:r>
          </a:p>
          <a:p>
            <a:pPr algn="ctr"/>
            <a:r>
              <a:rPr lang="en-US" sz="3000" b="1" u="sng" dirty="0">
                <a:latin typeface="Abadi" panose="020B0604020104020204" pitchFamily="34" charset="0"/>
              </a:rPr>
              <a:t>A new Go Noodle!</a:t>
            </a:r>
            <a:endParaRPr lang="en-US" sz="3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6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A57212-E760-49D6-8E6B-2007F550F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REMEMBER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to KEEP WELL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1E147807-EEF4-4647-B80C-2A44F650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5668" y="2426817"/>
            <a:ext cx="473093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DE8B4A71-F1BB-485D-BEFA-8089AC70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011" y="2426818"/>
            <a:ext cx="532004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7969393-6AB6-4BE0-8746-7CC4CC768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003" y="1593304"/>
            <a:ext cx="9349019" cy="604202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HEALTHY SNACK?   ACTIVITY BREAKS?</a:t>
            </a:r>
          </a:p>
        </p:txBody>
      </p:sp>
    </p:spTree>
    <p:extLst>
      <p:ext uri="{BB962C8B-B14F-4D97-AF65-F5344CB8AC3E}">
        <p14:creationId xmlns:p14="http://schemas.microsoft.com/office/powerpoint/2010/main" val="358103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896B99-893D-48C6-84B7-3A46125BB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US" sz="4400" b="1" u="sng" dirty="0">
                <a:solidFill>
                  <a:srgbClr val="000000"/>
                </a:solidFill>
              </a:rPr>
              <a:t>RECAP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ECC3C7D-8D87-41A5-A8A6-A045B0DB4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Graphic 9" descr="Moustache Face with Solid Fill">
            <a:extLst>
              <a:ext uri="{FF2B5EF4-FFF2-40B4-BE49-F238E27FC236}">
                <a16:creationId xmlns:a16="http://schemas.microsoft.com/office/drawing/2014/main" id="{97302C92-B31E-450D-8404-D88637629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FE6A6-98A4-4312-8EF1-993414EE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211" y="6223702"/>
            <a:ext cx="511231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ED10BEE-FC6A-40B2-AD48-6C6475AC86EC}" type="slidenum">
              <a:rPr lang="en-US" sz="1100">
                <a:solidFill>
                  <a:srgbClr val="898989"/>
                </a:solidFill>
              </a:rPr>
              <a:pPr algn="l">
                <a:spcAft>
                  <a:spcPts val="600"/>
                </a:spcAft>
              </a:pPr>
              <a:t>17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E03A-BF19-4EDA-BA27-8BD95FCF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760" y="-61185"/>
            <a:ext cx="10515600" cy="1325563"/>
          </a:xfrm>
        </p:spPr>
        <p:txBody>
          <a:bodyPr/>
          <a:lstStyle/>
          <a:p>
            <a:r>
              <a:rPr lang="en-US" b="1" i="1" u="sng" dirty="0">
                <a:highlight>
                  <a:srgbClr val="00FFFF"/>
                </a:highlight>
              </a:rPr>
              <a:t>Daily 3  - ARE YOU ON TRACK? </a:t>
            </a:r>
            <a:r>
              <a:rPr lang="en-US" b="1" i="1" u="sng" dirty="0">
                <a:highlight>
                  <a:srgbClr val="00FFFF"/>
                </a:highlight>
                <a:sym typeface="Wingdings" panose="05000000000000000000" pitchFamily="2" charset="2"/>
              </a:rPr>
              <a:t></a:t>
            </a:r>
            <a:endParaRPr lang="en-US" b="1" i="1" u="sng" dirty="0">
              <a:highlight>
                <a:srgbClr val="00FFFF"/>
              </a:highlight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1DD63E-AACC-4433-B539-BDA9E0537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675886"/>
              </p:ext>
            </p:extLst>
          </p:nvPr>
        </p:nvGraphicFramePr>
        <p:xfrm>
          <a:off x="628498" y="896978"/>
          <a:ext cx="11111218" cy="557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1172">
                  <a:extLst>
                    <a:ext uri="{9D8B030D-6E8A-4147-A177-3AD203B41FA5}">
                      <a16:colId xmlns:a16="http://schemas.microsoft.com/office/drawing/2014/main" val="2911107446"/>
                    </a:ext>
                  </a:extLst>
                </a:gridCol>
                <a:gridCol w="3685441">
                  <a:extLst>
                    <a:ext uri="{9D8B030D-6E8A-4147-A177-3AD203B41FA5}">
                      <a16:colId xmlns:a16="http://schemas.microsoft.com/office/drawing/2014/main" val="364078212"/>
                    </a:ext>
                  </a:extLst>
                </a:gridCol>
                <a:gridCol w="3754605">
                  <a:extLst>
                    <a:ext uri="{9D8B030D-6E8A-4147-A177-3AD203B41FA5}">
                      <a16:colId xmlns:a16="http://schemas.microsoft.com/office/drawing/2014/main" val="2718849582"/>
                    </a:ext>
                  </a:extLst>
                </a:gridCol>
              </a:tblGrid>
              <a:tr h="907195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Think Like a  Mathematician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Think Like a Reader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Think Like a Writer (2)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14470"/>
                  </a:ext>
                </a:extLst>
              </a:tr>
              <a:tr h="4552176">
                <a:tc>
                  <a:txBody>
                    <a:bodyPr/>
                    <a:lstStyle/>
                    <a:p>
                      <a:r>
                        <a:rPr lang="en-US" sz="25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Tues/Wed – Google Form Area &amp; Perimeter</a:t>
                      </a:r>
                    </a:p>
                    <a:p>
                      <a:endParaRPr lang="en-US" sz="25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5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Thurs / Fri – Perimeter will be posted</a:t>
                      </a:r>
                    </a:p>
                    <a:p>
                      <a:r>
                        <a:rPr lang="en-US" sz="25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Past Work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5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 TO METRIC “exercises”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500" b="1" i="1" kern="1200" dirty="0">
                          <a:solidFill>
                            <a:srgbClr val="FA06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Metric Worksheets – optional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25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FRACTION UNIT REFLECTION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Google Slide Deck (UN Sustainable Development Goal Mini Inquiry) – due Friday – use Mrs. S’s Google Slide Deck</a:t>
                      </a:r>
                    </a:p>
                    <a:p>
                      <a:endParaRPr lang="en-US" sz="2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2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Still time to gather more notes.</a:t>
                      </a:r>
                      <a:r>
                        <a:rPr lang="en-US" sz="2200" b="1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Share what you did last week with me.</a:t>
                      </a:r>
                      <a:endParaRPr lang="en-US" sz="2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SIMBI /RAZ = 1 ENTRY</a:t>
                      </a:r>
                    </a:p>
                    <a:p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D.E.A.R.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POEM #3 – Plan/Draft by Friday</a:t>
                      </a:r>
                    </a:p>
                    <a:p>
                      <a:endParaRPr lang="en-US" sz="2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Past Work – Poems #1 &amp; #2 are done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i="1" u="non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Extend?  Try another 1-2 poems.</a:t>
                      </a:r>
                      <a:endParaRPr lang="en-US" sz="2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500" b="0" i="1" u="sng" kern="1200" dirty="0">
                        <a:solidFill>
                          <a:srgbClr val="FA06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500" b="0" i="1" u="sng" kern="1200" dirty="0">
                          <a:solidFill>
                            <a:srgbClr val="FA06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lang="en-US" sz="2500" b="0" i="1" u="sng" kern="1200" dirty="0" err="1">
                          <a:solidFill>
                            <a:srgbClr val="FA06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Journalling</a:t>
                      </a:r>
                      <a:r>
                        <a:rPr lang="en-US" sz="2500" b="0" i="1" u="sng" kern="1200" dirty="0">
                          <a:solidFill>
                            <a:srgbClr val="FA06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this Week – Get mini inquiry done </a:t>
                      </a:r>
                      <a:r>
                        <a:rPr lang="en-US" sz="2500" b="0" i="1" u="sng" kern="1200" dirty="0">
                          <a:solidFill>
                            <a:srgbClr val="FA062F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en-US" sz="2500" b="0" i="1" u="none" kern="1200" dirty="0">
                        <a:solidFill>
                          <a:srgbClr val="FA06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86132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9D99-3CDB-4D33-986D-97C1E395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2" descr="Simbi helps learners fall in love with reading">
            <a:extLst>
              <a:ext uri="{FF2B5EF4-FFF2-40B4-BE49-F238E27FC236}">
                <a16:creationId xmlns:a16="http://schemas.microsoft.com/office/drawing/2014/main" id="{F630A499-BAFA-4B55-BD34-4478870B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" b="1"/>
          <a:stretch/>
        </p:blipFill>
        <p:spPr bwMode="auto">
          <a:xfrm>
            <a:off x="5758570" y="5677497"/>
            <a:ext cx="1941085" cy="5907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8419" y="321176"/>
            <a:ext cx="6326639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A0AAD-6CA3-45D8-A9EA-90D76EBF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52" y="640263"/>
            <a:ext cx="5471890" cy="134497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FFFF00"/>
                </a:solidFill>
              </a:rPr>
              <a:t>Okanagan Outbreaks</a:t>
            </a:r>
            <a:br>
              <a:rPr lang="en-US" sz="2800" b="1" u="sng" dirty="0">
                <a:solidFill>
                  <a:srgbClr val="FFFF00"/>
                </a:solidFill>
              </a:rPr>
            </a:br>
            <a:r>
              <a:rPr lang="en-US" sz="2800" b="1" u="sng" dirty="0">
                <a:solidFill>
                  <a:srgbClr val="FFFF00"/>
                </a:solidFill>
              </a:rPr>
              <a:t>Kelowna Museum – Going Deeper</a:t>
            </a:r>
            <a:br>
              <a:rPr lang="en-US" sz="2800" b="1" u="sng" dirty="0">
                <a:solidFill>
                  <a:srgbClr val="FFFF00"/>
                </a:solidFill>
              </a:rPr>
            </a:br>
            <a:r>
              <a:rPr lang="en-US" sz="2800" b="1" i="1" dirty="0">
                <a:solidFill>
                  <a:srgbClr val="FFFF00"/>
                </a:solidFill>
              </a:rPr>
              <a:t>Shawn Talbot Inspires!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0EB58AB-4EF7-4CA1-8EBA-CC57F99A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755" y="2050299"/>
            <a:ext cx="4846320" cy="0"/>
          </a:xfrm>
          <a:prstGeom prst="line">
            <a:avLst/>
          </a:prstGeom>
          <a:ln w="2222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755A-5E54-4045-969E-70C433502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051" y="2121762"/>
            <a:ext cx="5471890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What stories will future historians tell about our historic time living with COVID-19 pandemic (100 years from now)?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69D3EE94-764E-4362-84C2-41BE1E573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r="2" b="6816"/>
          <a:stretch/>
        </p:blipFill>
        <p:spPr bwMode="auto">
          <a:xfrm>
            <a:off x="7117164" y="306909"/>
            <a:ext cx="4743891" cy="28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large brick building&#10;&#10;Description automatically generated">
            <a:extLst>
              <a:ext uri="{FF2B5EF4-FFF2-40B4-BE49-F238E27FC236}">
                <a16:creationId xmlns:a16="http://schemas.microsoft.com/office/drawing/2014/main" id="{538F1C0E-8D42-4338-AFCE-AEED15C5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2" b="11230"/>
          <a:stretch/>
        </p:blipFill>
        <p:spPr>
          <a:xfrm>
            <a:off x="7117164" y="3375763"/>
            <a:ext cx="4743888" cy="28421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D6E3E-92FF-48B0-A2BB-4B2F6E40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C782-7398-4DFF-A73E-8CE179CCAC44}"/>
              </a:ext>
            </a:extLst>
          </p:cNvPr>
          <p:cNvSpPr txBox="1"/>
          <p:nvPr/>
        </p:nvSpPr>
        <p:spPr>
          <a:xfrm>
            <a:off x="1953543" y="3935220"/>
            <a:ext cx="455745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i="1" dirty="0">
                <a:solidFill>
                  <a:srgbClr val="0070C0"/>
                </a:solidFill>
              </a:rPr>
              <a:t>Coming Soon…Kelowna Museum Project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1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116D3F3F-E9BC-460C-875B-FCE8A1005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9566" y="136525"/>
            <a:ext cx="8597142" cy="1237632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CA" altLang="en-US" sz="4000" b="1" i="1" u="sng" dirty="0">
                <a:solidFill>
                  <a:schemeClr val="accent2"/>
                </a:solidFill>
              </a:rPr>
              <a:t>Remember: My Job/ Your Job  - Our VALUES</a:t>
            </a:r>
            <a:br>
              <a:rPr lang="en-CA" altLang="en-US" sz="4000" b="1" i="1" u="sng" dirty="0">
                <a:solidFill>
                  <a:srgbClr val="FF0000"/>
                </a:solidFill>
              </a:rPr>
            </a:br>
            <a:r>
              <a:rPr lang="en-CA" altLang="en-US" sz="2800" b="1" i="1" dirty="0">
                <a:solidFill>
                  <a:srgbClr val="00B050"/>
                </a:solidFill>
              </a:rPr>
              <a:t>We ARE A CARING TEAM,</a:t>
            </a:r>
            <a:br>
              <a:rPr lang="en-CA" altLang="en-US" sz="2800" b="1" i="1" dirty="0">
                <a:solidFill>
                  <a:srgbClr val="00B050"/>
                </a:solidFill>
              </a:rPr>
            </a:br>
            <a:r>
              <a:rPr lang="en-CA" altLang="en-US" sz="2800" b="1" i="1" dirty="0">
                <a:solidFill>
                  <a:srgbClr val="00B050"/>
                </a:solidFill>
              </a:rPr>
              <a:t>EVEN WHEN LEARNING ONLINE </a:t>
            </a:r>
            <a:r>
              <a:rPr lang="en-CA" altLang="en-US" sz="2800" b="1" i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CA" altLang="en-US" sz="2800" b="1" i="1" dirty="0">
              <a:solidFill>
                <a:srgbClr val="00B050"/>
              </a:solidFill>
            </a:endParaRP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E05CECAA-DE14-4455-A1AB-1B04199B44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597026"/>
            <a:ext cx="4336636" cy="4835524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Learn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Work with others 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Think for myself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Make decisions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b="1" i="1" dirty="0"/>
              <a:t>Come each day at home prepared to work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Ask when I don’t understand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Give teacher something to assess/evaluate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Self evaluate </a:t>
            </a:r>
          </a:p>
          <a:p>
            <a:pPr eaLnBrk="1" hangingPunct="1">
              <a:lnSpc>
                <a:spcPct val="90000"/>
              </a:lnSpc>
            </a:pPr>
            <a:endParaRPr lang="en-CA" altLang="en-US" sz="2000" dirty="0"/>
          </a:p>
          <a:p>
            <a:pPr eaLnBrk="1" hangingPunct="1">
              <a:lnSpc>
                <a:spcPct val="90000"/>
              </a:lnSpc>
            </a:pPr>
            <a:endParaRPr lang="en-CA" altLang="en-US" sz="2400" dirty="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2F0C1F5F-C2C4-44DC-9AA3-0E7AC1A22C3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733687"/>
            <a:ext cx="4804741" cy="4768919"/>
          </a:xfr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Follow our class guidelines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Make plans and do the work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Share our beliefs (about how we do things </a:t>
            </a:r>
            <a:r>
              <a:rPr lang="en-CA" altLang="en-US" sz="2500" b="1" i="1" strike="sngStrike" dirty="0"/>
              <a:t>in our classroom</a:t>
            </a:r>
            <a:r>
              <a:rPr lang="en-CA" altLang="en-US" sz="2500" i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Be prepared (e.g., </a:t>
            </a:r>
            <a:r>
              <a:rPr lang="en-CA" altLang="en-US" sz="2500" b="1" i="1" strike="sngStrike" dirty="0"/>
              <a:t>homework</a:t>
            </a:r>
            <a:r>
              <a:rPr lang="en-CA" altLang="en-US" sz="2500" i="1" dirty="0"/>
              <a:t> supplies)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Treat others with respect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i="1" dirty="0"/>
              <a:t>Use/participate in restitution process (positive problem solving  </a:t>
            </a:r>
          </a:p>
        </p:txBody>
      </p:sp>
      <p:pic>
        <p:nvPicPr>
          <p:cNvPr id="3077" name="Picture 9" descr="school_clipart_boy_writting">
            <a:hlinkClick r:id="rId2"/>
            <a:extLst>
              <a:ext uri="{FF2B5EF4-FFF2-40B4-BE49-F238E27FC236}">
                <a16:creationId xmlns:a16="http://schemas.microsoft.com/office/drawing/2014/main" id="{6F51366B-11B9-426D-867B-7D894AC0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970" y="1725886"/>
            <a:ext cx="2124128" cy="1695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0511-0703-2014-0514">
            <a:hlinkClick r:id="rId4"/>
            <a:extLst>
              <a:ext uri="{FF2B5EF4-FFF2-40B4-BE49-F238E27FC236}">
                <a16:creationId xmlns:a16="http://schemas.microsoft.com/office/drawing/2014/main" id="{476ACF53-00DF-4ABE-A1BD-1E6C18BB9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970" y="5264217"/>
            <a:ext cx="1913971" cy="151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education_clip_art">
            <a:hlinkClick r:id="rId6"/>
            <a:extLst>
              <a:ext uri="{FF2B5EF4-FFF2-40B4-BE49-F238E27FC236}">
                <a16:creationId xmlns:a16="http://schemas.microsoft.com/office/drawing/2014/main" id="{EE0465F5-0C5C-4AC8-A71A-2F5CD52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147" y="355394"/>
            <a:ext cx="1918418" cy="182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7AD79-CD9E-4526-8161-28B99098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4685A-537E-4330-AB9C-C577BF24D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-232117"/>
            <a:ext cx="3659246" cy="2850319"/>
          </a:xfrm>
        </p:spPr>
        <p:txBody>
          <a:bodyPr>
            <a:normAutofit/>
          </a:bodyPr>
          <a:lstStyle/>
          <a:p>
            <a:r>
              <a:rPr lang="en-US" sz="5400" b="1" i="1" dirty="0"/>
              <a:t>Everybody Needs a Rock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0EDA1-439F-4E76-9836-A34C9B1A7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769" y="2742989"/>
            <a:ext cx="3659246" cy="234982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This book and lesson invites us to engage in a </a:t>
            </a:r>
            <a:r>
              <a:rPr lang="en-US" sz="3600" u="sng" dirty="0">
                <a:solidFill>
                  <a:srgbClr val="0070C0"/>
                </a:solidFill>
              </a:rPr>
              <a:t>wonderful “outdoor” activity</a:t>
            </a:r>
            <a:r>
              <a:rPr lang="en-US" sz="3600" dirty="0">
                <a:solidFill>
                  <a:srgbClr val="0070C0"/>
                </a:solidFill>
              </a:rPr>
              <a:t>, as well as an </a:t>
            </a:r>
            <a:r>
              <a:rPr lang="en-US" sz="3600" u="sng" dirty="0">
                <a:solidFill>
                  <a:srgbClr val="0070C0"/>
                </a:solidFill>
              </a:rPr>
              <a:t>act of community kindness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C3CF8-45AC-4906-9646-E5F796CE3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1" r="15756" b="-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3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978F0-E374-4B0C-A593-B65137F8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9916E-08B5-4480-8F49-448C8E4E1C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33" y="320231"/>
            <a:ext cx="5760567" cy="568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852995-7DF3-445D-B538-B2CB7DD34F1E}"/>
              </a:ext>
            </a:extLst>
          </p:cNvPr>
          <p:cNvSpPr/>
          <p:nvPr/>
        </p:nvSpPr>
        <p:spPr>
          <a:xfrm>
            <a:off x="1196480" y="1982677"/>
            <a:ext cx="4511593" cy="4555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highlight>
                  <a:srgbClr val="00FFFF"/>
                </a:highlight>
              </a:rPr>
              <a:t>Keep Well-Rested </a:t>
            </a:r>
          </a:p>
          <a:p>
            <a:pPr algn="ctr"/>
            <a:endParaRPr lang="en-US" sz="4000" b="1" dirty="0"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highlight>
                  <a:srgbClr val="00FFFF"/>
                </a:highlight>
              </a:rPr>
              <a:t>A “REGULAR” schedule will help you best your best self</a:t>
            </a:r>
          </a:p>
          <a:p>
            <a:pPr algn="ctr"/>
            <a:endParaRPr lang="en-US" sz="2500" b="1" dirty="0"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algn="ctr"/>
            <a:endParaRPr lang="en-US" sz="2500" b="1" dirty="0">
              <a:solidFill>
                <a:srgbClr val="000000"/>
              </a:solidFill>
              <a:highlight>
                <a:srgbClr val="00FFFF"/>
              </a:highligh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D6657FE-3CD0-491F-A9A0-0D569EF7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475963"/>
            <a:ext cx="4869873" cy="108360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Routines! Routines!</a:t>
            </a:r>
          </a:p>
        </p:txBody>
      </p:sp>
    </p:spTree>
    <p:extLst>
      <p:ext uri="{BB962C8B-B14F-4D97-AF65-F5344CB8AC3E}">
        <p14:creationId xmlns:p14="http://schemas.microsoft.com/office/powerpoint/2010/main" val="378243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B362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3A399-22DF-429F-86E1-ADCD5661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 u="sng" dirty="0">
                <a:solidFill>
                  <a:srgbClr val="FFFFFF"/>
                </a:solidFill>
              </a:rPr>
              <a:t>Opportunity to Extend!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1" i="1" dirty="0">
                <a:solidFill>
                  <a:srgbClr val="FFFFFF"/>
                </a:solidFill>
              </a:rPr>
              <a:t>Student Voice/Choice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58009F-46A7-4867-B50D-E9A974352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2014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245CF-B449-453B-B1B0-8B2157977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633" y="644514"/>
            <a:ext cx="3638425" cy="56174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500" dirty="0">
                <a:solidFill>
                  <a:srgbClr val="FFFFFF"/>
                </a:solidFill>
              </a:rPr>
              <a:t>NEW IDEAS?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E7BF1-34E1-4FFF-BC0A-65FF2965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BA6864-AED9-45BC-8040-15616D3B8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3494" b="2"/>
          <a:stretch/>
        </p:blipFill>
        <p:spPr bwMode="auto">
          <a:xfrm>
            <a:off x="4476307" y="595421"/>
            <a:ext cx="7715693" cy="56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58978E-C9D8-4171-8A9C-37DD7FC43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2546823"/>
            <a:ext cx="3948269" cy="2383844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700" b="1" i="1" dirty="0">
                <a:solidFill>
                  <a:srgbClr val="000000"/>
                </a:solidFill>
              </a:rPr>
              <a:t>30-DAY GRATITUDE PHOTO</a:t>
            </a:r>
            <a:r>
              <a:rPr lang="en-US" sz="3700" dirty="0">
                <a:solidFill>
                  <a:srgbClr val="000000"/>
                </a:solidFill>
              </a:rPr>
              <a:t> </a:t>
            </a:r>
            <a:r>
              <a:rPr lang="en-US" sz="3700" b="1" i="1" dirty="0">
                <a:solidFill>
                  <a:srgbClr val="000000"/>
                </a:solidFill>
              </a:rPr>
              <a:t>CHALLENGE</a:t>
            </a:r>
            <a:br>
              <a:rPr lang="en-US" sz="3700" dirty="0">
                <a:solidFill>
                  <a:srgbClr val="000000"/>
                </a:solidFill>
              </a:rPr>
            </a:br>
            <a:br>
              <a:rPr lang="en-US" sz="3700" dirty="0">
                <a:solidFill>
                  <a:srgbClr val="000000"/>
                </a:solidFill>
              </a:rPr>
            </a:br>
            <a:r>
              <a:rPr lang="en-US" sz="3700" b="1" u="sng" dirty="0">
                <a:solidFill>
                  <a:schemeClr val="accent6"/>
                </a:solidFill>
              </a:rPr>
              <a:t>DUE BY END OF MAY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3178AF1-348D-4595-823D-946C19790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88" y="1485718"/>
            <a:ext cx="3745947" cy="1061105"/>
          </a:xfrm>
        </p:spPr>
        <p:txBody>
          <a:bodyPr anchor="b">
            <a:normAutofit/>
          </a:bodyPr>
          <a:lstStyle/>
          <a:p>
            <a:pPr algn="l"/>
            <a:r>
              <a:rPr lang="en-US" sz="3600" b="1" dirty="0">
                <a:solidFill>
                  <a:schemeClr val="accent6"/>
                </a:solidFill>
              </a:rPr>
              <a:t>REMEMBER….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7FC15-52B0-4C8B-A05F-E687D1C6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13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D827-50EE-4AAD-8E3E-AD49C6C2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highlight>
                  <a:srgbClr val="FFFF00"/>
                </a:highlight>
              </a:rPr>
              <a:t>Always Check Out – Our Amazing Website!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46E15-C4E5-471A-AADB-87403D00E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STUFF FOR </a:t>
            </a:r>
            <a:r>
              <a:rPr lang="en-US" b="1" u="sng" dirty="0">
                <a:highlight>
                  <a:srgbClr val="FFFF00"/>
                </a:highlight>
              </a:rPr>
              <a:t>YOU</a:t>
            </a:r>
            <a:r>
              <a:rPr lang="en-US" b="1" u="sng" dirty="0"/>
              <a:t>, STUDENT</a:t>
            </a:r>
          </a:p>
          <a:p>
            <a:r>
              <a:rPr lang="en-US" dirty="0"/>
              <a:t>New Resources – especially for GOOD READS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8FC4A-F59A-4BCF-84D9-714D688091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STUFF FOR </a:t>
            </a:r>
            <a:r>
              <a:rPr lang="en-US" b="1" u="sng" dirty="0">
                <a:highlight>
                  <a:srgbClr val="FFFF00"/>
                </a:highlight>
              </a:rPr>
              <a:t>PARENTS</a:t>
            </a:r>
            <a:r>
              <a:rPr lang="en-US" b="1" u="sng" dirty="0"/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5E5D1-2C3F-4E64-909F-98BBD455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24</a:t>
            </a:fld>
            <a:endParaRPr lang="en-US" dirty="0"/>
          </a:p>
        </p:txBody>
      </p:sp>
      <p:pic>
        <p:nvPicPr>
          <p:cNvPr id="3074" name="Picture 2" descr="Learning to Build the Perfect Website for Your Gaming Business ...">
            <a:extLst>
              <a:ext uri="{FF2B5EF4-FFF2-40B4-BE49-F238E27FC236}">
                <a16:creationId xmlns:a16="http://schemas.microsoft.com/office/drawing/2014/main" id="{BBC1F129-F3DA-4E6A-898F-8F487F51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31" y="2903807"/>
            <a:ext cx="6729503" cy="35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8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0661A-6A70-403C-BAA3-1FF0DFFB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730" y="136525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FF00"/>
                </a:solidFill>
                <a:highlight>
                  <a:srgbClr val="FF66CC"/>
                </a:highlight>
              </a:rPr>
              <a:t>May 20</a:t>
            </a:r>
            <a:r>
              <a:rPr lang="en-US" b="1" i="1" baseline="30000" dirty="0">
                <a:solidFill>
                  <a:srgbClr val="FFFF00"/>
                </a:solidFill>
                <a:highlight>
                  <a:srgbClr val="FF66CC"/>
                </a:highlight>
              </a:rPr>
              <a:t>th</a:t>
            </a:r>
            <a:r>
              <a:rPr lang="en-US" b="1" i="1" dirty="0">
                <a:solidFill>
                  <a:srgbClr val="FFFF00"/>
                </a:solidFill>
                <a:highlight>
                  <a:srgbClr val="FF66CC"/>
                </a:highlight>
              </a:rPr>
              <a:t>-22</a:t>
            </a:r>
            <a:r>
              <a:rPr lang="en-US" b="1" i="1" baseline="30000" dirty="0">
                <a:solidFill>
                  <a:srgbClr val="FFFF00"/>
                </a:solidFill>
                <a:highlight>
                  <a:srgbClr val="FF66CC"/>
                </a:highlight>
              </a:rPr>
              <a:t>nd</a:t>
            </a:r>
            <a:br>
              <a:rPr lang="en-US" b="1" i="1" dirty="0">
                <a:solidFill>
                  <a:srgbClr val="FFFF00"/>
                </a:solidFill>
                <a:highlight>
                  <a:srgbClr val="FF66CC"/>
                </a:highlight>
              </a:rPr>
            </a:br>
            <a:endParaRPr lang="en-US" b="1" i="1" u="sng" dirty="0">
              <a:solidFill>
                <a:srgbClr val="FFFF00"/>
              </a:solidFill>
              <a:highlight>
                <a:srgbClr val="FF66CC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A3A5A-DBA5-443C-BC5D-9A04B43D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18408-AC1E-4E1B-A57B-1830A285E647}"/>
              </a:ext>
            </a:extLst>
          </p:cNvPr>
          <p:cNvSpPr txBox="1"/>
          <p:nvPr/>
        </p:nvSpPr>
        <p:spPr>
          <a:xfrm>
            <a:off x="931486" y="5370861"/>
            <a:ext cx="807213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u="sng" dirty="0">
                <a:highlight>
                  <a:srgbClr val="FFFF00"/>
                </a:highlight>
              </a:rPr>
              <a:t>Watch for news about returning in person</a:t>
            </a:r>
            <a:r>
              <a:rPr lang="en-US" sz="3000" b="1" i="1" u="sng" dirty="0">
                <a:highlight>
                  <a:srgbClr val="FFFF00"/>
                </a:highlight>
                <a:sym typeface="Wingdings" panose="05000000000000000000" pitchFamily="2" charset="2"/>
              </a:rPr>
              <a:t> week of June 1</a:t>
            </a:r>
            <a:r>
              <a:rPr lang="en-US" sz="3000" b="1" i="1" u="sng" baseline="30000" dirty="0">
                <a:highlight>
                  <a:srgbClr val="FFFF00"/>
                </a:highlight>
                <a:sym typeface="Wingdings" panose="05000000000000000000" pitchFamily="2" charset="2"/>
              </a:rPr>
              <a:t>st</a:t>
            </a:r>
            <a:r>
              <a:rPr lang="en-US" sz="3000" b="1" i="1" u="sng" dirty="0">
                <a:highlight>
                  <a:srgbClr val="FFFF00"/>
                </a:highlight>
                <a:sym typeface="Wingdings" panose="05000000000000000000" pitchFamily="2" charset="2"/>
              </a:rPr>
              <a:t>.</a:t>
            </a:r>
            <a:endParaRPr lang="en-US" sz="3000" b="1" i="1" u="sng" dirty="0">
              <a:highlight>
                <a:srgbClr val="FFFF00"/>
              </a:highligh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CE49CA3-3DA7-47DA-B0CD-BD91911C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6"/>
          <a:stretch/>
        </p:blipFill>
        <p:spPr bwMode="auto">
          <a:xfrm>
            <a:off x="2489481" y="389313"/>
            <a:ext cx="1704073" cy="78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6DA350D-54F2-48CF-8069-EDE9B6949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769364"/>
              </p:ext>
            </p:extLst>
          </p:nvPr>
        </p:nvGraphicFramePr>
        <p:xfrm>
          <a:off x="1234093" y="1506781"/>
          <a:ext cx="9336132" cy="26987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2332">
                  <a:extLst>
                    <a:ext uri="{9D8B030D-6E8A-4147-A177-3AD203B41FA5}">
                      <a16:colId xmlns:a16="http://schemas.microsoft.com/office/drawing/2014/main" val="2329263458"/>
                    </a:ext>
                  </a:extLst>
                </a:gridCol>
                <a:gridCol w="1607127">
                  <a:extLst>
                    <a:ext uri="{9D8B030D-6E8A-4147-A177-3AD203B41FA5}">
                      <a16:colId xmlns:a16="http://schemas.microsoft.com/office/drawing/2014/main" val="284414391"/>
                    </a:ext>
                  </a:extLst>
                </a:gridCol>
                <a:gridCol w="1598334">
                  <a:extLst>
                    <a:ext uri="{9D8B030D-6E8A-4147-A177-3AD203B41FA5}">
                      <a16:colId xmlns:a16="http://schemas.microsoft.com/office/drawing/2014/main" val="4070137333"/>
                    </a:ext>
                  </a:extLst>
                </a:gridCol>
                <a:gridCol w="1446113">
                  <a:extLst>
                    <a:ext uri="{9D8B030D-6E8A-4147-A177-3AD203B41FA5}">
                      <a16:colId xmlns:a16="http://schemas.microsoft.com/office/drawing/2014/main" val="4140665317"/>
                    </a:ext>
                  </a:extLst>
                </a:gridCol>
                <a:gridCol w="1446113">
                  <a:extLst>
                    <a:ext uri="{9D8B030D-6E8A-4147-A177-3AD203B41FA5}">
                      <a16:colId xmlns:a16="http://schemas.microsoft.com/office/drawing/2014/main" val="2306798324"/>
                    </a:ext>
                  </a:extLst>
                </a:gridCol>
                <a:gridCol w="1446113">
                  <a:extLst>
                    <a:ext uri="{9D8B030D-6E8A-4147-A177-3AD203B41FA5}">
                      <a16:colId xmlns:a16="http://schemas.microsoft.com/office/drawing/2014/main" val="2932857216"/>
                    </a:ext>
                  </a:extLst>
                </a:gridCol>
              </a:tblGrid>
              <a:tr h="22359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b="1" u="sng" dirty="0">
                          <a:effectLst/>
                        </a:rPr>
                        <a:t>ZOOM MEETINGS</a:t>
                      </a:r>
                      <a:endParaRPr lang="en-US" sz="2200" b="1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b="1" u="sng" dirty="0">
                          <a:effectLst/>
                        </a:rPr>
                        <a:t>Code</a:t>
                      </a:r>
                      <a:r>
                        <a:rPr lang="en-US" sz="2200" u="sng" dirty="0">
                          <a:effectLst/>
                        </a:rPr>
                        <a:t>:</a:t>
                      </a:r>
                      <a:r>
                        <a:rPr lang="en-US" sz="2200" dirty="0">
                          <a:effectLst/>
                        </a:rPr>
                        <a:t>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901-214-8642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VICTORIA DAY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 SCHOOL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9:30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Gr. 6 S.H.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11:00 Gr. 5 S.H.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11:00 GR. 6 S.H.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Gr. 5 w/ Mrs. S 11:58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u="sng" dirty="0">
                          <a:effectLst/>
                          <a:highlight>
                            <a:srgbClr val="FFFF00"/>
                          </a:highlight>
                        </a:rPr>
                        <a:t>Fri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u="sng" dirty="0">
                          <a:effectLst/>
                          <a:highlight>
                            <a:srgbClr val="FFFF00"/>
                          </a:highlight>
                        </a:rPr>
                        <a:t>WHOLE CLASS </a:t>
                      </a:r>
                      <a:endParaRPr lang="en-US" sz="2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8:30 – 9:10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00FF00"/>
                          </a:highlight>
                        </a:rPr>
                        <a:t>1:30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00FF00"/>
                          </a:highlight>
                        </a:rPr>
                        <a:t>Gr. 6 S.H.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962603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54BF9727-C96A-4A53-A55A-1AEDD713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72" y="4637022"/>
            <a:ext cx="2858117" cy="190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A0388A-A1A1-4178-B5D0-38FA847A29DD}"/>
              </a:ext>
            </a:extLst>
          </p:cNvPr>
          <p:cNvSpPr/>
          <p:nvPr/>
        </p:nvSpPr>
        <p:spPr>
          <a:xfrm>
            <a:off x="547686" y="4076260"/>
            <a:ext cx="388358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837253"/>
                </a:solidFill>
                <a:latin typeface="Arial" panose="020B0604020202020204" pitchFamily="34" charset="0"/>
              </a:rPr>
              <a:t>Join Zoom Meeting</a:t>
            </a:r>
            <a:br>
              <a:rPr lang="nl-NL" dirty="0"/>
            </a:br>
            <a:r>
              <a:rPr lang="nl-NL" dirty="0">
                <a:solidFill>
                  <a:srgbClr val="587D46"/>
                </a:solidFill>
                <a:latin typeface="Arial" panose="020B0604020202020204" pitchFamily="34" charset="0"/>
                <a:hlinkClick r:id="rId4"/>
              </a:rPr>
              <a:t>https://sd23.zoom.us/j/9012148642</a:t>
            </a:r>
            <a:br>
              <a:rPr lang="nl-NL" dirty="0"/>
            </a:br>
            <a:r>
              <a:rPr lang="nl-NL" dirty="0">
                <a:solidFill>
                  <a:srgbClr val="837253"/>
                </a:solidFill>
                <a:latin typeface="Arial" panose="020B0604020202020204" pitchFamily="34" charset="0"/>
              </a:rPr>
              <a:t>Meeting ID: 901 214 8642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18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0B57B-5509-456B-ABC7-7C6330BB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Just Before You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03DF7-A9DE-43F4-9BF9-03BEF8A3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62" y="5738663"/>
            <a:ext cx="10014438" cy="369584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500" dirty="0">
                <a:solidFill>
                  <a:srgbClr val="FF907A"/>
                </a:solidFill>
              </a:rPr>
              <a:t>Small Reading Group 1:08 Today.</a:t>
            </a:r>
          </a:p>
        </p:txBody>
      </p:sp>
      <p:pic>
        <p:nvPicPr>
          <p:cNvPr id="9" name="Picture 2" descr="Stay Connected Communication Socialize Interact Concept Stock ...">
            <a:extLst>
              <a:ext uri="{FF2B5EF4-FFF2-40B4-BE49-F238E27FC236}">
                <a16:creationId xmlns:a16="http://schemas.microsoft.com/office/drawing/2014/main" id="{950CD095-FA27-4BF2-B5B4-572E7F829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9" b="27505"/>
          <a:stretch/>
        </p:blipFill>
        <p:spPr bwMode="auto">
          <a:xfrm>
            <a:off x="320041" y="1182612"/>
            <a:ext cx="5455917" cy="258049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FB569CC-BB3C-4270-9D9B-4743DDD8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6C90-958C-4DB5-B36D-F2D58B08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D10BEE-FC6A-40B2-AD48-6C6475AC86EC}" type="slidenum">
              <a:rPr lang="en-US" sz="1100">
                <a:solidFill>
                  <a:srgbClr val="898989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9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2B54-374C-4D33-BC4F-6E05D9F1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511962"/>
            <a:ext cx="10515600" cy="1325563"/>
          </a:xfrm>
        </p:spPr>
        <p:txBody>
          <a:bodyPr/>
          <a:lstStyle/>
          <a:p>
            <a:r>
              <a:rPr lang="en-US" b="1" u="sng" dirty="0"/>
              <a:t>ETIQUETTE</a:t>
            </a:r>
            <a:br>
              <a:rPr lang="en-US" dirty="0"/>
            </a:br>
            <a:r>
              <a:rPr lang="en-US" b="1" i="1" dirty="0"/>
              <a:t>Co</a:t>
            </a:r>
            <a:r>
              <a:rPr lang="en-US" dirty="0"/>
              <a:t>-</a:t>
            </a:r>
            <a:r>
              <a:rPr lang="en-US" b="1" i="1" dirty="0">
                <a:solidFill>
                  <a:srgbClr val="002060"/>
                </a:solidFill>
              </a:rPr>
              <a:t>Constructed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93A57-14A7-42B4-A125-CF0C7BE0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45673" y="1821769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PLEASE “DO”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B22AF-A7E0-4743-9A8C-62FA278B1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21266903">
            <a:off x="394475" y="3049738"/>
            <a:ext cx="5109558" cy="3066649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BE TIMELY</a:t>
            </a:r>
            <a:r>
              <a:rPr lang="en-US" dirty="0"/>
              <a:t>. ARRIVE EARLY FOR VISIT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SIT/STAND </a:t>
            </a:r>
            <a:r>
              <a:rPr lang="en-US" dirty="0"/>
              <a:t>IN ONE PLACE.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BE </a:t>
            </a:r>
            <a:r>
              <a:rPr lang="en-US" b="1" dirty="0"/>
              <a:t>RESPECTFUL</a:t>
            </a:r>
            <a:r>
              <a:rPr lang="en-US" dirty="0"/>
              <a:t> OF EACH OTHER</a:t>
            </a: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PARTICIPATE</a:t>
            </a:r>
            <a:r>
              <a:rPr lang="en-US" dirty="0"/>
              <a:t> &amp; SHARE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LOOK AT THE CAMERA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USE </a:t>
            </a:r>
            <a:r>
              <a:rPr lang="en-US" b="1" dirty="0"/>
              <a:t>CHAT</a:t>
            </a:r>
            <a:r>
              <a:rPr lang="en-US" dirty="0"/>
              <a:t> APPROPRIATELY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WEAR </a:t>
            </a:r>
            <a:r>
              <a:rPr lang="en-US" b="1" dirty="0"/>
              <a:t>HEADPHONES</a:t>
            </a:r>
            <a:r>
              <a:rPr lang="en-US" dirty="0"/>
              <a:t> IF YOU HAVE THEM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MONITOR </a:t>
            </a:r>
            <a:r>
              <a:rPr lang="en-US" b="1" dirty="0"/>
              <a:t>BACKGROUND NOISES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2EA44-4F9F-45BA-A515-87CAAE61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F07C05-2D86-4B5F-95FA-889AFF5A1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8"/>
          <a:stretch/>
        </p:blipFill>
        <p:spPr bwMode="auto">
          <a:xfrm>
            <a:off x="6077017" y="1636107"/>
            <a:ext cx="4821171" cy="3540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4B3453F-2438-47A6-ABB2-EC1FBFC9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8681" y="205801"/>
            <a:ext cx="1722563" cy="96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2DBC27-C86E-4290-93AB-6C93C0CD46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B3BC25-22DD-4AD7-A159-0B055D8D5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6FBA9F-D133-4CAC-8668-FB7537F1C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615468"/>
              </p:ext>
            </p:extLst>
          </p:nvPr>
        </p:nvGraphicFramePr>
        <p:xfrm>
          <a:off x="5319204" y="1556385"/>
          <a:ext cx="649989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9894">
                  <a:extLst>
                    <a:ext uri="{9D8B030D-6E8A-4147-A177-3AD203B41FA5}">
                      <a16:colId xmlns:a16="http://schemas.microsoft.com/office/drawing/2014/main" val="3958809272"/>
                    </a:ext>
                  </a:extLst>
                </a:gridCol>
              </a:tblGrid>
              <a:tr h="3635057">
                <a:tc>
                  <a:txBody>
                    <a:bodyPr/>
                    <a:lstStyle/>
                    <a:p>
                      <a:r>
                        <a:rPr lang="en-US" sz="2500" b="1" i="1" u="sng" dirty="0">
                          <a:solidFill>
                            <a:srgbClr val="FFFF00"/>
                          </a:solidFill>
                        </a:rPr>
                        <a:t>We can: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Share Weekend Highlights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Review “W.A.G.” &amp; </a:t>
                      </a:r>
                      <a:r>
                        <a:rPr lang="en-US" sz="2500" b="1" i="1" u="sng" dirty="0">
                          <a:solidFill>
                            <a:schemeClr val="bg1"/>
                          </a:solidFill>
                        </a:rPr>
                        <a:t>Daily 3</a:t>
                      </a: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 Goals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  <a:highlight>
                            <a:srgbClr val="00FF00"/>
                          </a:highlight>
                        </a:rPr>
                        <a:t>Breakout –Share Poetry &amp; UN  Mini </a:t>
                      </a:r>
                      <a:r>
                        <a:rPr lang="en-US" sz="2500" b="1" i="1" u="none" dirty="0" err="1">
                          <a:solidFill>
                            <a:schemeClr val="bg1"/>
                          </a:solidFill>
                          <a:highlight>
                            <a:srgbClr val="00FF00"/>
                          </a:highlight>
                        </a:rPr>
                        <a:t>Inqury</a:t>
                      </a:r>
                      <a:r>
                        <a:rPr lang="en-US" sz="2500" b="1" i="1" u="none" dirty="0">
                          <a:solidFill>
                            <a:schemeClr val="bg1"/>
                          </a:solidFill>
                          <a:highlight>
                            <a:srgbClr val="00FF00"/>
                          </a:highlight>
                        </a:rPr>
                        <a:t> Goals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Review Poetry Rubric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Know Sexual Health Zoom Info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Learn our COVID-19 Parody – Part 1!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“Be Kind to Yourself” – Ms. May Wellness Activity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500" b="1" i="1" u="none" dirty="0">
                          <a:solidFill>
                            <a:schemeClr val="bg1"/>
                          </a:solidFill>
                        </a:rPr>
                        <a:t>Wrap Up / Take Q’s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2500" b="1" i="1" u="non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8048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876" y="-22543"/>
            <a:ext cx="5104706" cy="1361022"/>
          </a:xfrm>
        </p:spPr>
        <p:txBody>
          <a:bodyPr>
            <a:noAutofit/>
          </a:bodyPr>
          <a:lstStyle/>
          <a:p>
            <a:br>
              <a:rPr lang="en-US" sz="4000" b="1" i="1" dirty="0">
                <a:solidFill>
                  <a:srgbClr val="FF0000"/>
                </a:solidFill>
              </a:rPr>
            </a:br>
            <a:r>
              <a:rPr lang="en-US" sz="4000" b="1" i="1" u="sng" dirty="0">
                <a:solidFill>
                  <a:srgbClr val="FF0000"/>
                </a:solidFill>
              </a:rPr>
              <a:t>Zoom Goals Today</a:t>
            </a:r>
            <a:br>
              <a:rPr lang="en-US" sz="4000" b="1" i="1" dirty="0">
                <a:solidFill>
                  <a:srgbClr val="FF0000"/>
                </a:solidFill>
              </a:rPr>
            </a:br>
            <a:r>
              <a:rPr lang="en-US" sz="4000" b="1" i="1" dirty="0">
                <a:solidFill>
                  <a:srgbClr val="FF0000"/>
                </a:solidFill>
              </a:rPr>
              <a:t>Tues., </a:t>
            </a:r>
            <a:r>
              <a:rPr lang="en-US" sz="4000" b="1" i="1" dirty="0"/>
              <a:t>May 19th,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B411F-D785-4B05-9E4B-17F20796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1573E37-C390-496C-A1F4-3D455A08C09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4" b="-3"/>
          <a:stretch/>
        </p:blipFill>
        <p:spPr bwMode="auto">
          <a:xfrm>
            <a:off x="372902" y="1725537"/>
            <a:ext cx="3494650" cy="3182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7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B2FAF3C-F36A-4612-B00B-E737FEB1E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3420AEB-7D6F-4338-9CD8-7B9637617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551E9D5-67C0-42B0-9796-909C1B9DF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CB4C9E0-236E-426D-88FB-50ACF81BC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A11A9AC-1E25-429F-A3A8-67DED3D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6E126C4-E1AC-4DDC-87CB-5D8B4605C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1DE6C75-DCE1-4942-8E8D-ECA1D1773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5459AD3-234D-4C3B-BD9C-92B3377BD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5593DA70-95B1-425C-BF35-F923099D6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514C5B5-A5F4-4421-879B-17D39CA64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65685F-E0CE-4CA0-9ECE-F8AE4F3D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556BC16-0C87-4FD9-A109-F5AB2056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D9A975C-A4CA-4A81-8CA9-BF5A2995F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B9767C7-72DF-4C7F-8A04-C8D67B715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93F6BB9-0055-42AC-8866-E65D9275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BA9A3435-1B30-4618-BB50-E0369BD07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D60252F-2011-4924-81EC-B25F50634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50B7881-58E3-4C9F-9ADB-04F92D4C4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A90BB2F-2D4A-40BD-90CE-5CF30EC8D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4DA0AE8C-7215-4A64-B19F-3F0F3E6A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Isosceles Triangle 39">
            <a:extLst>
              <a:ext uri="{FF2B5EF4-FFF2-40B4-BE49-F238E27FC236}">
                <a16:creationId xmlns:a16="http://schemas.microsoft.com/office/drawing/2014/main" id="{D8DAE7B8-0656-422E-9515-E1095268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B09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9FBA0-B09E-4BA0-94E4-5C9CD6D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6" y="4617720"/>
            <a:ext cx="8083296" cy="941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First, Share a Long Weekend Highlight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71DE4-99C3-4BE1-B771-5E2C037A7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0741" y="5567091"/>
            <a:ext cx="8083296" cy="521208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Attendance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5E17D-2661-4019-BF5D-7CB014F0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ED10BEE-FC6A-40B2-AD48-6C6475AC86EC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63DA99-BE95-4C06-82AA-917ED6556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B0915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07505-A558-4FD6-8009-92862071CEF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1" b="1"/>
          <a:stretch/>
        </p:blipFill>
        <p:spPr bwMode="auto">
          <a:xfrm>
            <a:off x="3204260" y="1041994"/>
            <a:ext cx="5760720" cy="3099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0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5D81B-FAA7-478D-B3E3-2116B07FF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4977" y="-196200"/>
            <a:ext cx="7893677" cy="18254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Introducing </a:t>
            </a:r>
            <a:r>
              <a:rPr lang="en-US" sz="3000" b="1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Bodhi Quinn </a:t>
            </a:r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Samaddar 7 LBS 11 </a:t>
            </a:r>
            <a:r>
              <a:rPr lang="en-US" sz="30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Ozs</a:t>
            </a:r>
            <a:endParaRPr lang="en-US" sz="3000" b="1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Born 3:11 a.m., Sunday, May 18</a:t>
            </a:r>
            <a:r>
              <a:rPr lang="en-US" sz="25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2020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7874B065-D22C-4EB1-998C-63232CC82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7" r="-1" b="34301"/>
          <a:stretch/>
        </p:blipFill>
        <p:spPr bwMode="auto">
          <a:xfrm rot="16200000">
            <a:off x="123444" y="2336080"/>
            <a:ext cx="4096512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D27909-D586-432F-BA0B-CF58E299A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9" b="35261"/>
          <a:stretch/>
        </p:blipFill>
        <p:spPr bwMode="auto">
          <a:xfrm>
            <a:off x="4244340" y="2451588"/>
            <a:ext cx="3703320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F43BFD40-F5C7-4850-AF58-EE985D933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034"/>
          <a:stretch/>
        </p:blipFill>
        <p:spPr bwMode="auto">
          <a:xfrm>
            <a:off x="8165592" y="2139484"/>
            <a:ext cx="3703320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B2078-465A-4E5F-B8E4-673EC053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3E43C-7DB0-40FA-A56B-25065A12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441" y="1211408"/>
            <a:ext cx="7985759" cy="794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Turn!       I’m a Grandma!</a:t>
            </a:r>
          </a:p>
        </p:txBody>
      </p:sp>
    </p:spTree>
    <p:extLst>
      <p:ext uri="{BB962C8B-B14F-4D97-AF65-F5344CB8AC3E}">
        <p14:creationId xmlns:p14="http://schemas.microsoft.com/office/powerpoint/2010/main" val="904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4A2C-E0C8-4CE1-8EEA-6CE7BF4E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AT A GLANCE &amp; DAILY 3’S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CB63-B96B-475A-86B1-8BF932457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FA711-B60E-4D20-8A31-0D2D7892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D5DD68-A868-4FA2-B6D0-A01C62501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MATH TODAY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24A2793-2710-47A3-8694-C6669289F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rgbClr val="F3FB07"/>
                </a:solidFill>
              </a:rPr>
              <a:t>Area &amp; Perimeter – Google Form – Start early tomorrow on exercises</a:t>
            </a:r>
          </a:p>
          <a:p>
            <a:endParaRPr lang="en-US" sz="2000" b="1" dirty="0">
              <a:solidFill>
                <a:srgbClr val="F3FB07"/>
              </a:solidFill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965D95AA-E806-4475-897B-BB94480E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03" y="2426818"/>
            <a:ext cx="542684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83B790F-0FBD-4B27-9655-A99BF401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614544"/>
            <a:ext cx="5455917" cy="362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EFDE6-A7F5-4E7A-8722-72483C5F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D10BEE-FC6A-40B2-AD48-6C6475AC86EC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58DEF-5298-45E4-B1FD-3C2BB02E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u="sng" dirty="0">
                <a:solidFill>
                  <a:srgbClr val="FFFF00"/>
                </a:solidFill>
              </a:rPr>
              <a:t>THINK LIKE A READER! Mini Inquiry</a:t>
            </a:r>
            <a:br>
              <a:rPr lang="en-US" sz="2800" i="1" dirty="0">
                <a:solidFill>
                  <a:srgbClr val="FFFFFF"/>
                </a:solidFill>
              </a:rPr>
            </a:br>
            <a:r>
              <a:rPr lang="en-US" sz="2800" b="1" i="1" dirty="0">
                <a:solidFill>
                  <a:srgbClr val="FFFFFF"/>
                </a:solidFill>
              </a:rPr>
              <a:t>Integrated Study: Create Your Slide Deck (ELA/SS/SC)</a:t>
            </a:r>
            <a:br>
              <a:rPr lang="en-US" sz="2800" i="1" dirty="0">
                <a:solidFill>
                  <a:srgbClr val="FFFFFF"/>
                </a:solidFill>
              </a:rPr>
            </a:b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0E1F9-F29D-4D8D-91A9-0EF7CA1AB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8"/>
            <a:ext cx="5291328" cy="3840667"/>
          </a:xfrm>
        </p:spPr>
        <p:txBody>
          <a:bodyPr anchor="ctr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Create your slide deck.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Insert information into template provided by Mrs. 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Add “extra” slides if you 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Did you share your notes with me?  Need more info – check out Team Samaddar Website.</a:t>
            </a: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7" name="Picture 2" descr="Report 2—Canada's Preparedness to Implement the United Nations ...">
            <a:extLst>
              <a:ext uri="{FF2B5EF4-FFF2-40B4-BE49-F238E27FC236}">
                <a16:creationId xmlns:a16="http://schemas.microsoft.com/office/drawing/2014/main" id="{C706B968-D162-4ADD-85DD-64798BC6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984" y="2753936"/>
            <a:ext cx="5795862" cy="29558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E5F69-1856-4D28-973E-C49CF021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867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118C3F-8FDF-4E48-B7F5-00FED50911C2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946</Words>
  <Application>Microsoft Office PowerPoint</Application>
  <PresentationFormat>Widescreen</PresentationFormat>
  <Paragraphs>172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Abadi</vt:lpstr>
      <vt:lpstr>Arial</vt:lpstr>
      <vt:lpstr>Avenir Next LT Pro</vt:lpstr>
      <vt:lpstr>Calibri</vt:lpstr>
      <vt:lpstr>Calibri Light</vt:lpstr>
      <vt:lpstr>Tahoma</vt:lpstr>
      <vt:lpstr>Wingdings</vt:lpstr>
      <vt:lpstr>Office Theme</vt:lpstr>
      <vt:lpstr>Let’s Have a Tremendous Tuesday! May 19th – May 22nd</vt:lpstr>
      <vt:lpstr>Remember: My Job/ Your Job  - Our VALUES We ARE A CARING TEAM, EVEN WHEN LEARNING ONLINE </vt:lpstr>
      <vt:lpstr>ETIQUETTE Co-Constructed</vt:lpstr>
      <vt:lpstr> Zoom Goals Today Tues., May 19th, 2020</vt:lpstr>
      <vt:lpstr>First, Share a Long Weekend Highlight</vt:lpstr>
      <vt:lpstr>My Turn!       I’m a Grandma!</vt:lpstr>
      <vt:lpstr>WEEK AT A GLANCE &amp; DAILY 3’S</vt:lpstr>
      <vt:lpstr>MATH TODAY</vt:lpstr>
      <vt:lpstr>THINK LIKE A READER! Mini Inquiry Integrated Study: Create Your Slide Deck (ELA/SS/SC) </vt:lpstr>
      <vt:lpstr>  No Journalling this Week</vt:lpstr>
      <vt:lpstr>  THINK LIKE A WRITER!  </vt:lpstr>
      <vt:lpstr>BREAK OUT!  – SHARE 2 THINGS</vt:lpstr>
      <vt:lpstr>COVID-19 PARODY PART 1</vt:lpstr>
      <vt:lpstr>SEXUAL HEALTH ZOOM LESSONS</vt:lpstr>
      <vt:lpstr>Check Out MS. MAY’S MENTAL WELLNESS IDEAS #6  </vt:lpstr>
      <vt:lpstr>REMEMBER to KEEP WELL</vt:lpstr>
      <vt:lpstr>RECAP</vt:lpstr>
      <vt:lpstr>Daily 3  - ARE YOU ON TRACK? </vt:lpstr>
      <vt:lpstr>Okanagan Outbreaks Kelowna Museum – Going Deeper Shawn Talbot Inspires!</vt:lpstr>
      <vt:lpstr>Everybody Needs a Rock</vt:lpstr>
      <vt:lpstr>Routines! Routines!</vt:lpstr>
      <vt:lpstr>Opportunity to Extend!  Student Voice/Choice</vt:lpstr>
      <vt:lpstr>30-DAY GRATITUDE PHOTO CHALLENGE  DUE BY END OF MAY</vt:lpstr>
      <vt:lpstr>Always Check Out – Our Amazing Website!</vt:lpstr>
      <vt:lpstr>May 20th-22nd </vt:lpstr>
      <vt:lpstr>Just Before You Go?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Have a Tremendous Tuesday! May 19th – May 22nd</dc:title>
  <dc:creator>Pamela Samaddar</dc:creator>
  <cp:lastModifiedBy>Pamela Samaddar</cp:lastModifiedBy>
  <cp:revision>2</cp:revision>
  <dcterms:created xsi:type="dcterms:W3CDTF">2020-05-19T17:09:21Z</dcterms:created>
  <dcterms:modified xsi:type="dcterms:W3CDTF">2020-05-19T17:15:32Z</dcterms:modified>
</cp:coreProperties>
</file>