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p:scale>
          <a:sx n="66" d="100"/>
          <a:sy n="66" d="100"/>
        </p:scale>
        <p:origin x="83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109EDE-7E6C-4EB4-85CF-37C0CD24B6FB}" type="datetimeFigureOut">
              <a:rPr lang="en-US" smtClean="0"/>
              <a:t>8/31/2015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3FBFC-2F6F-4575-828D-B94F602E3738}" type="slidenum">
              <a:rPr lang="en-US" smtClean="0"/>
              <a:t>‹#›</a:t>
            </a:fld>
            <a:endParaRPr lang="en-US"/>
          </a:p>
        </p:txBody>
      </p:sp>
    </p:spTree>
    <p:extLst>
      <p:ext uri="{BB962C8B-B14F-4D97-AF65-F5344CB8AC3E}">
        <p14:creationId xmlns:p14="http://schemas.microsoft.com/office/powerpoint/2010/main" val="3953625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3FBFC-2F6F-4575-828D-B94F602E3738}" type="slidenum">
              <a:rPr lang="en-US" smtClean="0"/>
              <a:t>1</a:t>
            </a:fld>
            <a:endParaRPr lang="en-US"/>
          </a:p>
        </p:txBody>
      </p:sp>
    </p:spTree>
    <p:extLst>
      <p:ext uri="{BB962C8B-B14F-4D97-AF65-F5344CB8AC3E}">
        <p14:creationId xmlns:p14="http://schemas.microsoft.com/office/powerpoint/2010/main" val="2063243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3FBFC-2F6F-4575-828D-B94F602E3738}" type="slidenum">
              <a:rPr lang="en-US" smtClean="0"/>
              <a:t>3</a:t>
            </a:fld>
            <a:endParaRPr lang="en-US"/>
          </a:p>
        </p:txBody>
      </p:sp>
    </p:spTree>
    <p:extLst>
      <p:ext uri="{BB962C8B-B14F-4D97-AF65-F5344CB8AC3E}">
        <p14:creationId xmlns:p14="http://schemas.microsoft.com/office/powerpoint/2010/main" val="3361806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43FBFC-2F6F-4575-828D-B94F602E3738}" type="slidenum">
              <a:rPr lang="en-US" smtClean="0"/>
              <a:t>16</a:t>
            </a:fld>
            <a:endParaRPr lang="en-US"/>
          </a:p>
        </p:txBody>
      </p:sp>
    </p:spTree>
    <p:extLst>
      <p:ext uri="{BB962C8B-B14F-4D97-AF65-F5344CB8AC3E}">
        <p14:creationId xmlns:p14="http://schemas.microsoft.com/office/powerpoint/2010/main" val="319351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74198D-BD57-4CEE-930D-0079496F3FF1}"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295412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ACAF1D-15FC-4541-B72B-529079E57575}"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377596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09D7A0-865A-4770-981A-88BABDF7C532}"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4873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BE3B4-85B3-4F3C-9F28-559755B458DB}"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281170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361F5-1B54-445E-AFC7-57F0AE2CBD44}"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2037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B3B10-2A99-4F30-BEC1-D9DE09E96BC3}"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1644706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4F9C58-E5C7-4B47-9F4B-43352CAC41CD}"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2070229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8CA743-BAA3-4F88-BA15-36CAFB177040}"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200932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C5590-B16F-44C3-8777-3453908C683D}"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301707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3434F2-DA71-4BDC-87A9-8EF5FAF703D8}" type="datetime1">
              <a:rPr lang="en-US" smtClean="0"/>
              <a:t>8/31/2015</a:t>
            </a:fld>
            <a:endParaRPr lang="en-US"/>
          </a:p>
        </p:txBody>
      </p:sp>
      <p:sp>
        <p:nvSpPr>
          <p:cNvPr id="5" name="Footer Placeholder 4"/>
          <p:cNvSpPr>
            <a:spLocks noGrp="1"/>
          </p:cNvSpPr>
          <p:nvPr>
            <p:ph type="ftr" sz="quarter" idx="11"/>
          </p:nvPr>
        </p:nvSpPr>
        <p:spPr/>
        <p:txBody>
          <a:bodyPr/>
          <a:lstStyle/>
          <a:p>
            <a:r>
              <a:rPr lang="en-US" smtClean="0"/>
              <a:t>Integrating DI with UBD Tomlinson and McTighe 2006</a:t>
            </a:r>
            <a:endParaRPr lang="en-US"/>
          </a:p>
        </p:txBody>
      </p:sp>
      <p:sp>
        <p:nvSpPr>
          <p:cNvPr id="6" name="Slide Number Placeholder 5"/>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363434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D9B732-8E6A-4825-ADAD-5FB143597F0F}"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Integrating DI with UBD Tomlinson and McTighe 2006</a:t>
            </a:r>
            <a:endParaRPr lang="en-US"/>
          </a:p>
        </p:txBody>
      </p:sp>
      <p:sp>
        <p:nvSpPr>
          <p:cNvPr id="7" name="Slide Number Placeholder 6"/>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587664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8BB43A-CF2E-42C3-A57C-16ACF2676983}" type="datetime1">
              <a:rPr lang="en-US" smtClean="0"/>
              <a:t>8/31/2015</a:t>
            </a:fld>
            <a:endParaRPr lang="en-US"/>
          </a:p>
        </p:txBody>
      </p:sp>
      <p:sp>
        <p:nvSpPr>
          <p:cNvPr id="8" name="Footer Placeholder 7"/>
          <p:cNvSpPr>
            <a:spLocks noGrp="1"/>
          </p:cNvSpPr>
          <p:nvPr>
            <p:ph type="ftr" sz="quarter" idx="11"/>
          </p:nvPr>
        </p:nvSpPr>
        <p:spPr/>
        <p:txBody>
          <a:bodyPr/>
          <a:lstStyle/>
          <a:p>
            <a:r>
              <a:rPr lang="en-US" smtClean="0"/>
              <a:t>Integrating DI with UBD Tomlinson and McTighe 2006</a:t>
            </a:r>
            <a:endParaRPr lang="en-US"/>
          </a:p>
        </p:txBody>
      </p:sp>
      <p:sp>
        <p:nvSpPr>
          <p:cNvPr id="9" name="Slide Number Placeholder 8"/>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418662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27D83E-5F68-4080-9C4F-4CA57DB52DA1}" type="datetime1">
              <a:rPr lang="en-US" smtClean="0"/>
              <a:t>8/31/2015</a:t>
            </a:fld>
            <a:endParaRPr lang="en-US"/>
          </a:p>
        </p:txBody>
      </p:sp>
      <p:sp>
        <p:nvSpPr>
          <p:cNvPr id="4" name="Footer Placeholder 3"/>
          <p:cNvSpPr>
            <a:spLocks noGrp="1"/>
          </p:cNvSpPr>
          <p:nvPr>
            <p:ph type="ftr" sz="quarter" idx="11"/>
          </p:nvPr>
        </p:nvSpPr>
        <p:spPr/>
        <p:txBody>
          <a:bodyPr/>
          <a:lstStyle/>
          <a:p>
            <a:r>
              <a:rPr lang="en-US" smtClean="0"/>
              <a:t>Integrating DI with UBD Tomlinson and McTighe 2006</a:t>
            </a:r>
            <a:endParaRPr lang="en-US"/>
          </a:p>
        </p:txBody>
      </p:sp>
      <p:sp>
        <p:nvSpPr>
          <p:cNvPr id="5" name="Slide Number Placeholder 4"/>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371397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1BF33-BBEA-40C8-B307-8E2CABEAF2BD}" type="datetime1">
              <a:rPr lang="en-US" smtClean="0"/>
              <a:t>8/31/2015</a:t>
            </a:fld>
            <a:endParaRPr lang="en-US"/>
          </a:p>
        </p:txBody>
      </p:sp>
      <p:sp>
        <p:nvSpPr>
          <p:cNvPr id="3" name="Footer Placeholder 2"/>
          <p:cNvSpPr>
            <a:spLocks noGrp="1"/>
          </p:cNvSpPr>
          <p:nvPr>
            <p:ph type="ftr" sz="quarter" idx="11"/>
          </p:nvPr>
        </p:nvSpPr>
        <p:spPr/>
        <p:txBody>
          <a:bodyPr/>
          <a:lstStyle/>
          <a:p>
            <a:r>
              <a:rPr lang="en-US" smtClean="0"/>
              <a:t>Integrating DI with UBD Tomlinson and McTighe 2006</a:t>
            </a:r>
            <a:endParaRPr lang="en-US"/>
          </a:p>
        </p:txBody>
      </p:sp>
      <p:sp>
        <p:nvSpPr>
          <p:cNvPr id="4" name="Slide Number Placeholder 3"/>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394142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35325-08E7-43F4-B059-AAD335D8185F}"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Integrating DI with UBD Tomlinson and McTighe 2006</a:t>
            </a:r>
            <a:endParaRPr lang="en-US"/>
          </a:p>
        </p:txBody>
      </p:sp>
      <p:sp>
        <p:nvSpPr>
          <p:cNvPr id="7" name="Slide Number Placeholder 6"/>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391356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4CEF5-2495-40E3-8C1E-9E8243A5A613}" type="datetime1">
              <a:rPr lang="en-US" smtClean="0"/>
              <a:t>8/31/2015</a:t>
            </a:fld>
            <a:endParaRPr lang="en-US"/>
          </a:p>
        </p:txBody>
      </p:sp>
      <p:sp>
        <p:nvSpPr>
          <p:cNvPr id="6" name="Footer Placeholder 5"/>
          <p:cNvSpPr>
            <a:spLocks noGrp="1"/>
          </p:cNvSpPr>
          <p:nvPr>
            <p:ph type="ftr" sz="quarter" idx="11"/>
          </p:nvPr>
        </p:nvSpPr>
        <p:spPr/>
        <p:txBody>
          <a:bodyPr/>
          <a:lstStyle/>
          <a:p>
            <a:r>
              <a:rPr lang="en-US" smtClean="0"/>
              <a:t>Integrating DI with UBD Tomlinson and McTighe 2006</a:t>
            </a:r>
            <a:endParaRPr lang="en-US"/>
          </a:p>
        </p:txBody>
      </p:sp>
      <p:sp>
        <p:nvSpPr>
          <p:cNvPr id="7" name="Slide Number Placeholder 6"/>
          <p:cNvSpPr>
            <a:spLocks noGrp="1"/>
          </p:cNvSpPr>
          <p:nvPr>
            <p:ph type="sldNum" sz="quarter" idx="12"/>
          </p:nvPr>
        </p:nvSpPr>
        <p:spPr/>
        <p:txBody>
          <a:bodyPr/>
          <a:lstStyle/>
          <a:p>
            <a:fld id="{97F1E9B1-1467-4F28-BE44-C847BA95A660}" type="slidenum">
              <a:rPr lang="en-US" smtClean="0"/>
              <a:t>‹#›</a:t>
            </a:fld>
            <a:endParaRPr lang="en-US"/>
          </a:p>
        </p:txBody>
      </p:sp>
    </p:spTree>
    <p:extLst>
      <p:ext uri="{BB962C8B-B14F-4D97-AF65-F5344CB8AC3E}">
        <p14:creationId xmlns:p14="http://schemas.microsoft.com/office/powerpoint/2010/main" val="187090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E4C457-AC49-48FF-BB9B-B665415EA5EB}" type="datetime1">
              <a:rPr lang="en-US" smtClean="0"/>
              <a:t>8/31/2015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Integrating DI with UBD Tomlinson and McTighe 2006</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7F1E9B1-1467-4F28-BE44-C847BA95A660}" type="slidenum">
              <a:rPr lang="en-US" smtClean="0"/>
              <a:t>‹#›</a:t>
            </a:fld>
            <a:endParaRPr lang="en-US"/>
          </a:p>
        </p:txBody>
      </p:sp>
    </p:spTree>
    <p:extLst>
      <p:ext uri="{BB962C8B-B14F-4D97-AF65-F5344CB8AC3E}">
        <p14:creationId xmlns:p14="http://schemas.microsoft.com/office/powerpoint/2010/main" val="317042210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hf hdr="0" ftr="0" dt="0"/>
  <p:txStyles>
    <p:titleStyle>
      <a:lvl1pPr algn="l" defTabSz="457200" rtl="0" eaLnBrk="1" latinLnBrk="0" hangingPunct="1">
        <a:spcBef>
          <a:spcPct val="0"/>
        </a:spcBef>
        <a:buNone/>
        <a:defRPr sz="3600" b="0" i="0" u="none"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3601"/>
            <a:ext cx="7772400" cy="1470025"/>
          </a:xfrm>
        </p:spPr>
        <p:txBody>
          <a:bodyPr>
            <a:normAutofit fontScale="90000"/>
          </a:bodyPr>
          <a:lstStyle/>
          <a:p>
            <a:pPr algn="l"/>
            <a:r>
              <a:rPr lang="en-US" dirty="0" smtClean="0"/>
              <a:t>Integrating </a:t>
            </a:r>
            <a:br>
              <a:rPr lang="en-US" dirty="0" smtClean="0"/>
            </a:br>
            <a:r>
              <a:rPr lang="en-US" sz="4000" dirty="0"/>
              <a:t>Differentiated Instruction (DI) &amp;</a:t>
            </a:r>
            <a:br>
              <a:rPr lang="en-US" sz="4000" dirty="0"/>
            </a:br>
            <a:r>
              <a:rPr lang="en-US" sz="4000" dirty="0"/>
              <a:t>Understanding by Design (</a:t>
            </a:r>
            <a:r>
              <a:rPr lang="en-US" sz="4000" dirty="0" err="1"/>
              <a:t>UbD</a:t>
            </a:r>
            <a:r>
              <a:rPr lang="en-US" sz="4000" dirty="0"/>
              <a:t>)</a:t>
            </a:r>
            <a:r>
              <a:rPr lang="en-US" dirty="0" smtClean="0"/>
              <a:t/>
            </a:r>
            <a:br>
              <a:rPr lang="en-US" dirty="0" smtClean="0"/>
            </a:br>
            <a:endParaRPr lang="en-US" sz="3100" i="1" dirty="0">
              <a:solidFill>
                <a:srgbClr val="FF0000"/>
              </a:solidFill>
            </a:endParaRPr>
          </a:p>
        </p:txBody>
      </p:sp>
      <p:sp>
        <p:nvSpPr>
          <p:cNvPr id="3" name="Subtitle 2"/>
          <p:cNvSpPr>
            <a:spLocks noGrp="1"/>
          </p:cNvSpPr>
          <p:nvPr>
            <p:ph type="subTitle" idx="1"/>
          </p:nvPr>
        </p:nvSpPr>
        <p:spPr>
          <a:xfrm>
            <a:off x="2438400" y="3733800"/>
            <a:ext cx="7772400" cy="1199704"/>
          </a:xfrm>
        </p:spPr>
        <p:txBody>
          <a:bodyPr>
            <a:normAutofit/>
          </a:bodyPr>
          <a:lstStyle/>
          <a:p>
            <a:pPr algn="r"/>
            <a:r>
              <a:rPr lang="en-US" sz="2400" dirty="0"/>
              <a:t>Carol Ann Tomlinson &amp; Jay </a:t>
            </a:r>
            <a:r>
              <a:rPr lang="en-US" sz="2400" dirty="0" err="1"/>
              <a:t>McTighe</a:t>
            </a:r>
            <a:endParaRPr lang="en-US" sz="2400" dirty="0"/>
          </a:p>
        </p:txBody>
      </p:sp>
      <p:sp>
        <p:nvSpPr>
          <p:cNvPr id="4" name="TextBox 3"/>
          <p:cNvSpPr txBox="1"/>
          <p:nvPr/>
        </p:nvSpPr>
        <p:spPr>
          <a:xfrm>
            <a:off x="4876800" y="4933504"/>
            <a:ext cx="5105400" cy="646331"/>
          </a:xfrm>
          <a:prstGeom prst="rect">
            <a:avLst/>
          </a:prstGeom>
          <a:noFill/>
        </p:spPr>
        <p:txBody>
          <a:bodyPr wrap="square" rtlCol="0">
            <a:spAutoFit/>
          </a:bodyPr>
          <a:lstStyle/>
          <a:p>
            <a:pPr algn="r"/>
            <a:r>
              <a:rPr lang="en-US" i="1" dirty="0" smtClean="0">
                <a:solidFill>
                  <a:srgbClr val="FF0000"/>
                </a:solidFill>
              </a:rPr>
              <a:t>My Take-a-Way Notes </a:t>
            </a:r>
            <a:r>
              <a:rPr lang="en-US" i="1" dirty="0">
                <a:solidFill>
                  <a:srgbClr val="FF0000"/>
                </a:solidFill>
              </a:rPr>
              <a:t>by P. Samaddar, August 2011</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97F1E9B1-1467-4F28-BE44-C847BA95A660}" type="slidenum">
              <a:rPr lang="en-US" smtClean="0"/>
              <a:t>1</a:t>
            </a:fld>
            <a:endParaRPr lang="en-US"/>
          </a:p>
        </p:txBody>
      </p:sp>
    </p:spTree>
    <p:extLst>
      <p:ext uri="{BB962C8B-B14F-4D97-AF65-F5344CB8AC3E}">
        <p14:creationId xmlns:p14="http://schemas.microsoft.com/office/powerpoint/2010/main" val="40068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solidFill>
                  <a:srgbClr val="FF0000"/>
                </a:solidFill>
              </a:rPr>
              <a:t>9. Helping </a:t>
            </a:r>
            <a:r>
              <a:rPr lang="en-US" sz="2800" dirty="0">
                <a:solidFill>
                  <a:srgbClr val="FF0000"/>
                </a:solidFill>
              </a:rPr>
              <a:t>Students Become Effective Partners in Their Own Success</a:t>
            </a:r>
          </a:p>
        </p:txBody>
      </p:sp>
      <p:sp>
        <p:nvSpPr>
          <p:cNvPr id="2" name="Content Placeholder 1"/>
          <p:cNvSpPr>
            <a:spLocks noGrp="1"/>
          </p:cNvSpPr>
          <p:nvPr>
            <p:ph idx="1"/>
          </p:nvPr>
        </p:nvSpPr>
        <p:spPr/>
        <p:txBody>
          <a:bodyPr>
            <a:normAutofit fontScale="85000" lnSpcReduction="20000"/>
          </a:bodyPr>
          <a:lstStyle/>
          <a:p>
            <a:pPr>
              <a:buNone/>
            </a:pPr>
            <a:r>
              <a:rPr lang="en-US" b="1" i="1" dirty="0" smtClean="0"/>
              <a:t>Students need to:</a:t>
            </a:r>
          </a:p>
          <a:p>
            <a:pPr lvl="1"/>
            <a:r>
              <a:rPr lang="en-US" dirty="0" smtClean="0"/>
              <a:t>become effective in speaking about and playing a role in addressing their own learning goals and needs</a:t>
            </a:r>
          </a:p>
          <a:p>
            <a:pPr lvl="1"/>
            <a:r>
              <a:rPr lang="en-US" dirty="0" smtClean="0"/>
              <a:t>become effective in charting their own success</a:t>
            </a:r>
          </a:p>
          <a:p>
            <a:pPr lvl="1"/>
            <a:r>
              <a:rPr lang="en-US" dirty="0" smtClean="0"/>
              <a:t>develop a growing sophistication about one's strengths and weaknesses, understanding what facilitates and hinders one's learning, setting and monitoring personal learning goals, and so on</a:t>
            </a:r>
          </a:p>
          <a:p>
            <a:pPr lvl="1"/>
            <a:r>
              <a:rPr lang="en-US" dirty="0" smtClean="0"/>
              <a:t>become increasingly more self-reliant  (this is also propelled by the need to provide differently for different learners in order to maximize their growth</a:t>
            </a:r>
          </a:p>
          <a:p>
            <a:pPr>
              <a:buNone/>
            </a:pPr>
            <a:r>
              <a:rPr lang="en-US" b="1" i="1" dirty="0" smtClean="0"/>
              <a:t>It is important for students to participate in crafting their own success. They need to be able to:</a:t>
            </a:r>
          </a:p>
          <a:p>
            <a:pPr lvl="1"/>
            <a:r>
              <a:rPr lang="en-US" dirty="0" smtClean="0"/>
              <a:t>say that particular work is too hard or too easy for them</a:t>
            </a:r>
          </a:p>
          <a:p>
            <a:pPr lvl="1"/>
            <a:r>
              <a:rPr lang="en-US" dirty="0" smtClean="0"/>
              <a:t>distinguish between more productive and less productive working arrangements</a:t>
            </a:r>
          </a:p>
          <a:p>
            <a:pPr lvl="1"/>
            <a:r>
              <a:rPr lang="en-US" dirty="0" smtClean="0"/>
              <a:t>determine when they are moving toward goals and when they are becoming derailed</a:t>
            </a:r>
          </a:p>
          <a:p>
            <a:pPr lvl="1"/>
            <a:r>
              <a:rPr lang="en-US" dirty="0" smtClean="0"/>
              <a:t>set personal goals beyond those established for the class as a whole</a:t>
            </a:r>
          </a:p>
          <a:p>
            <a:endParaRPr lang="en-US" dirty="0" smtClean="0"/>
          </a:p>
          <a:p>
            <a:pPr>
              <a:buNone/>
            </a:pPr>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10</a:t>
            </a:fld>
            <a:endParaRPr lang="en-US"/>
          </a:p>
        </p:txBody>
      </p:sp>
    </p:spTree>
    <p:extLst>
      <p:ext uri="{BB962C8B-B14F-4D97-AF65-F5344CB8AC3E}">
        <p14:creationId xmlns:p14="http://schemas.microsoft.com/office/powerpoint/2010/main" val="4259032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550572"/>
            <a:ext cx="8229600" cy="1143000"/>
          </a:xfrm>
        </p:spPr>
        <p:txBody>
          <a:bodyPr>
            <a:normAutofit/>
          </a:bodyPr>
          <a:lstStyle/>
          <a:p>
            <a:r>
              <a:rPr lang="en-US" sz="2800" dirty="0" smtClean="0">
                <a:solidFill>
                  <a:srgbClr val="FF0000"/>
                </a:solidFill>
              </a:rPr>
              <a:t>10. Helping </a:t>
            </a:r>
            <a:r>
              <a:rPr lang="en-US" sz="2800" dirty="0">
                <a:solidFill>
                  <a:srgbClr val="FF0000"/>
                </a:solidFill>
              </a:rPr>
              <a:t>Students Become Effective Partners in Their Own Success</a:t>
            </a:r>
          </a:p>
        </p:txBody>
      </p:sp>
      <p:sp>
        <p:nvSpPr>
          <p:cNvPr id="2" name="Content Placeholder 1"/>
          <p:cNvSpPr>
            <a:spLocks noGrp="1"/>
          </p:cNvSpPr>
          <p:nvPr>
            <p:ph idx="1"/>
          </p:nvPr>
        </p:nvSpPr>
        <p:spPr/>
        <p:txBody>
          <a:bodyPr>
            <a:normAutofit fontScale="92500" lnSpcReduction="20000"/>
          </a:bodyPr>
          <a:lstStyle/>
          <a:p>
            <a:pPr>
              <a:buNone/>
            </a:pPr>
            <a:r>
              <a:rPr lang="en-US" b="1" i="1" dirty="0" smtClean="0"/>
              <a:t>Teachers in such classrooms:</a:t>
            </a:r>
          </a:p>
          <a:p>
            <a:pPr>
              <a:buFont typeface="Wingdings" pitchFamily="2" charset="2"/>
              <a:buChar char="q"/>
            </a:pPr>
            <a:r>
              <a:rPr lang="en-US" dirty="0" smtClean="0"/>
              <a:t>Help students understand, accept, and ultimately benefit from their differences</a:t>
            </a:r>
          </a:p>
          <a:p>
            <a:pPr>
              <a:buFont typeface="Wingdings" pitchFamily="2" charset="2"/>
              <a:buChar char="q"/>
            </a:pPr>
            <a:r>
              <a:rPr lang="en-US" dirty="0" smtClean="0"/>
              <a:t>Nurture a growing awareness of students' particular strengths</a:t>
            </a:r>
          </a:p>
          <a:p>
            <a:pPr>
              <a:buFont typeface="Wingdings" pitchFamily="2" charset="2"/>
              <a:buChar char="q"/>
            </a:pPr>
            <a:r>
              <a:rPr lang="en-US" dirty="0" smtClean="0"/>
              <a:t>Help students acknowledge areas of weakness</a:t>
            </a:r>
          </a:p>
          <a:p>
            <a:pPr>
              <a:buFont typeface="Wingdings" pitchFamily="2" charset="2"/>
              <a:buChar char="q"/>
            </a:pPr>
            <a:r>
              <a:rPr lang="en-US" dirty="0" smtClean="0"/>
              <a:t>Facilitate ways to remediate or compensate for weaknesses</a:t>
            </a:r>
          </a:p>
          <a:p>
            <a:pPr>
              <a:buFont typeface="Wingdings" pitchFamily="2" charset="2"/>
              <a:buChar char="q"/>
            </a:pPr>
            <a:r>
              <a:rPr lang="en-US" dirty="0" smtClean="0"/>
              <a:t>Guide students in developing a vocabulary related to learning preferences and in exercising those preferences that facilitate their growth</a:t>
            </a:r>
          </a:p>
          <a:p>
            <a:pPr>
              <a:buFont typeface="Wingdings" pitchFamily="2" charset="2"/>
              <a:buChar char="q"/>
            </a:pPr>
            <a:r>
              <a:rPr lang="en-US" dirty="0" smtClean="0"/>
              <a:t>Ask students to reflect on their own growth, factors that facilitate that growth, and likely next steps to ensure continual growth</a:t>
            </a:r>
          </a:p>
          <a:p>
            <a:pPr>
              <a:buFont typeface="Wingdings" pitchFamily="2" charset="2"/>
              <a:buChar char="q"/>
            </a:pPr>
            <a:r>
              <a:rPr lang="en-US" dirty="0" smtClean="0"/>
              <a:t>Support students in setting and monitoring personal learning goals</a:t>
            </a:r>
          </a:p>
          <a:p>
            <a:pPr>
              <a:buFont typeface="Wingdings" pitchFamily="2" charset="2"/>
              <a:buChar char="q"/>
            </a:pPr>
            <a:r>
              <a:rPr lang="en-US" dirty="0" smtClean="0"/>
              <a:t>Provide opportunities for students to talk with their parents or guardians about their growth and goals</a:t>
            </a:r>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11</a:t>
            </a:fld>
            <a:endParaRPr lang="en-US"/>
          </a:p>
        </p:txBody>
      </p:sp>
    </p:spTree>
    <p:extLst>
      <p:ext uri="{BB962C8B-B14F-4D97-AF65-F5344CB8AC3E}">
        <p14:creationId xmlns:p14="http://schemas.microsoft.com/office/powerpoint/2010/main" val="2205915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9665" y="762001"/>
            <a:ext cx="8229600" cy="1143000"/>
          </a:xfrm>
        </p:spPr>
        <p:txBody>
          <a:bodyPr>
            <a:normAutofit/>
          </a:bodyPr>
          <a:lstStyle/>
          <a:p>
            <a:r>
              <a:rPr lang="en-US" sz="2800" dirty="0" smtClean="0">
                <a:solidFill>
                  <a:srgbClr val="FF0000"/>
                </a:solidFill>
              </a:rPr>
              <a:t>12. Developing </a:t>
            </a:r>
            <a:r>
              <a:rPr lang="en-US" sz="2800" dirty="0">
                <a:solidFill>
                  <a:srgbClr val="FF0000"/>
                </a:solidFill>
              </a:rPr>
              <a:t>Flexible Classroom Teaching Routines</a:t>
            </a:r>
          </a:p>
        </p:txBody>
      </p:sp>
      <p:sp>
        <p:nvSpPr>
          <p:cNvPr id="2" name="Content Placeholder 1"/>
          <p:cNvSpPr>
            <a:spLocks noGrp="1"/>
          </p:cNvSpPr>
          <p:nvPr>
            <p:ph idx="1"/>
          </p:nvPr>
        </p:nvSpPr>
        <p:spPr>
          <a:xfrm>
            <a:off x="2133600" y="1905001"/>
            <a:ext cx="8229600" cy="4525963"/>
          </a:xfrm>
        </p:spPr>
        <p:txBody>
          <a:bodyPr>
            <a:normAutofit/>
          </a:bodyPr>
          <a:lstStyle/>
          <a:p>
            <a:r>
              <a:rPr lang="en-US" dirty="0" smtClean="0"/>
              <a:t>Continually seek varied ways of thinking about time, materials, tasks, student groupings, teacher-guided instruction, space, grading, and so on…</a:t>
            </a:r>
          </a:p>
          <a:p>
            <a:endParaRPr lang="en-US" dirty="0" smtClean="0"/>
          </a:p>
          <a:p>
            <a:r>
              <a:rPr lang="en-US" dirty="0" smtClean="0"/>
              <a:t>Simply put, there is no other way to craft a classroom that works well for each learner</a:t>
            </a:r>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12</a:t>
            </a:fld>
            <a:endParaRPr lang="en-US"/>
          </a:p>
        </p:txBody>
      </p:sp>
    </p:spTree>
    <p:extLst>
      <p:ext uri="{BB962C8B-B14F-4D97-AF65-F5344CB8AC3E}">
        <p14:creationId xmlns:p14="http://schemas.microsoft.com/office/powerpoint/2010/main" val="675819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solidFill>
                  <a:srgbClr val="FF0000"/>
                </a:solidFill>
              </a:rPr>
              <a:t>13. Developing </a:t>
            </a:r>
            <a:r>
              <a:rPr lang="en-US" sz="2800" dirty="0">
                <a:solidFill>
                  <a:srgbClr val="FF0000"/>
                </a:solidFill>
              </a:rPr>
              <a:t>Flexible Classroom Teaching Routines</a:t>
            </a:r>
          </a:p>
        </p:txBody>
      </p:sp>
      <p:sp>
        <p:nvSpPr>
          <p:cNvPr id="2" name="Content Placeholder 1"/>
          <p:cNvSpPr>
            <a:spLocks noGrp="1"/>
          </p:cNvSpPr>
          <p:nvPr>
            <p:ph idx="1"/>
          </p:nvPr>
        </p:nvSpPr>
        <p:spPr>
          <a:xfrm>
            <a:off x="1139760" y="1481328"/>
            <a:ext cx="7671816" cy="4252722"/>
          </a:xfrm>
        </p:spPr>
        <p:txBody>
          <a:bodyPr>
            <a:normAutofit fontScale="85000" lnSpcReduction="20000"/>
          </a:bodyPr>
          <a:lstStyle/>
          <a:p>
            <a:pPr>
              <a:buNone/>
            </a:pPr>
            <a:r>
              <a:rPr lang="en-US" b="1" i="1" dirty="0" smtClean="0"/>
              <a:t>Teachers in such classrooms:</a:t>
            </a:r>
          </a:p>
          <a:p>
            <a:pPr>
              <a:buFont typeface="Wingdings" pitchFamily="2" charset="2"/>
              <a:buChar char="q"/>
            </a:pPr>
            <a:r>
              <a:rPr lang="en-US" dirty="0" smtClean="0"/>
              <a:t>Allow for students' different pace of learning</a:t>
            </a:r>
          </a:p>
          <a:p>
            <a:pPr>
              <a:buFont typeface="Wingdings" pitchFamily="2" charset="2"/>
              <a:buChar char="q"/>
            </a:pPr>
            <a:r>
              <a:rPr lang="en-US" dirty="0" smtClean="0"/>
              <a:t>Gather both basic and </a:t>
            </a:r>
            <a:r>
              <a:rPr lang="en-US" dirty="0" err="1" smtClean="0"/>
              <a:t>suplementary</a:t>
            </a:r>
            <a:r>
              <a:rPr lang="en-US" dirty="0" smtClean="0"/>
              <a:t> materials of different readability levels that reflect different cultures, connect with varied interests, and are in different modes (e.g., auditory and visual)</a:t>
            </a:r>
          </a:p>
          <a:p>
            <a:pPr>
              <a:buFont typeface="Wingdings" pitchFamily="2" charset="2"/>
              <a:buChar char="q"/>
            </a:pPr>
            <a:r>
              <a:rPr lang="en-US" dirty="0" smtClean="0"/>
              <a:t>Experiment with ways to rearrange furniture to allow for whole-class, small-group and individual learning spaces</a:t>
            </a:r>
          </a:p>
          <a:p>
            <a:pPr>
              <a:buFont typeface="Wingdings" pitchFamily="2" charset="2"/>
              <a:buChar char="q"/>
            </a:pPr>
            <a:r>
              <a:rPr lang="en-US" dirty="0" smtClean="0"/>
              <a:t>Vary student groupings so that in addition to meeting readiness needs, they enable students to work with peers who have similar and dissimilar interests, learning preferences, in random groups, in groups selected by the teacher and those students select themselves</a:t>
            </a:r>
          </a:p>
          <a:p>
            <a:pPr>
              <a:buFont typeface="Wingdings" pitchFamily="2" charset="2"/>
              <a:buChar char="q"/>
            </a:pPr>
            <a:r>
              <a:rPr lang="en-US" dirty="0" smtClean="0"/>
              <a:t>Regularly teach to whole class, small groups based on assessed need, and to individuals</a:t>
            </a:r>
          </a:p>
          <a:p>
            <a:pPr>
              <a:buFont typeface="Wingdings" pitchFamily="2" charset="2"/>
              <a:buChar char="q"/>
            </a:pPr>
            <a:r>
              <a:rPr lang="en-US" dirty="0" smtClean="0"/>
              <a:t>Teach in a variety of ways to accommodate students' varied readiness, needs, interests and learning preferences</a:t>
            </a:r>
          </a:p>
          <a:p>
            <a:pPr>
              <a:buFont typeface="Wingdings" pitchFamily="2" charset="2"/>
              <a:buChar char="q"/>
            </a:pPr>
            <a:r>
              <a:rPr lang="en-US" dirty="0" smtClean="0"/>
              <a:t>Ensure grades communicated both personal growth and relative standing in regard to specified learning outcomes</a:t>
            </a:r>
          </a:p>
          <a:p>
            <a:endParaRPr lang="en-US" dirty="0" smtClean="0"/>
          </a:p>
          <a:p>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13</a:t>
            </a:fld>
            <a:endParaRPr lang="en-US"/>
          </a:p>
        </p:txBody>
      </p:sp>
    </p:spTree>
    <p:extLst>
      <p:ext uri="{BB962C8B-B14F-4D97-AF65-F5344CB8AC3E}">
        <p14:creationId xmlns:p14="http://schemas.microsoft.com/office/powerpoint/2010/main" val="3242561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solidFill>
                  <a:srgbClr val="FF0000"/>
                </a:solidFill>
              </a:rPr>
              <a:t>14. Expanding </a:t>
            </a:r>
            <a:r>
              <a:rPr lang="en-US" sz="2800" dirty="0">
                <a:solidFill>
                  <a:srgbClr val="FF0000"/>
                </a:solidFill>
              </a:rPr>
              <a:t>a Repertoire of Instructional Strategies</a:t>
            </a:r>
          </a:p>
        </p:txBody>
      </p:sp>
      <p:sp>
        <p:nvSpPr>
          <p:cNvPr id="2" name="Content Placeholder 1"/>
          <p:cNvSpPr>
            <a:spLocks noGrp="1"/>
          </p:cNvSpPr>
          <p:nvPr>
            <p:ph idx="1"/>
          </p:nvPr>
        </p:nvSpPr>
        <p:spPr>
          <a:xfrm>
            <a:off x="1044402" y="1586249"/>
            <a:ext cx="8229600" cy="4525963"/>
          </a:xfrm>
        </p:spPr>
        <p:txBody>
          <a:bodyPr/>
          <a:lstStyle/>
          <a:p>
            <a:r>
              <a:rPr lang="en-US" dirty="0" smtClean="0"/>
              <a:t>Comfortably and appropriately using an array of instructional strategies engages learners</a:t>
            </a:r>
          </a:p>
          <a:p>
            <a:endParaRPr lang="en-US" dirty="0" smtClean="0"/>
          </a:p>
          <a:p>
            <a:r>
              <a:rPr lang="en-US" dirty="0" smtClean="0"/>
              <a:t>Students need an element of variety, novelty and surprise injected into the classroom</a:t>
            </a:r>
          </a:p>
          <a:p>
            <a:endParaRPr lang="en-US" dirty="0" smtClean="0"/>
          </a:p>
          <a:p>
            <a:r>
              <a:rPr lang="en-US" dirty="0" smtClean="0"/>
              <a:t>Teacher who has many instructional tools at hand is better equipped to find the tool that fits the purpose, the agility in reaching out to students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14</a:t>
            </a:fld>
            <a:endParaRPr lang="en-US"/>
          </a:p>
        </p:txBody>
      </p:sp>
    </p:spTree>
    <p:extLst>
      <p:ext uri="{BB962C8B-B14F-4D97-AF65-F5344CB8AC3E}">
        <p14:creationId xmlns:p14="http://schemas.microsoft.com/office/powerpoint/2010/main" val="73990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solidFill>
                  <a:srgbClr val="FF0000"/>
                </a:solidFill>
              </a:rPr>
              <a:t>15. Expanding </a:t>
            </a:r>
            <a:r>
              <a:rPr lang="en-US" sz="2800" dirty="0">
                <a:solidFill>
                  <a:srgbClr val="FF0000"/>
                </a:solidFill>
              </a:rPr>
              <a:t>a Repertoire of Instructional Strategies</a:t>
            </a:r>
          </a:p>
        </p:txBody>
      </p:sp>
      <p:sp>
        <p:nvSpPr>
          <p:cNvPr id="2" name="Content Placeholder 1"/>
          <p:cNvSpPr>
            <a:spLocks noGrp="1"/>
          </p:cNvSpPr>
          <p:nvPr>
            <p:ph idx="1"/>
          </p:nvPr>
        </p:nvSpPr>
        <p:spPr>
          <a:xfrm>
            <a:off x="1044402" y="1586248"/>
            <a:ext cx="8229600" cy="4525963"/>
          </a:xfrm>
        </p:spPr>
        <p:txBody>
          <a:bodyPr>
            <a:normAutofit/>
          </a:bodyPr>
          <a:lstStyle/>
          <a:p>
            <a:pPr>
              <a:buNone/>
            </a:pPr>
            <a:r>
              <a:rPr lang="en-US" b="1" i="1" dirty="0" smtClean="0"/>
              <a:t>Teachers in such classrooms:</a:t>
            </a:r>
          </a:p>
          <a:p>
            <a:pPr>
              <a:buFont typeface="Wingdings" pitchFamily="2" charset="2"/>
              <a:buChar char="q"/>
            </a:pPr>
            <a:r>
              <a:rPr lang="en-US" dirty="0" smtClean="0"/>
              <a:t>Use a variety of strategies when they present to the class as well as when students are actively engaged in learning</a:t>
            </a:r>
          </a:p>
          <a:p>
            <a:pPr>
              <a:buFont typeface="Wingdings" pitchFamily="2" charset="2"/>
              <a:buChar char="q"/>
            </a:pPr>
            <a:r>
              <a:rPr lang="en-US" dirty="0" smtClean="0"/>
              <a:t>Use strategies that enable them to address readiness, interest, and learning profile needs</a:t>
            </a:r>
          </a:p>
          <a:p>
            <a:pPr>
              <a:buFont typeface="Wingdings" pitchFamily="2" charset="2"/>
              <a:buChar char="q"/>
            </a:pPr>
            <a:r>
              <a:rPr lang="en-US" dirty="0" smtClean="0"/>
              <a:t>Guide students in understanding how to work with instructional approaches effectively (</a:t>
            </a:r>
            <a:r>
              <a:rPr lang="en-US" b="1" i="1" dirty="0" smtClean="0"/>
              <a:t>Anne Davies – keep ongoing list of strategies "posted</a:t>
            </a:r>
            <a:r>
              <a:rPr lang="en-US" dirty="0" smtClean="0"/>
              <a:t>)</a:t>
            </a:r>
          </a:p>
          <a:p>
            <a:pPr>
              <a:buFont typeface="Wingdings" pitchFamily="2" charset="2"/>
              <a:buChar char="q"/>
            </a:pPr>
            <a:r>
              <a:rPr lang="en-US" dirty="0" smtClean="0"/>
              <a:t>Help students reflect on which strategies work well for them, why that might be the case, and what that reveals to the student about him-or-herself as a learner</a:t>
            </a:r>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15</a:t>
            </a:fld>
            <a:endParaRPr lang="en-US"/>
          </a:p>
        </p:txBody>
      </p:sp>
    </p:spTree>
    <p:extLst>
      <p:ext uri="{BB962C8B-B14F-4D97-AF65-F5344CB8AC3E}">
        <p14:creationId xmlns:p14="http://schemas.microsoft.com/office/powerpoint/2010/main" val="4075048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4509" y="327338"/>
            <a:ext cx="9108583" cy="1012065"/>
          </a:xfrm>
        </p:spPr>
        <p:txBody>
          <a:bodyPr>
            <a:noAutofit/>
          </a:bodyPr>
          <a:lstStyle/>
          <a:p>
            <a:r>
              <a:rPr lang="en-US" sz="2400" smtClean="0">
                <a:solidFill>
                  <a:srgbClr val="FF0000"/>
                </a:solidFill>
              </a:rPr>
              <a:t>16. Reflecting </a:t>
            </a:r>
            <a:r>
              <a:rPr lang="en-US" sz="2400" dirty="0" smtClean="0">
                <a:solidFill>
                  <a:srgbClr val="FF0000"/>
                </a:solidFill>
              </a:rPr>
              <a:t>on </a:t>
            </a:r>
            <a:r>
              <a:rPr lang="en-US" sz="2400" dirty="0">
                <a:solidFill>
                  <a:srgbClr val="FF0000"/>
                </a:solidFill>
              </a:rPr>
              <a:t>Individual Progress with an Eye Toward Curricular Goals and Personal Growth</a:t>
            </a:r>
          </a:p>
        </p:txBody>
      </p:sp>
      <p:sp>
        <p:nvSpPr>
          <p:cNvPr id="2" name="Content Placeholder 1"/>
          <p:cNvSpPr>
            <a:spLocks noGrp="1"/>
          </p:cNvSpPr>
          <p:nvPr>
            <p:ph idx="1"/>
          </p:nvPr>
        </p:nvSpPr>
        <p:spPr>
          <a:xfrm>
            <a:off x="1147292" y="1339403"/>
            <a:ext cx="8305800" cy="5148072"/>
          </a:xfrm>
        </p:spPr>
        <p:txBody>
          <a:bodyPr>
            <a:normAutofit/>
          </a:bodyPr>
          <a:lstStyle/>
          <a:p>
            <a:pPr>
              <a:buNone/>
            </a:pPr>
            <a:r>
              <a:rPr lang="en-US" b="1" i="1" dirty="0" smtClean="0"/>
              <a:t>Teachers in such classrooms:</a:t>
            </a:r>
          </a:p>
          <a:p>
            <a:pPr>
              <a:buFont typeface="Wingdings" pitchFamily="2" charset="2"/>
              <a:buChar char="q"/>
            </a:pPr>
            <a:r>
              <a:rPr lang="en-US" dirty="0" smtClean="0"/>
              <a:t>Use pre-assessment data to begin planning for both in-common learning goals and individual learning needs</a:t>
            </a:r>
          </a:p>
          <a:p>
            <a:pPr>
              <a:buFont typeface="Wingdings" pitchFamily="2" charset="2"/>
              <a:buChar char="q"/>
            </a:pPr>
            <a:r>
              <a:rPr lang="en-US" dirty="0" smtClean="0"/>
              <a:t>Use ongoing assessment to ensure as close a match as possible between instruction and learner needs</a:t>
            </a:r>
          </a:p>
          <a:p>
            <a:pPr>
              <a:buFont typeface="Wingdings" pitchFamily="2" charset="2"/>
              <a:buChar char="q"/>
            </a:pPr>
            <a:r>
              <a:rPr lang="en-US" dirty="0" smtClean="0"/>
              <a:t>Observe personal growth relative to a student's particular profile</a:t>
            </a:r>
          </a:p>
          <a:p>
            <a:pPr>
              <a:buFont typeface="Wingdings" pitchFamily="2" charset="2"/>
              <a:buChar char="q"/>
            </a:pPr>
            <a:r>
              <a:rPr lang="en-US" dirty="0" smtClean="0"/>
              <a:t>Engage students in setting personal goals and evaluating progress toward those goals</a:t>
            </a:r>
          </a:p>
          <a:p>
            <a:pPr>
              <a:buFont typeface="Wingdings" pitchFamily="2" charset="2"/>
              <a:buChar char="q"/>
            </a:pPr>
            <a:r>
              <a:rPr lang="en-US" dirty="0" smtClean="0"/>
              <a:t>Reflect consistently on individual and group growth in order to adjust instruction in ways of greatest benefit to individuals and the class as a whole</a:t>
            </a:r>
          </a:p>
          <a:p>
            <a:pPr>
              <a:buFont typeface="Wingdings" pitchFamily="2" charset="2"/>
              <a:buChar char="q"/>
            </a:pPr>
            <a:r>
              <a:rPr lang="en-US" dirty="0" smtClean="0"/>
              <a:t>Help parents understand a student's personal growth and standing relative to in-common goals</a:t>
            </a:r>
          </a:p>
          <a:p>
            <a:pPr>
              <a:buNone/>
            </a:pPr>
            <a:r>
              <a:rPr lang="en-US" b="1" u="sng" dirty="0" smtClean="0"/>
              <a:t>Note to self</a:t>
            </a:r>
            <a:r>
              <a:rPr lang="en-US" b="1" dirty="0" smtClean="0"/>
              <a:t>:  Design index card for gathering observations where I can </a:t>
            </a:r>
            <a:r>
              <a:rPr lang="en-US" b="1" i="1" u="sng" dirty="0" smtClean="0"/>
              <a:t>sort</a:t>
            </a:r>
            <a:r>
              <a:rPr lang="en-US" b="1" dirty="0" smtClean="0"/>
              <a:t> as I go (saves time at report card time)</a:t>
            </a:r>
          </a:p>
          <a:p>
            <a:endParaRPr lang="en-US" b="1"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16</a:t>
            </a:fld>
            <a:endParaRPr lang="en-US"/>
          </a:p>
        </p:txBody>
      </p:sp>
    </p:spTree>
    <p:extLst>
      <p:ext uri="{BB962C8B-B14F-4D97-AF65-F5344CB8AC3E}">
        <p14:creationId xmlns:p14="http://schemas.microsoft.com/office/powerpoint/2010/main" val="3116381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9734" y="149179"/>
            <a:ext cx="9353282" cy="838202"/>
          </a:xfrm>
        </p:spPr>
        <p:txBody>
          <a:bodyPr>
            <a:normAutofit fontScale="90000"/>
          </a:bodyPr>
          <a:lstStyle/>
          <a:p>
            <a:r>
              <a:rPr lang="en-US" sz="2800" i="1" dirty="0" smtClean="0">
                <a:solidFill>
                  <a:srgbClr val="FF0000"/>
                </a:solidFill>
              </a:rPr>
              <a:t>1. Establishing </a:t>
            </a:r>
            <a:r>
              <a:rPr lang="en-US" sz="2800" i="1" dirty="0">
                <a:solidFill>
                  <a:srgbClr val="FF0000"/>
                </a:solidFill>
              </a:rPr>
              <a:t>Clarity About Curricular Essentials</a:t>
            </a:r>
            <a:r>
              <a:rPr lang="en-US" sz="2800" i="1" dirty="0"/>
              <a:t/>
            </a:r>
            <a:br>
              <a:rPr lang="en-US" sz="2800" i="1" dirty="0"/>
            </a:br>
            <a:endParaRPr lang="en-US" sz="2800" dirty="0"/>
          </a:p>
        </p:txBody>
      </p:sp>
      <p:sp>
        <p:nvSpPr>
          <p:cNvPr id="2" name="Content Placeholder 1"/>
          <p:cNvSpPr>
            <a:spLocks noGrp="1"/>
          </p:cNvSpPr>
          <p:nvPr>
            <p:ph idx="1"/>
          </p:nvPr>
        </p:nvSpPr>
        <p:spPr>
          <a:xfrm>
            <a:off x="1839532" y="755562"/>
            <a:ext cx="7587803" cy="3700528"/>
          </a:xfrm>
        </p:spPr>
        <p:txBody>
          <a:bodyPr>
            <a:noAutofit/>
          </a:bodyPr>
          <a:lstStyle/>
          <a:p>
            <a:r>
              <a:rPr lang="en-US" sz="1800" dirty="0"/>
              <a:t>Goals matter as we can't teach everything</a:t>
            </a:r>
          </a:p>
          <a:p>
            <a:r>
              <a:rPr lang="en-US" sz="1800" dirty="0"/>
              <a:t>Take care to teach that which is most durable and useful</a:t>
            </a:r>
          </a:p>
          <a:p>
            <a:r>
              <a:rPr lang="en-US" sz="1800" dirty="0"/>
              <a:t>Powerful understanding-based goals will nearly always "belong" to everyone</a:t>
            </a:r>
          </a:p>
          <a:p>
            <a:r>
              <a:rPr lang="en-US" dirty="0"/>
              <a:t>C</a:t>
            </a:r>
            <a:r>
              <a:rPr lang="en-US" sz="1800" dirty="0" smtClean="0"/>
              <a:t>ommunicate </a:t>
            </a:r>
            <a:r>
              <a:rPr lang="en-US" sz="1800" dirty="0"/>
              <a:t>the importance of the classroom agenda and the capacity of every student to benefit from and contribute to that agenda</a:t>
            </a:r>
          </a:p>
          <a:p>
            <a:r>
              <a:rPr lang="en-US" sz="1800" dirty="0"/>
              <a:t>Remember to pre-assess learners' proficiency with those goals</a:t>
            </a:r>
          </a:p>
          <a:p>
            <a:r>
              <a:rPr lang="en-US" sz="1800" dirty="0"/>
              <a:t>Goals give teacher road map for the learning journey that directs ongoing assessments and adjustment of teaching and learning plans throughout the unit</a:t>
            </a:r>
          </a:p>
          <a:p>
            <a:r>
              <a:rPr lang="en-US" sz="1800" dirty="0"/>
              <a:t>Based on important concepts and principles – likely to be engaging, link with experiences/interests of students, can establish relevance…leading to enhanced motivation</a:t>
            </a:r>
          </a:p>
          <a:p>
            <a:r>
              <a:rPr lang="en-US" sz="1800" dirty="0"/>
              <a:t>Flexible with entry points </a:t>
            </a:r>
          </a:p>
          <a:p>
            <a:r>
              <a:rPr lang="en-US" sz="1800" dirty="0"/>
              <a:t>Teacher more likely to be at ease in offering students options to explore and express learning in a mode appropriate for the student's learning profile</a:t>
            </a:r>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2</a:t>
            </a:fld>
            <a:endParaRPr lang="en-US"/>
          </a:p>
        </p:txBody>
      </p:sp>
    </p:spTree>
    <p:extLst>
      <p:ext uri="{BB962C8B-B14F-4D97-AF65-F5344CB8AC3E}">
        <p14:creationId xmlns:p14="http://schemas.microsoft.com/office/powerpoint/2010/main" val="3962780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1340" y="566367"/>
            <a:ext cx="9557197" cy="386670"/>
          </a:xfrm>
        </p:spPr>
        <p:txBody>
          <a:bodyPr>
            <a:normAutofit fontScale="90000"/>
          </a:bodyPr>
          <a:lstStyle/>
          <a:p>
            <a:r>
              <a:rPr lang="en-US" sz="2800" i="1" dirty="0" smtClean="0">
                <a:solidFill>
                  <a:srgbClr val="FF0000"/>
                </a:solidFill>
              </a:rPr>
              <a:t>2. Accepting </a:t>
            </a:r>
            <a:r>
              <a:rPr lang="en-US" sz="2800" i="1" dirty="0">
                <a:solidFill>
                  <a:srgbClr val="FF0000"/>
                </a:solidFill>
              </a:rPr>
              <a:t>responsibility for Learner </a:t>
            </a:r>
            <a:r>
              <a:rPr lang="en-US" sz="2800" i="1" dirty="0" smtClean="0">
                <a:solidFill>
                  <a:srgbClr val="FF0000"/>
                </a:solidFill>
              </a:rPr>
              <a:t>Success</a:t>
            </a:r>
            <a:r>
              <a:rPr lang="en-US" sz="2800" i="1" dirty="0"/>
              <a:t/>
            </a:r>
            <a:br>
              <a:rPr lang="en-US" sz="2800" i="1" dirty="0"/>
            </a:br>
            <a:endParaRPr lang="en-US" sz="2800" dirty="0"/>
          </a:p>
        </p:txBody>
      </p:sp>
      <p:sp>
        <p:nvSpPr>
          <p:cNvPr id="2" name="Content Placeholder 1"/>
          <p:cNvSpPr>
            <a:spLocks noGrp="1"/>
          </p:cNvSpPr>
          <p:nvPr>
            <p:ph idx="1"/>
          </p:nvPr>
        </p:nvSpPr>
        <p:spPr>
          <a:xfrm>
            <a:off x="1035138" y="1468691"/>
            <a:ext cx="8229600" cy="4525963"/>
          </a:xfrm>
        </p:spPr>
        <p:txBody>
          <a:bodyPr>
            <a:normAutofit/>
          </a:bodyPr>
          <a:lstStyle/>
          <a:p>
            <a:r>
              <a:rPr lang="en-US" dirty="0" smtClean="0"/>
              <a:t>If a student is not growing – even if he or she is making As – the teacher is not teaching that </a:t>
            </a:r>
            <a:r>
              <a:rPr lang="en-US" dirty="0" smtClean="0"/>
              <a:t>student</a:t>
            </a:r>
            <a:endParaRPr lang="en-US" dirty="0" smtClean="0"/>
          </a:p>
          <a:p>
            <a:r>
              <a:rPr lang="en-US" dirty="0" smtClean="0"/>
              <a:t>The teacher accepts the premise that if he or she doesn't ensure that the day works for the child, it may be a lost day</a:t>
            </a:r>
          </a:p>
          <a:p>
            <a:r>
              <a:rPr lang="en-US" dirty="0" smtClean="0"/>
              <a:t>Part of the teacher's job is to establish an environment in which shared responsibility for successful learning is part of the classroom ethic and practice </a:t>
            </a:r>
          </a:p>
          <a:p>
            <a:r>
              <a:rPr lang="en-US" dirty="0" smtClean="0"/>
              <a:t>A teacher in an effectively differentiated class will not allow economics, gender, race, past achievement, lack of parental involvement, or any other factor become an excuse for shoddy work or outcomes that are less than a student is able to accomplish</a:t>
            </a:r>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3</a:t>
            </a:fld>
            <a:endParaRPr lang="en-US"/>
          </a:p>
        </p:txBody>
      </p:sp>
    </p:spTree>
    <p:extLst>
      <p:ext uri="{BB962C8B-B14F-4D97-AF65-F5344CB8AC3E}">
        <p14:creationId xmlns:p14="http://schemas.microsoft.com/office/powerpoint/2010/main" val="3802340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2073" y="965916"/>
            <a:ext cx="9171905" cy="502276"/>
          </a:xfrm>
        </p:spPr>
        <p:txBody>
          <a:bodyPr>
            <a:normAutofit fontScale="90000"/>
          </a:bodyPr>
          <a:lstStyle/>
          <a:p>
            <a:r>
              <a:rPr lang="en-US" sz="2800" i="1" dirty="0" smtClean="0">
                <a:solidFill>
                  <a:srgbClr val="FF0000"/>
                </a:solidFill>
              </a:rPr>
              <a:t>3. Accepting </a:t>
            </a:r>
            <a:r>
              <a:rPr lang="en-US" sz="2800" i="1" dirty="0">
                <a:solidFill>
                  <a:srgbClr val="FF0000"/>
                </a:solidFill>
              </a:rPr>
              <a:t>responsibility for Learner Success</a:t>
            </a:r>
            <a:r>
              <a:rPr lang="en-US" sz="2800" i="1" dirty="0"/>
              <a:t/>
            </a:r>
            <a:br>
              <a:rPr lang="en-US" sz="2800" i="1" dirty="0"/>
            </a:br>
            <a:endParaRPr lang="en-US" sz="2800" dirty="0"/>
          </a:p>
        </p:txBody>
      </p:sp>
      <p:sp>
        <p:nvSpPr>
          <p:cNvPr id="2" name="Content Placeholder 1"/>
          <p:cNvSpPr>
            <a:spLocks noGrp="1"/>
          </p:cNvSpPr>
          <p:nvPr>
            <p:ph idx="1"/>
          </p:nvPr>
        </p:nvSpPr>
        <p:spPr>
          <a:xfrm>
            <a:off x="1324378" y="1952223"/>
            <a:ext cx="8229600" cy="4525963"/>
          </a:xfrm>
        </p:spPr>
        <p:txBody>
          <a:bodyPr>
            <a:normAutofit/>
          </a:bodyPr>
          <a:lstStyle/>
          <a:p>
            <a:r>
              <a:rPr lang="en-US" dirty="0" smtClean="0"/>
              <a:t>Get to know each student, continually map the progress of students against essential outcomes, find alternate ways of teaching/alternate paths to learning to ensure continual growth of each student</a:t>
            </a:r>
          </a:p>
          <a:p>
            <a:r>
              <a:rPr lang="en-US" dirty="0" smtClean="0"/>
              <a:t>Send consistent messages to students that if something didn't work today, both teacher and student will be back at it tomorrow and the day after until success occurs</a:t>
            </a:r>
          </a:p>
          <a:p>
            <a:r>
              <a:rPr lang="en-US" dirty="0" smtClean="0"/>
              <a:t>Provide support systems that articulate and model what quality work looks like and what it takes to attain quality results</a:t>
            </a:r>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4</a:t>
            </a:fld>
            <a:endParaRPr lang="en-US"/>
          </a:p>
        </p:txBody>
      </p:sp>
    </p:spTree>
    <p:extLst>
      <p:ext uri="{BB962C8B-B14F-4D97-AF65-F5344CB8AC3E}">
        <p14:creationId xmlns:p14="http://schemas.microsoft.com/office/powerpoint/2010/main" val="1843577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94197" y="1306132"/>
            <a:ext cx="8807003" cy="677214"/>
          </a:xfrm>
        </p:spPr>
        <p:txBody>
          <a:bodyPr>
            <a:normAutofit fontScale="90000"/>
          </a:bodyPr>
          <a:lstStyle/>
          <a:p>
            <a:r>
              <a:rPr lang="en-US" sz="2800" i="1" dirty="0" smtClean="0">
                <a:solidFill>
                  <a:srgbClr val="FF0000"/>
                </a:solidFill>
              </a:rPr>
              <a:t>4. Developing </a:t>
            </a:r>
            <a:r>
              <a:rPr lang="en-US" sz="2800" i="1" dirty="0">
                <a:solidFill>
                  <a:srgbClr val="FF0000"/>
                </a:solidFill>
              </a:rPr>
              <a:t>Communities of Respect</a:t>
            </a:r>
            <a:r>
              <a:rPr lang="en-US" sz="2800" i="1" dirty="0"/>
              <a:t/>
            </a:r>
            <a:br>
              <a:rPr lang="en-US" sz="2800" i="1" dirty="0"/>
            </a:br>
            <a:endParaRPr lang="en-US" sz="2800" dirty="0"/>
          </a:p>
        </p:txBody>
      </p:sp>
      <p:sp>
        <p:nvSpPr>
          <p:cNvPr id="2" name="Content Placeholder 1"/>
          <p:cNvSpPr>
            <a:spLocks noGrp="1"/>
          </p:cNvSpPr>
          <p:nvPr>
            <p:ph idx="1"/>
          </p:nvPr>
        </p:nvSpPr>
        <p:spPr>
          <a:xfrm>
            <a:off x="1371600" y="2332037"/>
            <a:ext cx="8229600" cy="4525963"/>
          </a:xfrm>
        </p:spPr>
        <p:txBody>
          <a:bodyPr>
            <a:normAutofit/>
          </a:bodyPr>
          <a:lstStyle/>
          <a:p>
            <a:r>
              <a:rPr lang="en-US" dirty="0" smtClean="0"/>
              <a:t>We learn to accept and appreciate one another's variances</a:t>
            </a:r>
          </a:p>
          <a:p>
            <a:r>
              <a:rPr lang="en-US" dirty="0" smtClean="0"/>
              <a:t>Celebrate one another's victories and support one another's efforts</a:t>
            </a:r>
          </a:p>
          <a:p>
            <a:r>
              <a:rPr lang="en-US" dirty="0" smtClean="0"/>
              <a:t>It is crucial for students to accept and ultimately understand both their commonalities and differences</a:t>
            </a:r>
          </a:p>
          <a:p>
            <a:r>
              <a:rPr lang="en-US" dirty="0" smtClean="0"/>
              <a:t>Classroom has to be a place where each student fees </a:t>
            </a:r>
            <a:r>
              <a:rPr lang="en-US" b="1" dirty="0" smtClean="0"/>
              <a:t>safe</a:t>
            </a:r>
            <a:r>
              <a:rPr lang="en-US" dirty="0" smtClean="0"/>
              <a:t> (not seen as a failure, a nerd, a test score, a social pariah) and also </a:t>
            </a:r>
            <a:r>
              <a:rPr lang="en-US" b="1" dirty="0" smtClean="0"/>
              <a:t>challenged</a:t>
            </a:r>
            <a:endParaRPr lang="en-US" b="1"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5</a:t>
            </a:fld>
            <a:endParaRPr lang="en-US"/>
          </a:p>
        </p:txBody>
      </p:sp>
    </p:spTree>
    <p:extLst>
      <p:ext uri="{BB962C8B-B14F-4D97-AF65-F5344CB8AC3E}">
        <p14:creationId xmlns:p14="http://schemas.microsoft.com/office/powerpoint/2010/main" val="2557706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7555" y="505496"/>
            <a:ext cx="8229600" cy="639762"/>
          </a:xfrm>
        </p:spPr>
        <p:txBody>
          <a:bodyPr>
            <a:normAutofit fontScale="90000"/>
          </a:bodyPr>
          <a:lstStyle/>
          <a:p>
            <a:r>
              <a:rPr lang="en-US" sz="2800" i="1" dirty="0" smtClean="0">
                <a:solidFill>
                  <a:srgbClr val="FF0000"/>
                </a:solidFill>
              </a:rPr>
              <a:t>5. Developing </a:t>
            </a:r>
            <a:r>
              <a:rPr lang="en-US" sz="2800" i="1" dirty="0">
                <a:solidFill>
                  <a:srgbClr val="FF0000"/>
                </a:solidFill>
              </a:rPr>
              <a:t>Communities of Respect</a:t>
            </a:r>
            <a:r>
              <a:rPr lang="en-US" sz="2800" i="1" dirty="0"/>
              <a:t/>
            </a:r>
            <a:br>
              <a:rPr lang="en-US" sz="2800" i="1" dirty="0"/>
            </a:br>
            <a:endParaRPr lang="en-US" sz="2800" dirty="0"/>
          </a:p>
        </p:txBody>
      </p:sp>
      <p:sp>
        <p:nvSpPr>
          <p:cNvPr id="2" name="Content Placeholder 1"/>
          <p:cNvSpPr>
            <a:spLocks noGrp="1"/>
          </p:cNvSpPr>
          <p:nvPr>
            <p:ph idx="1"/>
          </p:nvPr>
        </p:nvSpPr>
        <p:spPr>
          <a:xfrm>
            <a:off x="1026017" y="1325562"/>
            <a:ext cx="8305800" cy="5715000"/>
          </a:xfrm>
        </p:spPr>
        <p:txBody>
          <a:bodyPr>
            <a:normAutofit fontScale="70000" lnSpcReduction="20000"/>
          </a:bodyPr>
          <a:lstStyle/>
          <a:p>
            <a:pPr>
              <a:buNone/>
            </a:pPr>
            <a:r>
              <a:rPr lang="en-US" sz="2900" b="1" i="1" dirty="0"/>
              <a:t>Teachers in such classrooms:</a:t>
            </a:r>
          </a:p>
          <a:p>
            <a:pPr>
              <a:buFont typeface="Wingdings" pitchFamily="2" charset="2"/>
              <a:buChar char="q"/>
            </a:pPr>
            <a:r>
              <a:rPr lang="en-US" sz="2900" dirty="0"/>
              <a:t>Communicate respect and positive expectation</a:t>
            </a:r>
          </a:p>
          <a:p>
            <a:pPr>
              <a:buFont typeface="Wingdings" pitchFamily="2" charset="2"/>
              <a:buChar char="q"/>
            </a:pPr>
            <a:r>
              <a:rPr lang="en-US" sz="2900" dirty="0"/>
              <a:t>Seek out, affirm, and draw on the unique abilities of each student</a:t>
            </a:r>
          </a:p>
          <a:p>
            <a:pPr>
              <a:buFont typeface="Wingdings" pitchFamily="2" charset="2"/>
              <a:buChar char="q"/>
            </a:pPr>
            <a:r>
              <a:rPr lang="en-US" sz="2900" dirty="0"/>
              <a:t>Elicit and value multiple perspectives on issues, decisions, and ways of accomplishing work</a:t>
            </a:r>
          </a:p>
          <a:p>
            <a:pPr>
              <a:buFont typeface="Wingdings" pitchFamily="2" charset="2"/>
              <a:buChar char="q"/>
            </a:pPr>
            <a:r>
              <a:rPr lang="en-US" sz="2900" dirty="0"/>
              <a:t>Make sure all students are called upon to participate regularly</a:t>
            </a:r>
          </a:p>
          <a:p>
            <a:pPr>
              <a:buFont typeface="Wingdings" pitchFamily="2" charset="2"/>
              <a:buChar char="q"/>
            </a:pPr>
            <a:r>
              <a:rPr lang="en-US" sz="2900" dirty="0"/>
              <a:t>Help students identify and adhere to constructive ways of interacting with one another</a:t>
            </a:r>
          </a:p>
          <a:p>
            <a:pPr>
              <a:buFont typeface="Wingdings" pitchFamily="2" charset="2"/>
              <a:buChar char="q"/>
            </a:pPr>
            <a:r>
              <a:rPr lang="en-US" sz="2900" dirty="0"/>
              <a:t>Design tasks that enable each student to make important contributions to the work of the group</a:t>
            </a:r>
          </a:p>
          <a:p>
            <a:pPr>
              <a:buFont typeface="Wingdings" pitchFamily="2" charset="2"/>
              <a:buChar char="q"/>
            </a:pPr>
            <a:r>
              <a:rPr lang="en-US" sz="2900" dirty="0"/>
              <a:t>Ensure languages, cultures, and perspectives of varied cultures are represented in the important work of the group</a:t>
            </a:r>
          </a:p>
          <a:p>
            <a:pPr>
              <a:buFont typeface="Wingdings" pitchFamily="2" charset="2"/>
              <a:buChar char="q"/>
            </a:pPr>
            <a:r>
              <a:rPr lang="en-US" sz="2900" dirty="0"/>
              <a:t>Help students reflect on the quality of their contributions to the developing classroom community</a:t>
            </a:r>
          </a:p>
          <a:p>
            <a:pPr>
              <a:buFont typeface="Wingdings" pitchFamily="2" charset="2"/>
              <a:buChar char="q"/>
            </a:pPr>
            <a:r>
              <a:rPr lang="en-US" sz="2900" dirty="0"/>
              <a:t>Seek and respond to students' ideas about how to foster respect in the classroom</a:t>
            </a:r>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6</a:t>
            </a:fld>
            <a:endParaRPr lang="en-US"/>
          </a:p>
        </p:txBody>
      </p:sp>
    </p:spTree>
    <p:extLst>
      <p:ext uri="{BB962C8B-B14F-4D97-AF65-F5344CB8AC3E}">
        <p14:creationId xmlns:p14="http://schemas.microsoft.com/office/powerpoint/2010/main" val="3743597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8241" y="738388"/>
            <a:ext cx="11300018" cy="407831"/>
          </a:xfrm>
        </p:spPr>
        <p:txBody>
          <a:bodyPr>
            <a:normAutofit fontScale="90000"/>
          </a:bodyPr>
          <a:lstStyle/>
          <a:p>
            <a:r>
              <a:rPr lang="en-US" sz="2800" dirty="0" smtClean="0">
                <a:solidFill>
                  <a:srgbClr val="FF0000"/>
                </a:solidFill>
              </a:rPr>
              <a:t>6. Building </a:t>
            </a:r>
            <a:r>
              <a:rPr lang="en-US" sz="2800" dirty="0">
                <a:solidFill>
                  <a:srgbClr val="FF0000"/>
                </a:solidFill>
              </a:rPr>
              <a:t>Awareness of What Works for Each Student</a:t>
            </a:r>
          </a:p>
        </p:txBody>
      </p:sp>
      <p:sp>
        <p:nvSpPr>
          <p:cNvPr id="2" name="Content Placeholder 1"/>
          <p:cNvSpPr>
            <a:spLocks noGrp="1"/>
          </p:cNvSpPr>
          <p:nvPr>
            <p:ph idx="1"/>
          </p:nvPr>
        </p:nvSpPr>
        <p:spPr>
          <a:xfrm>
            <a:off x="677334" y="1684070"/>
            <a:ext cx="8596668" cy="3880773"/>
          </a:xfrm>
        </p:spPr>
        <p:txBody>
          <a:bodyPr>
            <a:normAutofit lnSpcReduction="10000"/>
          </a:bodyPr>
          <a:lstStyle/>
          <a:p>
            <a:r>
              <a:rPr lang="en-US" dirty="0" smtClean="0"/>
              <a:t>Hunt and gather info about what best propels learning for each student</a:t>
            </a:r>
          </a:p>
          <a:p>
            <a:r>
              <a:rPr lang="en-US" dirty="0" smtClean="0"/>
              <a:t>Make opportunities to communicate individually with individual learners</a:t>
            </a:r>
          </a:p>
          <a:p>
            <a:r>
              <a:rPr lang="en-US" dirty="0" smtClean="0"/>
              <a:t>Garner info on students' interests, dreams, and aspirations</a:t>
            </a:r>
          </a:p>
          <a:p>
            <a:r>
              <a:rPr lang="en-US" dirty="0" smtClean="0"/>
              <a:t>Work to understand each student's profile of academic strengths and weaknesses</a:t>
            </a:r>
          </a:p>
          <a:p>
            <a:r>
              <a:rPr lang="en-US" dirty="0" smtClean="0"/>
              <a:t>Understand the inevitable learning profile variance that exists in groups and individuals</a:t>
            </a:r>
          </a:p>
          <a:p>
            <a:r>
              <a:rPr lang="en-US" dirty="0" smtClean="0"/>
              <a:t>Observe students working individually, in small </a:t>
            </a:r>
            <a:r>
              <a:rPr lang="en-US" dirty="0" err="1" smtClean="0"/>
              <a:t>gorups</a:t>
            </a:r>
            <a:r>
              <a:rPr lang="en-US" dirty="0" smtClean="0"/>
              <a:t>, and in the class as a whole with the intent to study factors that facilitate or impede progress for individuals and for the groups as a whole</a:t>
            </a:r>
          </a:p>
          <a:p>
            <a:r>
              <a:rPr lang="en-US" dirty="0" smtClean="0"/>
              <a:t>Create opportunities to learn from parents, guardians, and community members about students</a:t>
            </a:r>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7</a:t>
            </a:fld>
            <a:endParaRPr lang="en-US"/>
          </a:p>
        </p:txBody>
      </p:sp>
    </p:spTree>
    <p:extLst>
      <p:ext uri="{BB962C8B-B14F-4D97-AF65-F5344CB8AC3E}">
        <p14:creationId xmlns:p14="http://schemas.microsoft.com/office/powerpoint/2010/main" val="3600114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8971" y="544704"/>
            <a:ext cx="10926530" cy="768351"/>
          </a:xfrm>
        </p:spPr>
        <p:txBody>
          <a:bodyPr>
            <a:normAutofit/>
          </a:bodyPr>
          <a:lstStyle/>
          <a:p>
            <a:r>
              <a:rPr lang="en-US" sz="2800" dirty="0" smtClean="0">
                <a:solidFill>
                  <a:srgbClr val="FF0000"/>
                </a:solidFill>
              </a:rPr>
              <a:t>7. Classroom </a:t>
            </a:r>
            <a:r>
              <a:rPr lang="en-US" sz="2800" dirty="0">
                <a:solidFill>
                  <a:srgbClr val="FF0000"/>
                </a:solidFill>
              </a:rPr>
              <a:t>Management Routines that Contribute to Success</a:t>
            </a:r>
          </a:p>
        </p:txBody>
      </p:sp>
      <p:sp>
        <p:nvSpPr>
          <p:cNvPr id="2" name="Content Placeholder 1"/>
          <p:cNvSpPr>
            <a:spLocks noGrp="1"/>
          </p:cNvSpPr>
          <p:nvPr>
            <p:ph idx="1"/>
          </p:nvPr>
        </p:nvSpPr>
        <p:spPr>
          <a:xfrm>
            <a:off x="1144074" y="1313055"/>
            <a:ext cx="8305800" cy="3700272"/>
          </a:xfrm>
        </p:spPr>
        <p:txBody>
          <a:bodyPr>
            <a:noAutofit/>
          </a:bodyPr>
          <a:lstStyle/>
          <a:p>
            <a:r>
              <a:rPr lang="en-US" sz="1800" dirty="0"/>
              <a:t>Multiplicity of tasks, combined with frequency and rotation is one reason why teaching is so exhausting</a:t>
            </a:r>
          </a:p>
          <a:p>
            <a:r>
              <a:rPr lang="en-US" sz="1800" dirty="0"/>
              <a:t>Developing a system through which students learn to play a large role in managing themselves, their work, and their success is not an ideal, but a necessity</a:t>
            </a:r>
          </a:p>
          <a:p>
            <a:r>
              <a:rPr lang="en-US" sz="1800" dirty="0"/>
              <a:t>Students are capable of doing many of the routine operations in a classroom, and they benefit from the responsibility</a:t>
            </a:r>
          </a:p>
          <a:p>
            <a:r>
              <a:rPr lang="en-US" sz="1800" dirty="0"/>
              <a:t>They </a:t>
            </a:r>
            <a:r>
              <a:rPr lang="en-US" sz="1800" dirty="0" err="1"/>
              <a:t>beome</a:t>
            </a:r>
            <a:r>
              <a:rPr lang="en-US" sz="1800" dirty="0"/>
              <a:t> more aware of classroom operations, more independent as thinkers and problem solvers, more a part of a team effort and they develop more ownership in outcomes</a:t>
            </a:r>
          </a:p>
          <a:p>
            <a:r>
              <a:rPr lang="en-US" sz="1800" dirty="0"/>
              <a:t>Teachers are then freer to provide the kind of assistance to students that makes good use of his or her professional </a:t>
            </a:r>
            <a:r>
              <a:rPr lang="en-US" sz="1800" dirty="0" smtClean="0"/>
              <a:t>abilities</a:t>
            </a:r>
          </a:p>
          <a:p>
            <a:pPr>
              <a:buNone/>
            </a:pPr>
            <a:endParaRPr lang="en-US" sz="1800" dirty="0" smtClean="0"/>
          </a:p>
          <a:p>
            <a:pPr>
              <a:buNone/>
            </a:pPr>
            <a:r>
              <a:rPr lang="en-US" sz="1800" dirty="0" smtClean="0">
                <a:solidFill>
                  <a:srgbClr val="FF0000"/>
                </a:solidFill>
              </a:rPr>
              <a:t>     </a:t>
            </a:r>
            <a:endParaRPr lang="en-US" sz="1800" dirty="0">
              <a:solidFill>
                <a:srgbClr val="FF0000"/>
              </a:solidFill>
            </a:endParaRPr>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8</a:t>
            </a:fld>
            <a:endParaRPr lang="en-US"/>
          </a:p>
        </p:txBody>
      </p:sp>
      <p:sp>
        <p:nvSpPr>
          <p:cNvPr id="5" name="TextBox 4"/>
          <p:cNvSpPr txBox="1"/>
          <p:nvPr/>
        </p:nvSpPr>
        <p:spPr>
          <a:xfrm>
            <a:off x="1043189" y="5734050"/>
            <a:ext cx="7920507" cy="923330"/>
          </a:xfrm>
          <a:prstGeom prst="rect">
            <a:avLst/>
          </a:prstGeom>
          <a:noFill/>
        </p:spPr>
        <p:txBody>
          <a:bodyPr wrap="square" rtlCol="0">
            <a:spAutoFit/>
          </a:bodyPr>
          <a:lstStyle/>
          <a:p>
            <a:r>
              <a:rPr lang="en-US" dirty="0">
                <a:solidFill>
                  <a:srgbClr val="FF0000"/>
                </a:solidFill>
              </a:rPr>
              <a:t>DIFFERENTIATED CLASSROOMS ENLIST EVERYONE'S BEST EFFORTS IN MAKING SURE THE CLASSROOM OPERATES SMOOTHLY</a:t>
            </a:r>
          </a:p>
          <a:p>
            <a:endParaRPr lang="en-US" dirty="0"/>
          </a:p>
        </p:txBody>
      </p:sp>
    </p:spTree>
    <p:extLst>
      <p:ext uri="{BB962C8B-B14F-4D97-AF65-F5344CB8AC3E}">
        <p14:creationId xmlns:p14="http://schemas.microsoft.com/office/powerpoint/2010/main" val="611964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smtClean="0">
                <a:solidFill>
                  <a:srgbClr val="FF0000"/>
                </a:solidFill>
              </a:rPr>
              <a:t>8. Classroom </a:t>
            </a:r>
            <a:r>
              <a:rPr lang="en-US" sz="2800" dirty="0">
                <a:solidFill>
                  <a:srgbClr val="FF0000"/>
                </a:solidFill>
              </a:rPr>
              <a:t>Management Routines that Contribute to Success</a:t>
            </a:r>
          </a:p>
        </p:txBody>
      </p:sp>
      <p:sp>
        <p:nvSpPr>
          <p:cNvPr id="2" name="Content Placeholder 1"/>
          <p:cNvSpPr>
            <a:spLocks noGrp="1"/>
          </p:cNvSpPr>
          <p:nvPr>
            <p:ph idx="1"/>
          </p:nvPr>
        </p:nvSpPr>
        <p:spPr>
          <a:xfrm>
            <a:off x="2057400" y="1524001"/>
            <a:ext cx="8229600" cy="4525963"/>
          </a:xfrm>
        </p:spPr>
        <p:txBody>
          <a:bodyPr>
            <a:normAutofit fontScale="92500" lnSpcReduction="10000"/>
          </a:bodyPr>
          <a:lstStyle/>
          <a:p>
            <a:pPr>
              <a:buNone/>
            </a:pPr>
            <a:r>
              <a:rPr lang="en-US" b="1" i="1" dirty="0" smtClean="0"/>
              <a:t>Teachers in such classrooms:</a:t>
            </a:r>
          </a:p>
          <a:p>
            <a:pPr>
              <a:buFont typeface="Wingdings" pitchFamily="2" charset="2"/>
              <a:buChar char="q"/>
            </a:pPr>
            <a:r>
              <a:rPr lang="en-US" dirty="0" smtClean="0"/>
              <a:t>Establish high expectations for routines as an important factor in student growth</a:t>
            </a:r>
          </a:p>
          <a:p>
            <a:pPr>
              <a:buFont typeface="Wingdings" pitchFamily="2" charset="2"/>
              <a:buChar char="q"/>
            </a:pPr>
            <a:r>
              <a:rPr lang="en-US" dirty="0" smtClean="0"/>
              <a:t>Study operational routines to make sure they are working well</a:t>
            </a:r>
          </a:p>
          <a:p>
            <a:pPr>
              <a:buFont typeface="Wingdings" pitchFamily="2" charset="2"/>
              <a:buChar char="q"/>
            </a:pPr>
            <a:r>
              <a:rPr lang="en-US" dirty="0" smtClean="0"/>
              <a:t>Work with students to develop a rationale and rules for effective classroom operation</a:t>
            </a:r>
          </a:p>
          <a:p>
            <a:pPr>
              <a:buFont typeface="Wingdings" pitchFamily="2" charset="2"/>
              <a:buChar char="q"/>
            </a:pPr>
            <a:r>
              <a:rPr lang="en-US" dirty="0" smtClean="0"/>
              <a:t>Make clear on an ongoing basis criteria for success in varied roles in varied tasks</a:t>
            </a:r>
          </a:p>
          <a:p>
            <a:pPr>
              <a:buFont typeface="Wingdings" pitchFamily="2" charset="2"/>
              <a:buChar char="q"/>
            </a:pPr>
            <a:r>
              <a:rPr lang="en-US" dirty="0" smtClean="0"/>
              <a:t>Gather info from students about what is and is not working well for them as individuals and as part of small groups</a:t>
            </a:r>
          </a:p>
          <a:p>
            <a:pPr>
              <a:buFont typeface="Wingdings" pitchFamily="2" charset="2"/>
              <a:buChar char="q"/>
            </a:pPr>
            <a:r>
              <a:rPr lang="en-US" dirty="0" smtClean="0"/>
              <a:t>Seek student advice on making class operate effectively</a:t>
            </a:r>
          </a:p>
          <a:p>
            <a:pPr>
              <a:buFont typeface="Wingdings" pitchFamily="2" charset="2"/>
              <a:buChar char="q"/>
            </a:pPr>
            <a:r>
              <a:rPr lang="en-US" dirty="0" smtClean="0"/>
              <a:t>Enlist students in performing routine functions whenever possible</a:t>
            </a:r>
          </a:p>
          <a:p>
            <a:pPr>
              <a:buFont typeface="Wingdings" pitchFamily="2" charset="2"/>
              <a:buChar char="q"/>
            </a:pPr>
            <a:r>
              <a:rPr lang="en-US" dirty="0" smtClean="0"/>
              <a:t>Help students perform those functions effectively and efficiently</a:t>
            </a:r>
          </a:p>
          <a:p>
            <a:pPr>
              <a:buFont typeface="Wingdings" pitchFamily="2" charset="2"/>
              <a:buChar char="q"/>
            </a:pPr>
            <a:r>
              <a:rPr lang="en-US" dirty="0" smtClean="0"/>
              <a:t>Ensure everyone's participation in making the classroom work</a:t>
            </a:r>
            <a:endParaRPr lang="en-US" dirty="0"/>
          </a:p>
        </p:txBody>
      </p:sp>
      <p:sp>
        <p:nvSpPr>
          <p:cNvPr id="4" name="Slide Number Placeholder 3"/>
          <p:cNvSpPr>
            <a:spLocks noGrp="1"/>
          </p:cNvSpPr>
          <p:nvPr>
            <p:ph type="sldNum" sz="quarter" idx="12"/>
          </p:nvPr>
        </p:nvSpPr>
        <p:spPr>
          <a:xfrm>
            <a:off x="9653016" y="5734050"/>
            <a:ext cx="609600" cy="521208"/>
          </a:xfrm>
          <a:prstGeom prst="rect">
            <a:avLst/>
          </a:prstGeom>
        </p:spPr>
        <p:txBody>
          <a:bodyPr/>
          <a:lstStyle/>
          <a:p>
            <a:fld id="{4B9C3E3E-BD58-4FE1-B222-FE00AA5C6C85}" type="slidenum">
              <a:rPr lang="en-US" smtClean="0"/>
              <a:pPr/>
              <a:t>9</a:t>
            </a:fld>
            <a:endParaRPr lang="en-US"/>
          </a:p>
        </p:txBody>
      </p:sp>
    </p:spTree>
    <p:extLst>
      <p:ext uri="{BB962C8B-B14F-4D97-AF65-F5344CB8AC3E}">
        <p14:creationId xmlns:p14="http://schemas.microsoft.com/office/powerpoint/2010/main" val="13406830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2&quot; unique_id=&quot;44917&quot;&gt;&lt;object type=&quot;3&quot; unique_id=&quot;44919&quot;&gt;&lt;property id=&quot;20148&quot; value=&quot;5&quot;/&gt;&lt;property id=&quot;20300&quot; value=&quot;Slide 2 - &amp;quot;1. Establishing Clarity About Curricular Essentials &amp;quot;&quot;/&gt;&lt;property id=&quot;20307&quot; value=&quot;257&quot;/&gt;&lt;/object&gt;&lt;object type=&quot;3&quot; unique_id=&quot;44920&quot;&gt;&lt;property id=&quot;20148&quot; value=&quot;5&quot;/&gt;&lt;property id=&quot;20300&quot; value=&quot;Slide 3 - &amp;quot;2. Accepting responsibility for Learner Success &amp;quot;&quot;/&gt;&lt;property id=&quot;20307&quot; value=&quot;258&quot;/&gt;&lt;/object&gt;&lt;object type=&quot;3&quot; unique_id=&quot;44921&quot;&gt;&lt;property id=&quot;20148&quot; value=&quot;5&quot;/&gt;&lt;property id=&quot;20300&quot; value=&quot;Slide 4 - &amp;quot;3. Accepting responsibility for Learner Success &amp;quot;&quot;/&gt;&lt;property id=&quot;20307&quot; value=&quot;259&quot;/&gt;&lt;/object&gt;&lt;object type=&quot;3&quot; unique_id=&quot;44922&quot;&gt;&lt;property id=&quot;20148&quot; value=&quot;5&quot;/&gt;&lt;property id=&quot;20300&quot; value=&quot;Slide 5 - &amp;quot;4. Developing Communities of Respect &amp;quot;&quot;/&gt;&lt;property id=&quot;20307&quot; value=&quot;260&quot;/&gt;&lt;/object&gt;&lt;object type=&quot;3&quot; unique_id=&quot;44923&quot;&gt;&lt;property id=&quot;20148&quot; value=&quot;5&quot;/&gt;&lt;property id=&quot;20300&quot; value=&quot;Slide 6 - &amp;quot;5. Developing Communities of Respect &amp;quot;&quot;/&gt;&lt;property id=&quot;20307&quot; value=&quot;261&quot;/&gt;&lt;/object&gt;&lt;object type=&quot;3&quot; unique_id=&quot;44924&quot;&gt;&lt;property id=&quot;20148&quot; value=&quot;5&quot;/&gt;&lt;property id=&quot;20300&quot; value=&quot;Slide 7 - &amp;quot;6. Building Awareness of What Works for Each Student&amp;quot;&quot;/&gt;&lt;property id=&quot;20307&quot; value=&quot;262&quot;/&gt;&lt;/object&gt;&lt;object type=&quot;3&quot; unique_id=&quot;44925&quot;&gt;&lt;property id=&quot;20148&quot; value=&quot;5&quot;/&gt;&lt;property id=&quot;20300&quot; value=&quot;Slide 8 - &amp;quot;7. Classroom Management Routines that Contribute to Success&amp;quot;&quot;/&gt;&lt;property id=&quot;20307&quot; value=&quot;263&quot;/&gt;&lt;/object&gt;&lt;object type=&quot;3&quot; unique_id=&quot;44926&quot;&gt;&lt;property id=&quot;20148&quot; value=&quot;5&quot;/&gt;&lt;property id=&quot;20300&quot; value=&quot;Slide 9 - &amp;quot;8. Classroom Management Routines that Contribute to Success&amp;quot;&quot;/&gt;&lt;property id=&quot;20307&quot; value=&quot;264&quot;/&gt;&lt;/object&gt;&lt;object type=&quot;3&quot; unique_id=&quot;44927&quot;&gt;&lt;property id=&quot;20148&quot; value=&quot;5&quot;/&gt;&lt;property id=&quot;20300&quot; value=&quot;Slide 10 - &amp;quot;9. Helping Students Become Effective Partners in Their Own Success&amp;quot;&quot;/&gt;&lt;property id=&quot;20307&quot; value=&quot;265&quot;/&gt;&lt;/object&gt;&lt;object type=&quot;3&quot; unique_id=&quot;44928&quot;&gt;&lt;property id=&quot;20148&quot; value=&quot;5&quot;/&gt;&lt;property id=&quot;20300&quot; value=&quot;Slide 11 - &amp;quot;10. Helping Students Become Effective Partners in Their Own Success&amp;quot;&quot;/&gt;&lt;property id=&quot;20307&quot; value=&quot;266&quot;/&gt;&lt;/object&gt;&lt;object type=&quot;3&quot; unique_id=&quot;44929&quot;&gt;&lt;property id=&quot;20148&quot; value=&quot;5&quot;/&gt;&lt;property id=&quot;20300&quot; value=&quot;Slide 12 - &amp;quot;12. Developing Flexible Classroom Teaching Routines&amp;quot;&quot;/&gt;&lt;property id=&quot;20307&quot; value=&quot;267&quot;/&gt;&lt;/object&gt;&lt;object type=&quot;3&quot; unique_id=&quot;44930&quot;&gt;&lt;property id=&quot;20148&quot; value=&quot;5&quot;/&gt;&lt;property id=&quot;20300&quot; value=&quot;Slide 13 - &amp;quot;13. Developing Flexible Classroom Teaching Routines&amp;quot;&quot;/&gt;&lt;property id=&quot;20307&quot; value=&quot;268&quot;/&gt;&lt;/object&gt;&lt;object type=&quot;3&quot; unique_id=&quot;44931&quot;&gt;&lt;property id=&quot;20148&quot; value=&quot;5&quot;/&gt;&lt;property id=&quot;20300&quot; value=&quot;Slide 14 - &amp;quot;14. Expanding a Repertoire of Instructional Strategies&amp;quot;&quot;/&gt;&lt;property id=&quot;20307&quot; value=&quot;269&quot;/&gt;&lt;/object&gt;&lt;object type=&quot;3&quot; unique_id=&quot;44932&quot;&gt;&lt;property id=&quot;20148&quot; value=&quot;5&quot;/&gt;&lt;property id=&quot;20300&quot; value=&quot;Slide 15 - &amp;quot;15. Expanding a Repertoire of Instructional Strategies&amp;quot;&quot;/&gt;&lt;property id=&quot;20307&quot; value=&quot;270&quot;/&gt;&lt;/object&gt;&lt;object type=&quot;3&quot; unique_id=&quot;44933&quot;&gt;&lt;property id=&quot;20148&quot; value=&quot;5&quot;/&gt;&lt;property id=&quot;20300&quot; value=&quot;Slide 16 - &amp;quot;16. Reflecting on Individual Progress with an Eye Toward Curricular Goals and Personal Growth&amp;quot;&quot;/&gt;&lt;property id=&quot;20307&quot; value=&quot;271&quot;/&gt;&lt;/object&gt;&lt;object type=&quot;3&quot; unique_id=&quot;45186&quot;&gt;&lt;property id=&quot;20148&quot; value=&quot;5&quot;/&gt;&lt;property id=&quot;20300&quot; value=&quot;Slide 1 - &amp;quot;Integrating  Differentiated Instruction (DI) &amp;amp; Understanding by Design (UbD) &amp;quot;&quot;/&gt;&lt;property id=&quot;20307&quot; value=&quot;272&quot;/&gt;&lt;/object&gt;&lt;/object&gt;&lt;object type=&quot;8&quot; unique_id=&quot;44951&quo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485</TotalTime>
  <Words>1755</Words>
  <Application>Microsoft Office PowerPoint</Application>
  <PresentationFormat>Widescreen</PresentationFormat>
  <Paragraphs>143</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Integrating  Differentiated Instruction (DI) &amp; Understanding by Design (UbD) </vt:lpstr>
      <vt:lpstr>1. Establishing Clarity About Curricular Essentials </vt:lpstr>
      <vt:lpstr>2. Accepting responsibility for Learner Success </vt:lpstr>
      <vt:lpstr>3. Accepting responsibility for Learner Success </vt:lpstr>
      <vt:lpstr>4. Developing Communities of Respect </vt:lpstr>
      <vt:lpstr>5. Developing Communities of Respect </vt:lpstr>
      <vt:lpstr>6. Building Awareness of What Works for Each Student</vt:lpstr>
      <vt:lpstr>7. Classroom Management Routines that Contribute to Success</vt:lpstr>
      <vt:lpstr>8. Classroom Management Routines that Contribute to Success</vt:lpstr>
      <vt:lpstr>9. Helping Students Become Effective Partners in Their Own Success</vt:lpstr>
      <vt:lpstr>10. Helping Students Become Effective Partners in Their Own Success</vt:lpstr>
      <vt:lpstr>12. Developing Flexible Classroom Teaching Routines</vt:lpstr>
      <vt:lpstr>13. Developing Flexible Classroom Teaching Routines</vt:lpstr>
      <vt:lpstr>14. Expanding a Repertoire of Instructional Strategies</vt:lpstr>
      <vt:lpstr>15. Expanding a Repertoire of Instructional Strategies</vt:lpstr>
      <vt:lpstr>16. Reflecting on Individual Progress with an Eye Toward Curricular Goals and Personal Growth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16</cp:revision>
  <dcterms:created xsi:type="dcterms:W3CDTF">2015-08-26T01:53:33Z</dcterms:created>
  <dcterms:modified xsi:type="dcterms:W3CDTF">2015-09-01T03:06:53Z</dcterms:modified>
</cp:coreProperties>
</file>