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32" r:id="rId2"/>
    <p:sldId id="401" r:id="rId3"/>
    <p:sldId id="435" r:id="rId4"/>
    <p:sldId id="342" r:id="rId5"/>
    <p:sldId id="303" r:id="rId6"/>
    <p:sldId id="422" r:id="rId7"/>
    <p:sldId id="308" r:id="rId8"/>
    <p:sldId id="440" r:id="rId9"/>
    <p:sldId id="437" r:id="rId10"/>
    <p:sldId id="441" r:id="rId11"/>
    <p:sldId id="443" r:id="rId12"/>
    <p:sldId id="450" r:id="rId13"/>
    <p:sldId id="444" r:id="rId14"/>
    <p:sldId id="438" r:id="rId15"/>
    <p:sldId id="439" r:id="rId16"/>
    <p:sldId id="436" r:id="rId17"/>
    <p:sldId id="261" r:id="rId18"/>
    <p:sldId id="258" r:id="rId19"/>
    <p:sldId id="260" r:id="rId20"/>
    <p:sldId id="445" r:id="rId21"/>
    <p:sldId id="446" r:id="rId22"/>
    <p:sldId id="447" r:id="rId23"/>
    <p:sldId id="448" r:id="rId24"/>
    <p:sldId id="449" r:id="rId25"/>
    <p:sldId id="377" r:id="rId26"/>
    <p:sldId id="413" r:id="rId27"/>
    <p:sldId id="369" r:id="rId28"/>
    <p:sldId id="398" r:id="rId29"/>
    <p:sldId id="410" r:id="rId30"/>
    <p:sldId id="38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ela Samaddar" initials="PS" lastIdx="1" clrIdx="0">
    <p:extLst>
      <p:ext uri="{19B8F6BF-5375-455C-9EA6-DF929625EA0E}">
        <p15:presenceInfo xmlns:p15="http://schemas.microsoft.com/office/powerpoint/2012/main" userId="S::Pamela.Samaddar@sd23.bc.ca::efa8a926-f242-47f2-a87d-38baafdb92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CC"/>
    <a:srgbClr val="FA062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50" autoAdjust="0"/>
    <p:restoredTop sz="94660"/>
  </p:normalViewPr>
  <p:slideViewPr>
    <p:cSldViewPr snapToGrid="0">
      <p:cViewPr varScale="1">
        <p:scale>
          <a:sx n="44" d="100"/>
          <a:sy n="44" d="100"/>
        </p:scale>
        <p:origin x="3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BE6B-EC24-455D-B02B-B405EAD751E9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D0651-39AE-4A8F-8C42-AE5208F95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8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D0651-39AE-4A8F-8C42-AE5208F9512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49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D0651-39AE-4A8F-8C42-AE5208F9512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4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A185B-7591-480B-8481-845D190C0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5D5CA-6F58-4AEF-A022-4C8379DCF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B3949-357C-4BA4-A91D-2748ACA0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48B5-513D-4CE0-B1FB-C4E7666BB0EF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6BCFF-191C-409A-B0D3-6C2CF4279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317EA-9F6B-42AE-A76C-39F7223C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4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9574B-1937-4719-B580-D7B7A48CE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7FF64-B861-4363-9F73-0AA2D298A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30A31-90A0-4471-9C48-AE30FB64F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B92C-5E02-4161-9D8D-34E23499BABB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312D5-795F-4541-A97F-3EF95246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D1702-1509-463E-8591-4F63E05C6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1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6492D-6855-4483-BB40-74F655A7D5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5F627-F1EF-46D0-B1CA-1D665C908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E62BF-C517-4E95-A770-8D6432AE8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73AB-81FC-4A0B-9D90-B0568FF97FE4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F7830-60AE-4B53-A65C-3615A5544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06F24-2ADE-4608-96CE-66FEB3D0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3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B089-C1D9-417A-BA55-2697A7F86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7E821-7B58-4AD2-9F7B-3BF2B70DE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F5D4D-0FB6-4E07-998D-DF2F24E5B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E8E-7F3D-42E0-A93E-9CF39DB3CF6F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9A856-6DA9-4F06-BC88-43EE9D7DB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54EDF-7D63-49D0-9B01-FE615DF6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5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C88DD-50B2-4A90-835C-26962D500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59DCF-430A-421C-9128-A46B06092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7F413-03BA-4CED-BEE8-C07EFCF36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6A24-ACBE-4C54-9D72-834BDFAE53A5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1C094-E08A-4D2A-9E56-6229EDCC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E0025-E79C-4AA6-AD8C-F01C54B2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6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3DE06-5E31-495C-B226-2723F35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38E93-2729-4BB0-BE52-10BF042A0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6AFA6-04BA-4D22-BD25-FDD4090D4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6F677-BFDC-48D3-8BFB-F04B23DE5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672F-41F0-42E9-A43F-0AF73A8B1759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15999-B7E1-4F58-A73D-5E3A0AC5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58804-31E0-443E-8D93-982DED5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5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17EA-694C-46B1-B735-CBE67633B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6BB05-4735-4856-B76B-E2C15AFD1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8377E-34B1-4F7A-B05A-715CAD9A2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3A213-3A5C-4931-8B4B-183BA8866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221968-166B-4243-AD20-0DADA4AC8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346A6F-6C74-4193-ACEB-0CBFFEC58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2CD9-E7A7-4472-AD82-AB43F360B1DA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39BC40-9167-4666-ACD4-458EC12B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96E4F5-FEDA-4385-A0C4-8D42763B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2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8CBBF-6EF3-463B-BF75-66F537A4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5C083D-0FD9-4AC3-B3D0-B336EA7AC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3756-0A3A-4E77-8878-3658AE020997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729479-5968-4AD9-8C82-B324BE3F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A1CA5-507D-48C7-8FCB-EEFEDC53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9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32A6F-7439-4AB1-9F89-3B63D709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6F50-787F-44DC-8B73-2047F537E6C1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8F9C0-0570-4F3E-BFA2-B183BAA93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CA786-6603-476C-8844-2A5564CA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3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B7C8C-C42C-4BA1-BAB7-22D3FAD8D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14D71-D7A3-4DFB-A65C-E878CA7E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2866F-C5DC-4B07-A9C1-457B91845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DC268-9FA9-4F22-8365-3F581BD1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C298-4EBC-4030-B0DF-C6F8435490C8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B1FF4-B456-404B-9C5E-DACC8916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1DAF4-F4FB-49FC-9272-CB33E83C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0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A5AD9-6C93-42D5-8AC2-D2871AC8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03565-3CBE-4B32-B228-BADAA4E34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3C96F9-0FE9-411C-A555-A1F2FE609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F37C9-C435-4FAC-A399-7D744725F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1337-F6E0-48E3-AB73-8F8CACEFB9AD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340D2-9477-4F32-BB32-B55AD86D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579F9-0586-4098-905D-B6AA2843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3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C002F-36C6-41FD-BD49-2B821D305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75715-ED75-4A0E-81B7-C44F1574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86B47-F3BA-408E-A515-814796813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3FB0B-000F-4293-8454-3BCE7BB4F706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399F0-C7B9-494B-B1F0-4E93384AB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6DC8E-998D-4589-8A22-ACE5221CC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5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athantics.com/lesson/common-denominator-ec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mathantics.com/lesson/common-denominator-ecd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imbi.io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writing.upenn.edu/~afilreis/88/poetic-terms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hyperlink" Target="http://www.rhymezone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aldistrict.com/media/283647/Okanagan_Shines_Poetry_Contest_Guidelines.pdf" TargetMode="External"/><Relationship Id="rId2" Type="http://schemas.openxmlformats.org/officeDocument/2006/relationships/hyperlink" Target="http://rdco.com/parksevents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youtu.be/7V8oFI4GYM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youtu.be/DdLqiTvFwJ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d23.zoom.us/j/9012148642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thd5_CW_z0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d23.zoom.us/j/901214864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images.google.com/imgres?imgurl=http://www.imajlar.com/free_clipart/school_clipart/school_clipart_boy_writting.gif&amp;imgrefurl=http://www.free-clipart-pictures.net/school_clipart.html&amp;usg=__mrW7T3K1yVkwFjT06edOrr4Mlno=&amp;h=160&amp;w=200&amp;sz=7&amp;hl=en&amp;start=16&amp;itbs=1&amp;tbnid=BPyBq6W8sOuRAM:&amp;tbnh=83&amp;tbnw=104&amp;prev=/images%3Fq%3Dstudent%2Bclipart%26hl%3Den%26safe%3Dactive%26gbv%3D2%26tbs%3Disch: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google.com/imgres?imgurl=http://education-clipart.com/education_clip_art.jpg&amp;imgrefurl=http://www.examiner.com/x-19661-Cleveland-Democrat-Examiner~y2009m8d8-Its-time-to-modernize-federal-student-aid&amp;usg=__HajlPby4DIb94jmCDjRREZ6Kaa0=&amp;h=335&amp;w=353&amp;sz=52&amp;hl=en&amp;start=51&amp;itbs=1&amp;tbnid=pp24te_HyZA5fM:&amp;tbnh=115&amp;tbnw=121&amp;prev=/images%3Fq%3Dstudent%2Bclipart%26start%3D40%26hl%3Den%26safe%3Dactive%26sa%3DN%26gbv%3D2%26ndsp%3D20%26tbs%3Disch:1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images.google.com/imgres?imgurl=http://www.school-clipart.com/_small/0511-0703-2014-0514.jpg&amp;imgrefurl=http://www.school-clipart.com/_pages/0511-0703-2014-0514.html&amp;usg=__3HJaP--vohNqNnOBIOgkPvIDvDA=&amp;h=350&amp;w=344&amp;sz=61&amp;hl=en&amp;start=26&amp;itbs=1&amp;tbnid=Jlu-qO8MkjfkyM:&amp;tbnh=120&amp;tbnw=118&amp;prev=/images%3Fq%3Dstudent%2Bclipart%26start%3D20%26hl%3Den%26safe%3Dactive%26sa%3DN%26gbv%3D2%26ndsp%3D20%26tbs%3Disch: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4C1A8D2-FCD3-4998-8A4A-E9C11C90C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7" b="6325"/>
          <a:stretch/>
        </p:blipFill>
        <p:spPr bwMode="auto">
          <a:xfrm>
            <a:off x="-1" y="227107"/>
            <a:ext cx="12192001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72">
            <a:extLst>
              <a:ext uri="{FF2B5EF4-FFF2-40B4-BE49-F238E27FC236}">
                <a16:creationId xmlns:a16="http://schemas.microsoft.com/office/drawing/2014/main" id="{DEF28D5B-2926-4FE4-BF22-EA37C737E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7"/>
          <a:stretch/>
        </p:blipFill>
        <p:spPr>
          <a:xfrm>
            <a:off x="0" y="3553566"/>
            <a:ext cx="12192000" cy="3304434"/>
          </a:xfrm>
          <a:prstGeom prst="rect">
            <a:avLst/>
          </a:prstGeom>
        </p:spPr>
      </p:pic>
      <p:sp>
        <p:nvSpPr>
          <p:cNvPr id="1031" name="Oval 74">
            <a:extLst>
              <a:ext uri="{FF2B5EF4-FFF2-40B4-BE49-F238E27FC236}">
                <a16:creationId xmlns:a16="http://schemas.microsoft.com/office/drawing/2014/main" id="{02E941BD-027E-419D-A57B-79D61423B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111" y="4606470"/>
            <a:ext cx="767645" cy="57513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F198A-DF66-46E0-820E-0B9F5CF2B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368" y="4308025"/>
            <a:ext cx="10615262" cy="1459585"/>
          </a:xfrm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Team Samaddar  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i="1" dirty="0">
                <a:solidFill>
                  <a:srgbClr val="C00000"/>
                </a:solidFill>
              </a:rPr>
              <a:t>Connect-Learn-Grow</a:t>
            </a:r>
            <a:br>
              <a:rPr lang="en-US" b="1" i="1" dirty="0">
                <a:solidFill>
                  <a:srgbClr val="C00000"/>
                </a:solidFill>
              </a:rPr>
            </a:b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Week Of: May 4</a:t>
            </a:r>
            <a:r>
              <a:rPr lang="en-US" sz="3000" b="1" i="1" baseline="300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th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 to May 8th</a:t>
            </a:r>
            <a:b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3000" b="1" i="1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2D2C47-6F79-45D1-AC69-171CDA6F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2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8E03A-BF19-4EDA-BA27-8BD95FCF5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394" y="-218641"/>
            <a:ext cx="10515600" cy="1325563"/>
          </a:xfrm>
        </p:spPr>
        <p:txBody>
          <a:bodyPr/>
          <a:lstStyle/>
          <a:p>
            <a:r>
              <a:rPr lang="en-US" b="1" i="1" u="sng" dirty="0">
                <a:highlight>
                  <a:srgbClr val="00FFFF"/>
                </a:highlight>
              </a:rPr>
              <a:t>Daily 3 Today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A1DD63E-AACC-4433-B539-BDA9E0537C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498" y="896979"/>
          <a:ext cx="10373136" cy="589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2778">
                  <a:extLst>
                    <a:ext uri="{9D8B030D-6E8A-4147-A177-3AD203B41FA5}">
                      <a16:colId xmlns:a16="http://schemas.microsoft.com/office/drawing/2014/main" val="2911107446"/>
                    </a:ext>
                  </a:extLst>
                </a:gridCol>
                <a:gridCol w="2515159">
                  <a:extLst>
                    <a:ext uri="{9D8B030D-6E8A-4147-A177-3AD203B41FA5}">
                      <a16:colId xmlns:a16="http://schemas.microsoft.com/office/drawing/2014/main" val="36407821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718849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Think Like a  Mathematician (2?)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Think Like a Reader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Think Like a Writer (2)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814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1 Exit Ticket </a:t>
                      </a:r>
                      <a:r>
                        <a:rPr lang="en-US" sz="2500" b="1" i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not done</a:t>
                      </a:r>
                      <a:r>
                        <a:rPr lang="en-US" sz="25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yet </a:t>
                      </a:r>
                      <a:endParaRPr lang="en-US" sz="2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2500" b="1" i="1" u="sng" kern="1200" dirty="0">
                          <a:solidFill>
                            <a:srgbClr val="FA06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#2 New Lesson</a:t>
                      </a:r>
                      <a:r>
                        <a:rPr lang="en-US" sz="2500" b="1" kern="1200" dirty="0">
                          <a:solidFill>
                            <a:srgbClr val="FA06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sz="2500" b="1" i="1" kern="1200" dirty="0">
                        <a:solidFill>
                          <a:srgbClr val="FA062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25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2500" b="1" i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+mn-ea"/>
                          <a:cs typeface="+mn-cs"/>
                        </a:rPr>
                        <a:t>Exercises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25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 Answers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n-US" sz="2500" b="1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Denominators (Equivalent Fractions the "Easy Way")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https://mathantics.com/lesson/common-denominator-ecd</a:t>
                      </a:r>
                      <a:endParaRPr lang="en-US" sz="25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highlight>
                          <a:srgbClr val="00FFFF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b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+mn-ea"/>
                          <a:cs typeface="+mn-cs"/>
                        </a:rPr>
                        <a:t>#1 Simbi (Book #3)</a:t>
                      </a:r>
                    </a:p>
                    <a:p>
                      <a:r>
                        <a:rPr lang="en-US" sz="2200" b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+mn-ea"/>
                          <a:cs typeface="+mn-cs"/>
                        </a:rPr>
                        <a:t>Read Along, Read Aloud, Retell</a:t>
                      </a: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highlight>
                          <a:srgbClr val="00FFFF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 Poetry Devices – Choose &amp; Complete 1 Task</a:t>
                      </a:r>
                    </a:p>
                    <a:p>
                      <a:endParaRPr lang="en-US" sz="2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#2 Journal Entry </a:t>
                      </a:r>
                    </a:p>
                    <a:p>
                      <a:r>
                        <a:rPr lang="en-US" sz="2500" b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+mn-ea"/>
                          <a:cs typeface="+mn-cs"/>
                        </a:rPr>
                        <a:t>Select a </a:t>
                      </a:r>
                      <a:r>
                        <a:rPr lang="en-US" sz="2500" b="1" u="sng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  <a:r>
                        <a:rPr lang="en-US" sz="2500" b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+mn-ea"/>
                          <a:cs typeface="+mn-cs"/>
                        </a:rPr>
                        <a:t> prompt </a:t>
                      </a:r>
                      <a:r>
                        <a:rPr lang="en-US" sz="2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see Choice Board Doc</a:t>
                      </a:r>
                    </a:p>
                    <a:p>
                      <a:endParaRPr lang="en-US" sz="2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500" b="0" i="1" u="sng" kern="1200" dirty="0">
                          <a:solidFill>
                            <a:srgbClr val="FA06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Interested in Regional District Poetry Contest? (Intro @ Zoom)</a:t>
                      </a:r>
                    </a:p>
                    <a:p>
                      <a:endParaRPr lang="en-US" sz="2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86132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B9D99-3CDB-4D33-986D-97C1E395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2" descr="Simbi helps learners fall in love with reading">
            <a:extLst>
              <a:ext uri="{FF2B5EF4-FFF2-40B4-BE49-F238E27FC236}">
                <a16:creationId xmlns:a16="http://schemas.microsoft.com/office/drawing/2014/main" id="{F630A499-BAFA-4B55-BD34-4478870BBD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1" b="1"/>
          <a:stretch/>
        </p:blipFill>
        <p:spPr bwMode="auto">
          <a:xfrm>
            <a:off x="4773292" y="3523631"/>
            <a:ext cx="1941085" cy="590765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70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D5DD68-A868-4FA2-B6D0-A01C62501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51" y="433545"/>
            <a:ext cx="11139854" cy="93044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MATH LESSON (Mon/Tu)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24A2793-2710-47A3-8694-C6669289F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4278" y="1645723"/>
            <a:ext cx="9144000" cy="420001"/>
          </a:xfrm>
        </p:spPr>
        <p:txBody>
          <a:bodyPr>
            <a:noAutofit/>
          </a:bodyPr>
          <a:lstStyle/>
          <a:p>
            <a:r>
              <a:rPr lang="en-US" sz="2200" b="1" i="1" dirty="0">
                <a:solidFill>
                  <a:srgbClr val="FF8FBA"/>
                </a:solidFill>
              </a:rPr>
              <a:t>Common Denominators (Equivalent Fractions the "Easy Way")</a:t>
            </a:r>
            <a:endParaRPr lang="en-US" sz="2200" dirty="0">
              <a:solidFill>
                <a:srgbClr val="FF8FBA"/>
              </a:solidFill>
            </a:endParaRPr>
          </a:p>
          <a:p>
            <a:r>
              <a:rPr lang="en-US" sz="2200" u="sng" dirty="0">
                <a:solidFill>
                  <a:srgbClr val="FF8FB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https://mathantics.com/lesson/common-denominator-ecd</a:t>
            </a:r>
            <a:endParaRPr lang="en-US" sz="2200" b="1" dirty="0">
              <a:solidFill>
                <a:srgbClr val="FF8FBA"/>
              </a:solidFill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6F068374-8B06-4A30-9136-19CFFD4C7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707" y="2426818"/>
            <a:ext cx="3997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FEB234D-27C5-4679-9492-C1852F039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7940" y="2426818"/>
            <a:ext cx="533018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EFDE6-A7F5-4E7A-8722-72483C5F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343" y="6522430"/>
            <a:ext cx="2743200" cy="3474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17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1510-CE77-43A6-B7B6-2E6AF3101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Why Simbi?</a:t>
            </a:r>
            <a:br>
              <a:rPr lang="en-US" sz="3600" dirty="0"/>
            </a:br>
            <a:r>
              <a:rPr lang="en-US" sz="3600" dirty="0">
                <a:hlinkClick r:id="rId2"/>
              </a:rPr>
              <a:t>https://simbi.io/</a:t>
            </a:r>
            <a:endParaRPr lang="en-US" sz="3600" dirty="0"/>
          </a:p>
        </p:txBody>
      </p:sp>
      <p:pic>
        <p:nvPicPr>
          <p:cNvPr id="5" name="Picture 2" descr="Simbi helps learners fall in love with reading">
            <a:extLst>
              <a:ext uri="{FF2B5EF4-FFF2-40B4-BE49-F238E27FC236}">
                <a16:creationId xmlns:a16="http://schemas.microsoft.com/office/drawing/2014/main" id="{3B659798-1B5A-4772-8D94-A834A0B0C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1" b="1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DA57215-4906-4194-A0F0-20264683F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sz="1800" dirty="0"/>
              <a:t>You can make a difference</a:t>
            </a:r>
          </a:p>
          <a:p>
            <a:r>
              <a:rPr lang="en-US" sz="1800" dirty="0"/>
              <a:t>Being a global citizen becomes real to us!</a:t>
            </a:r>
          </a:p>
          <a:p>
            <a:r>
              <a:rPr lang="en-US" sz="1800" dirty="0"/>
              <a:t>Help children around the world to read!</a:t>
            </a:r>
          </a:p>
          <a:p>
            <a:endParaRPr lang="en-US" sz="1800" dirty="0"/>
          </a:p>
          <a:p>
            <a:r>
              <a:rPr lang="en-US" sz="1800" dirty="0"/>
              <a:t>How can we not use it!</a:t>
            </a:r>
          </a:p>
          <a:p>
            <a:r>
              <a:rPr lang="en-US" sz="1800" dirty="0"/>
              <a:t>TRY TO MAKE A DIFFERENCE IN THE WORLD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99840-D204-41A6-866E-7AFC5033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4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07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2AB0ED-27CA-4AA3-BE08-07DAF6637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735336">
            <a:off x="7210037" y="532970"/>
            <a:ext cx="4247460" cy="207297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000" b="1" i="1" dirty="0">
                <a:highlight>
                  <a:srgbClr val="FFFF00"/>
                </a:highlight>
              </a:rPr>
              <a:t>CHOOSE </a:t>
            </a:r>
            <a:r>
              <a:rPr lang="en-US" sz="7000" b="1" i="1" u="sng" dirty="0">
                <a:highlight>
                  <a:srgbClr val="FFFF00"/>
                </a:highlight>
              </a:rPr>
              <a:t>ONE</a:t>
            </a:r>
            <a:r>
              <a:rPr lang="en-US" sz="7000" b="1" i="1" dirty="0">
                <a:highlight>
                  <a:srgbClr val="FFFF00"/>
                </a:highlight>
              </a:rPr>
              <a:t> TASK</a:t>
            </a:r>
            <a:endParaRPr lang="en-US" sz="7000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F8F333-B8E1-4B17-A8B1-C5F69FFB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525" y="75622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CA" b="1" u="sng" dirty="0">
                <a:highlight>
                  <a:srgbClr val="00FFFF"/>
                </a:highlight>
              </a:rPr>
              <a:t> </a:t>
            </a:r>
            <a:br>
              <a:rPr lang="en-CA" b="1" u="sng" dirty="0">
                <a:highlight>
                  <a:srgbClr val="00FFFF"/>
                </a:highlight>
              </a:rPr>
            </a:br>
            <a:r>
              <a:rPr lang="en-US" b="1" u="sng" dirty="0">
                <a:highlight>
                  <a:srgbClr val="00FFFF"/>
                </a:highlight>
              </a:rPr>
              <a:t>THINK LIKE A READER/WRITER #1</a:t>
            </a:r>
            <a:br>
              <a:rPr lang="en-US" b="1" u="sng" dirty="0">
                <a:highlight>
                  <a:srgbClr val="00FFFF"/>
                </a:highlight>
              </a:rPr>
            </a:br>
            <a:r>
              <a:rPr lang="en-US" b="1" u="sng" dirty="0">
                <a:highlight>
                  <a:srgbClr val="00FFFF"/>
                </a:highlight>
              </a:rPr>
              <a:t>See  “STREAM”</a:t>
            </a:r>
            <a:br>
              <a:rPr lang="en-US" b="1" u="sng" dirty="0">
                <a:highlight>
                  <a:srgbClr val="00FFFF"/>
                </a:highlight>
              </a:rPr>
            </a:br>
            <a:r>
              <a:rPr lang="en-US" b="1" u="sng" dirty="0">
                <a:highlight>
                  <a:srgbClr val="00FFFF"/>
                </a:highlight>
              </a:rPr>
              <a:t>Poetic Terms &amp; Devices</a:t>
            </a:r>
            <a:br>
              <a:rPr lang="en-US" dirty="0">
                <a:highlight>
                  <a:srgbClr val="00FFFF"/>
                </a:highlight>
              </a:rPr>
            </a:br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8C2BA2-EE10-4E8A-990D-7715F8590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1875" y="2417174"/>
            <a:ext cx="5257801" cy="4304301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CA" b="1" dirty="0"/>
              <a:t>#1 POETIC TERMS</a:t>
            </a:r>
            <a:r>
              <a:rPr lang="en-CA" dirty="0"/>
              <a:t> – Check out this site and share 5 new things that you learned about poetic terms.  Share IN BOX below LINK:</a:t>
            </a:r>
            <a:endParaRPr lang="en-US" dirty="0"/>
          </a:p>
          <a:p>
            <a:pPr lvl="0"/>
            <a:r>
              <a:rPr lang="en-CA" u="sng" dirty="0">
                <a:hlinkClick r:id="rId2"/>
              </a:rPr>
              <a:t>http://www.writing.upenn.edu/~afilreis/88/poetic-terms.html</a:t>
            </a:r>
            <a:endParaRPr lang="en-CA" u="sng" dirty="0"/>
          </a:p>
          <a:p>
            <a:pPr lvl="0"/>
            <a:endParaRPr lang="en-CA" u="sng" dirty="0"/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5087E-C610-468F-9264-5B1F0C900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2" descr="http://www.delsea.k12.nj.us/Academic/MediaCenter/hs/poetry.jpg">
            <a:extLst>
              <a:ext uri="{FF2B5EF4-FFF2-40B4-BE49-F238E27FC236}">
                <a16:creationId xmlns:a16="http://schemas.microsoft.com/office/drawing/2014/main" id="{ADFC88EE-1A9E-4287-A939-D4B407917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r="1" b="1"/>
          <a:stretch/>
        </p:blipFill>
        <p:spPr bwMode="auto">
          <a:xfrm>
            <a:off x="6733617" y="2540665"/>
            <a:ext cx="2757617" cy="1681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31C774-1D46-4418-946F-17C3EC40B017}"/>
              </a:ext>
            </a:extLst>
          </p:cNvPr>
          <p:cNvSpPr txBox="1"/>
          <p:nvPr/>
        </p:nvSpPr>
        <p:spPr>
          <a:xfrm>
            <a:off x="6572910" y="4459285"/>
            <a:ext cx="4667215" cy="2292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CA" sz="2500" b="1" dirty="0"/>
              <a:t>#2 EXPLORE FEATURES OF RHYME ZONE</a:t>
            </a:r>
            <a:r>
              <a:rPr lang="en-CA" sz="2500" dirty="0"/>
              <a:t> - Check out this site and answer two questions in the box below LINK</a:t>
            </a:r>
            <a:r>
              <a:rPr lang="en-US" sz="2500" dirty="0"/>
              <a:t>:</a:t>
            </a:r>
          </a:p>
          <a:p>
            <a:pPr lvl="0"/>
            <a:r>
              <a:rPr lang="en-CA" sz="2500" u="sng" dirty="0">
                <a:hlinkClick r:id="rId4"/>
              </a:rPr>
              <a:t>http://www.rhymezone.com/</a:t>
            </a:r>
            <a:endParaRPr lang="en-US" sz="2500" dirty="0"/>
          </a:p>
          <a:p>
            <a:endParaRPr lang="en-US" dirty="0"/>
          </a:p>
        </p:txBody>
      </p:sp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D1F4D7B-8D09-45AF-9A88-A9615A2CF6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94" y="5009668"/>
            <a:ext cx="1642962" cy="184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31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A206D3-1690-46DB-8C0D-8A6013B32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Writing Opportunity! Poetry Contest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3EA524-24D4-4ADD-BDD3-3F7C070DB9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Central Okanagan residents with a </a:t>
            </a:r>
            <a:r>
              <a:rPr lang="en-US" b="1" dirty="0"/>
              <a:t>flair for crafting words </a:t>
            </a:r>
            <a:r>
              <a:rPr lang="en-US" dirty="0"/>
              <a:t>into poetry are encouraged to take part in the Okanagan Shines Spring Poetry contest.</a:t>
            </a:r>
          </a:p>
          <a:p>
            <a:r>
              <a:rPr lang="en-US" dirty="0"/>
              <a:t>The contest, </a:t>
            </a:r>
            <a:r>
              <a:rPr lang="en-US" b="1" dirty="0"/>
              <a:t>hosted by Regional Parks</a:t>
            </a:r>
            <a:r>
              <a:rPr lang="en-US" dirty="0"/>
              <a:t>, the RDCO Waste Reduction Office and Central Okanagan Economic Development Commission, is open to poets aged five years old and up. 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87CFED2-1001-48DB-8F2B-FA6DD7FD3F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Poets can choose between two topics - </a:t>
            </a:r>
            <a:r>
              <a:rPr lang="en-US" b="1" dirty="0"/>
              <a:t>a celebration of spring, or an RDCO regional park </a:t>
            </a:r>
            <a:r>
              <a:rPr lang="en-US" dirty="0"/>
              <a:t>- </a:t>
            </a:r>
            <a:r>
              <a:rPr lang="en-US" b="1" dirty="0"/>
              <a:t>and write about how nature inspires them. 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A0DF7-A1B1-4E81-AAC7-04B3DFEDB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7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C2723-D0F7-4EF5-8CBF-4D71C1CE6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Poetry Contest 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B35C5-64BE-4216-A9C4-11BFC231AA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contest runs from </a:t>
            </a:r>
            <a:r>
              <a:rPr lang="en-US" b="1" dirty="0"/>
              <a:t>May 1 to 14 </a:t>
            </a:r>
            <a:r>
              <a:rPr lang="en-US" dirty="0"/>
              <a:t>and winners will be announced on May 21.</a:t>
            </a:r>
          </a:p>
          <a:p>
            <a:r>
              <a:rPr lang="en-US" b="1" dirty="0"/>
              <a:t>Nine prizes will be awarded by age group and topic</a:t>
            </a:r>
            <a:r>
              <a:rPr lang="en-US" dirty="0"/>
              <a:t>, including the grand prize of a </a:t>
            </a:r>
            <a:r>
              <a:rPr lang="en-US" u="sng" dirty="0"/>
              <a:t>$100 gift card </a:t>
            </a:r>
            <a:r>
              <a:rPr lang="en-US" dirty="0"/>
              <a:t>to a local business for Best Overall Poem.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F6DEE9-631F-40F5-911B-E5F2018F60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Entries must include name, age, phone number and home address. </a:t>
            </a:r>
          </a:p>
          <a:p>
            <a:r>
              <a:rPr lang="en-US" dirty="0"/>
              <a:t>Email your entry to eeco@rdco.com with the topic you've chosen in the subject line. </a:t>
            </a:r>
          </a:p>
          <a:p>
            <a:r>
              <a:rPr lang="en-US" dirty="0"/>
              <a:t>For contest rules, </a:t>
            </a:r>
            <a:r>
              <a:rPr lang="en-US" u="sng" dirty="0">
                <a:hlinkClick r:id="rId2"/>
              </a:rPr>
              <a:t>visit the website</a:t>
            </a:r>
            <a:r>
              <a:rPr lang="en-US" dirty="0"/>
              <a:t>. </a:t>
            </a:r>
          </a:p>
          <a:p>
            <a:r>
              <a:rPr lang="en-US" dirty="0">
                <a:hlinkClick r:id="rId3"/>
              </a:rPr>
              <a:t>https://www.regionaldistrict.com/media/283647/Okanagan_Shines_Poetry_Contest_Guidelines.pdf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449B7-7A1F-407A-8545-EBCD6717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73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F8F333-B8E1-4B17-A8B1-C5F69FFB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525" y="75622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CA" b="1" u="sng" dirty="0">
                <a:highlight>
                  <a:srgbClr val="00FFFF"/>
                </a:highlight>
              </a:rPr>
              <a:t> </a:t>
            </a:r>
            <a:br>
              <a:rPr lang="en-CA" b="1" u="sng" dirty="0">
                <a:highlight>
                  <a:srgbClr val="00FFFF"/>
                </a:highlight>
              </a:rPr>
            </a:br>
            <a:r>
              <a:rPr lang="en-US" b="1" u="sng" dirty="0">
                <a:highlight>
                  <a:srgbClr val="00FFFF"/>
                </a:highlight>
              </a:rPr>
              <a:t>THINK LIKE A WRITER #2</a:t>
            </a:r>
            <a:br>
              <a:rPr lang="en-US" b="1" u="sng" dirty="0">
                <a:highlight>
                  <a:srgbClr val="00FFFF"/>
                </a:highlight>
              </a:rPr>
            </a:br>
            <a:r>
              <a:rPr lang="en-US" b="1" u="sng" dirty="0">
                <a:solidFill>
                  <a:srgbClr val="FA062F"/>
                </a:solidFill>
                <a:highlight>
                  <a:srgbClr val="00FFFF"/>
                </a:highlight>
              </a:rPr>
              <a:t>Journal Writing </a:t>
            </a:r>
            <a:r>
              <a:rPr lang="en-US" b="1" u="sng" dirty="0">
                <a:highlight>
                  <a:srgbClr val="00FFFF"/>
                </a:highlight>
              </a:rPr>
              <a:t>– 1 of 2 Entries this Week (M/Tu)</a:t>
            </a:r>
            <a:br>
              <a:rPr lang="en-US" dirty="0">
                <a:highlight>
                  <a:srgbClr val="00FFFF"/>
                </a:highlight>
              </a:rPr>
            </a:br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8C2BA2-EE10-4E8A-990D-7715F8590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968" y="2267316"/>
            <a:ext cx="5079927" cy="3205831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b="1" dirty="0"/>
          </a:p>
          <a:p>
            <a:pPr lvl="0"/>
            <a:r>
              <a:rPr lang="en-CA" dirty="0"/>
              <a:t>Select a topic and complete two journal entries</a:t>
            </a:r>
          </a:p>
          <a:p>
            <a:pPr lvl="0"/>
            <a:endParaRPr lang="en-CA" dirty="0"/>
          </a:p>
          <a:p>
            <a:pPr marL="0" lvl="0" indent="0">
              <a:buNone/>
            </a:pPr>
            <a:r>
              <a:rPr lang="en-CA" b="1" i="1" dirty="0"/>
              <a:t>Post your </a:t>
            </a:r>
            <a:r>
              <a:rPr lang="en-CA" b="1" i="1" u="sng" dirty="0"/>
              <a:t>FAV</a:t>
            </a:r>
            <a:r>
              <a:rPr lang="en-CA" b="1" i="1" dirty="0"/>
              <a:t> later in the week to FreshGrade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5087E-C610-468F-9264-5B1F0C900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FF9F419-C384-495F-A7FE-3D4F61369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3872" y="2411871"/>
            <a:ext cx="5079928" cy="379329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  <a:p>
            <a:r>
              <a:rPr lang="en-US" i="1" u="sng" dirty="0">
                <a:solidFill>
                  <a:srgbClr val="FA062F"/>
                </a:solidFill>
              </a:rPr>
              <a:t>Need a Topic </a:t>
            </a:r>
            <a:r>
              <a:rPr lang="en-US" dirty="0"/>
              <a:t>– Check out “Writing Stuff” on Team Samaddar Website  or</a:t>
            </a:r>
          </a:p>
          <a:p>
            <a:r>
              <a:rPr lang="en-US" dirty="0"/>
              <a:t>Journal Writing Folder in Google Classroom</a:t>
            </a:r>
          </a:p>
        </p:txBody>
      </p:sp>
    </p:spTree>
    <p:extLst>
      <p:ext uri="{BB962C8B-B14F-4D97-AF65-F5344CB8AC3E}">
        <p14:creationId xmlns:p14="http://schemas.microsoft.com/office/powerpoint/2010/main" val="1913970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22C5-1949-4F6E-8329-432F6647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What are the Sustainable Development Goals?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235A-19BB-4D87-BC28-6A033DCA4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971" y="4657859"/>
            <a:ext cx="8915400" cy="183660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/>
              <a:t>Become the Expert On One!</a:t>
            </a:r>
          </a:p>
          <a:p>
            <a:r>
              <a:rPr lang="en-US" sz="3600" dirty="0"/>
              <a:t>11 Team Up!  6 Work on Your Own</a:t>
            </a:r>
          </a:p>
          <a:p>
            <a:r>
              <a:rPr lang="en-US" sz="3600" dirty="0"/>
              <a:t>ANNOUNCE IN GRADE GROUPS TOMORROW</a:t>
            </a:r>
          </a:p>
        </p:txBody>
      </p:sp>
      <p:pic>
        <p:nvPicPr>
          <p:cNvPr id="4" name="Picture 2" descr="Report 2—Canada's Preparedness to Implement the United Nations ...">
            <a:extLst>
              <a:ext uri="{FF2B5EF4-FFF2-40B4-BE49-F238E27FC236}">
                <a16:creationId xmlns:a16="http://schemas.microsoft.com/office/drawing/2014/main" id="{9B720ADB-F4F7-430E-9348-5A5160EF7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542257"/>
            <a:ext cx="7492999" cy="38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9ACCC-CABC-4F23-ADB6-EEA694F3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8C3F-8FDF-4E48-B7F5-00FED50911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75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AF0A4-2D1E-4CCE-B48D-F89F23BD3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760132"/>
            <a:ext cx="5093596" cy="1777829"/>
          </a:xfrm>
        </p:spPr>
        <p:txBody>
          <a:bodyPr>
            <a:normAutofit/>
          </a:bodyPr>
          <a:lstStyle/>
          <a:p>
            <a:pPr algn="r"/>
            <a:r>
              <a:rPr lang="en-US" sz="4000"/>
              <a:t>What is Sustainable Development?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F3B02-611D-47FA-B0CD-04F30E1FE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706" y="4767660"/>
            <a:ext cx="5173613" cy="17703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>
                <a:hlinkClick r:id="rId2"/>
              </a:rPr>
              <a:t>https://youtu.be/7V8oFI4GYMY</a:t>
            </a:r>
            <a:endParaRPr lang="en-US" sz="1800"/>
          </a:p>
          <a:p>
            <a:pPr marL="0" indent="0">
              <a:buNone/>
            </a:pPr>
            <a:endParaRPr lang="en-US" sz="1800"/>
          </a:p>
        </p:txBody>
      </p:sp>
      <p:pic>
        <p:nvPicPr>
          <p:cNvPr id="2050" name="Picture 2" descr="What is Sustainable Development and what are the Global Goals ...">
            <a:extLst>
              <a:ext uri="{FF2B5EF4-FFF2-40B4-BE49-F238E27FC236}">
                <a16:creationId xmlns:a16="http://schemas.microsoft.com/office/drawing/2014/main" id="{98CB4AB6-E7E9-4E5C-80CD-2DC4B20F3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2" b="6752"/>
          <a:stretch/>
        </p:blipFill>
        <p:spPr bwMode="auto">
          <a:xfrm>
            <a:off x="1164792" y="1217822"/>
            <a:ext cx="9285494" cy="3500309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AB186-10C0-4B7E-89E3-D10451C7D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8C3F-8FDF-4E48-B7F5-00FED50911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35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BA0B8-B75A-43F6-A03A-41ECC66D3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89" y="1303583"/>
            <a:ext cx="3582073" cy="1463472"/>
          </a:xfrm>
        </p:spPr>
        <p:txBody>
          <a:bodyPr anchor="t">
            <a:normAutofit fontScale="90000"/>
          </a:bodyPr>
          <a:lstStyle/>
          <a:p>
            <a:r>
              <a:rPr lang="en-US" sz="3000" b="1" u="sng" dirty="0"/>
              <a:t>From MDGs to SDGs</a:t>
            </a:r>
            <a:br>
              <a:rPr lang="en-US" sz="3000" b="1" u="sng" dirty="0"/>
            </a:br>
            <a:br>
              <a:rPr lang="en-US" sz="3000" b="1" u="sng" dirty="0"/>
            </a:br>
            <a:r>
              <a:rPr lang="en-US" sz="3000" b="1" u="sng" dirty="0"/>
              <a:t>No Point Going Halfway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7D605-DF7D-4C57-8F4E-9F71552F8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3383122"/>
            <a:ext cx="3582072" cy="764808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hlinkClick r:id="rId2"/>
              </a:rPr>
              <a:t>https://youtu.be/DdLqiTvFwJk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098" name="Picture 2" descr="A graphic containing the following words: WHAT WAS ACHIEVED THROUGH THE MDGs As a result of the MDGs progress was made in many of the targeted areas, especially in the following: . Income poverty: the number of people living in extreme poverty declined by more than half, falling from 19 billion in 1990 to 836 million in 2015. . Primary school enrolment: the number of out-of-school children of primary school age worldwide fell by almost half, from 100 million in 2000 to an estimated 57 million in 2015. . Child mortality: since 1990 the mortality rate of children under-five was cut by more than half. . Access to water: 147 countries managed to halve the proportion of people without sustainable access to safe drinking water.">
            <a:extLst>
              <a:ext uri="{FF2B5EF4-FFF2-40B4-BE49-F238E27FC236}">
                <a16:creationId xmlns:a16="http://schemas.microsoft.com/office/drawing/2014/main" id="{BEE5CDE7-23DB-440A-BA7B-7EC680B64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7914" y="493910"/>
            <a:ext cx="7358685" cy="5778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D0DBF-DB2D-4960-A059-BD16EAAB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8C3F-8FDF-4E48-B7F5-00FED50911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81BC53E-D0A7-465B-8554-085CB4C6D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"/>
          <a:stretch/>
        </p:blipFill>
        <p:spPr bwMode="auto">
          <a:xfrm>
            <a:off x="20" y="10"/>
            <a:ext cx="46372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8D00274-C342-4FB6-B229-EA2F0C733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8" y="-751787"/>
            <a:ext cx="6274591" cy="335160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Mon., May 4th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Mindset Monday 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&amp;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It’s Mental Health Week in Canada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E72E5B1-28C8-4C48-A4B6-E1F5594E5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4324" y="3174462"/>
            <a:ext cx="6172551" cy="1303620"/>
          </a:xfrm>
        </p:spPr>
        <p:txBody>
          <a:bodyPr>
            <a:normAutofit/>
          </a:bodyPr>
          <a:lstStyle/>
          <a:p>
            <a:r>
              <a:rPr lang="en-US" sz="3500" b="1" i="1" dirty="0">
                <a:solidFill>
                  <a:srgbClr val="FFFF00"/>
                </a:solidFill>
              </a:rPr>
              <a:t>Remember: Wacky Wednesday – Favourite PJ’s Day!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8E72A-9400-4B5C-A376-851FC57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>
                <a:solidFill>
                  <a:schemeClr val="bg1">
                    <a:lumMod val="85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D6D1EA1-EC99-4165-B4AF-943353BA8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6" r="-4" b="11986"/>
          <a:stretch/>
        </p:blipFill>
        <p:spPr bwMode="auto">
          <a:xfrm>
            <a:off x="7578152" y="4690293"/>
            <a:ext cx="2064894" cy="1529532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219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677E35-A630-4389-AABA-FCBD9452C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422" y="1058849"/>
            <a:ext cx="12135975" cy="1213952"/>
          </a:xfrm>
          <a:prstGeom prst="ellipse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800" b="1" i="1" u="sng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BREAK OUT NOW!</a:t>
            </a:r>
            <a:br>
              <a:rPr lang="en-US" sz="3800" b="1" i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800" b="1" i="1" u="sng" kern="12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2F61542-CF13-4203-BEAB-8CDF9386C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6362" y="2387660"/>
            <a:ext cx="3684272" cy="20974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5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Let’s Compose a Parody – Draft #1</a:t>
            </a:r>
            <a:endParaRPr lang="en-US" sz="4500" dirty="0">
              <a:solidFill>
                <a:srgbClr val="FBB13B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ED816E1-C813-4283-B2F6-D998DDA5E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6361" y="2026117"/>
            <a:ext cx="533018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CEDF7-554C-4E88-BD60-D1984581C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343" y="6522430"/>
            <a:ext cx="2743200" cy="34747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38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978F0-E374-4B0C-A593-B65137F8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89916E-08B5-4480-8F49-448C8E4E1C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33" y="320231"/>
            <a:ext cx="5760567" cy="5683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852995-7DF3-445D-B538-B2CB7DD34F1E}"/>
              </a:ext>
            </a:extLst>
          </p:cNvPr>
          <p:cNvSpPr/>
          <p:nvPr/>
        </p:nvSpPr>
        <p:spPr>
          <a:xfrm>
            <a:off x="1196480" y="1982677"/>
            <a:ext cx="4511593" cy="45550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highlight>
                  <a:srgbClr val="00FFFF"/>
                </a:highlight>
              </a:rPr>
              <a:t>Keep Well-Rested </a:t>
            </a:r>
          </a:p>
          <a:p>
            <a:pPr algn="ctr"/>
            <a:endParaRPr lang="en-US" sz="4000" b="1" dirty="0">
              <a:solidFill>
                <a:srgbClr val="000000"/>
              </a:solidFill>
              <a:highlight>
                <a:srgbClr val="00FFFF"/>
              </a:highlight>
            </a:endParaRPr>
          </a:p>
          <a:p>
            <a:pPr algn="ctr"/>
            <a:r>
              <a:rPr lang="en-US" sz="4000" b="1" dirty="0">
                <a:solidFill>
                  <a:srgbClr val="000000"/>
                </a:solidFill>
                <a:highlight>
                  <a:srgbClr val="00FFFF"/>
                </a:highlight>
              </a:rPr>
              <a:t>A “REGULAR” schedule will help you best your best self</a:t>
            </a:r>
          </a:p>
          <a:p>
            <a:pPr algn="ctr"/>
            <a:endParaRPr lang="en-US" sz="2500" b="1" dirty="0">
              <a:solidFill>
                <a:srgbClr val="000000"/>
              </a:solidFill>
              <a:highlight>
                <a:srgbClr val="00FFFF"/>
              </a:highlight>
            </a:endParaRPr>
          </a:p>
          <a:p>
            <a:pPr algn="ctr"/>
            <a:endParaRPr lang="en-US" sz="2500" b="1" dirty="0">
              <a:solidFill>
                <a:srgbClr val="000000"/>
              </a:solidFill>
              <a:highlight>
                <a:srgbClr val="00FFFF"/>
              </a:highlight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D6657FE-3CD0-491F-A9A0-0D569EF7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746" y="475963"/>
            <a:ext cx="4869873" cy="108360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Routines! Routines!</a:t>
            </a:r>
          </a:p>
        </p:txBody>
      </p:sp>
    </p:spTree>
    <p:extLst>
      <p:ext uri="{BB962C8B-B14F-4D97-AF65-F5344CB8AC3E}">
        <p14:creationId xmlns:p14="http://schemas.microsoft.com/office/powerpoint/2010/main" val="4007160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A399-22DF-429F-86E1-ADCD56616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b="1" u="sng" dirty="0">
                <a:solidFill>
                  <a:srgbClr val="FFFFFF"/>
                </a:solidFill>
              </a:rPr>
              <a:t>Opportunity to Extend!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1" i="1" dirty="0">
                <a:solidFill>
                  <a:srgbClr val="FFFFFF"/>
                </a:solidFill>
              </a:rPr>
              <a:t>Student Voice/Choice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F58009F-46A7-4867-B50D-E9A974352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r="2014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245CF-B449-453B-B1B0-8B2157977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5633" y="644514"/>
            <a:ext cx="3638425" cy="5617432"/>
          </a:xfrm>
        </p:spPr>
        <p:txBody>
          <a:bodyPr anchor="ctr"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>
                <a:solidFill>
                  <a:srgbClr val="92D050"/>
                </a:solidFill>
              </a:rPr>
              <a:t>Research to explore and l</a:t>
            </a:r>
            <a:r>
              <a:rPr lang="en-US" sz="2500" b="1" u="sng" dirty="0">
                <a:solidFill>
                  <a:srgbClr val="92D050"/>
                </a:solidFill>
              </a:rPr>
              <a:t>earn about a leader </a:t>
            </a:r>
            <a:r>
              <a:rPr lang="en-US" sz="2500" b="1" dirty="0">
                <a:solidFill>
                  <a:srgbClr val="92D050"/>
                </a:solidFill>
              </a:rPr>
              <a:t>(past and present) and the </a:t>
            </a:r>
            <a:r>
              <a:rPr lang="en-US" sz="2500" b="1" u="sng" dirty="0">
                <a:solidFill>
                  <a:srgbClr val="92D050"/>
                </a:solidFill>
              </a:rPr>
              <a:t>impact they’ve had on society</a:t>
            </a:r>
            <a:r>
              <a:rPr lang="en-US" sz="2500" b="1" dirty="0">
                <a:solidFill>
                  <a:srgbClr val="92D050"/>
                </a:solidFill>
              </a:rPr>
              <a:t>.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>
                <a:solidFill>
                  <a:srgbClr val="92D050"/>
                </a:solidFill>
              </a:rPr>
              <a:t>Is there a </a:t>
            </a:r>
            <a:r>
              <a:rPr lang="en-US" sz="2500" b="1" u="sng" dirty="0">
                <a:solidFill>
                  <a:srgbClr val="92D050"/>
                </a:solidFill>
              </a:rPr>
              <a:t>leader</a:t>
            </a:r>
            <a:r>
              <a:rPr lang="en-US" sz="2500" b="1" dirty="0">
                <a:solidFill>
                  <a:srgbClr val="92D050"/>
                </a:solidFill>
              </a:rPr>
              <a:t> </a:t>
            </a:r>
            <a:r>
              <a:rPr lang="en-US" sz="2500" b="1" u="sng" dirty="0">
                <a:solidFill>
                  <a:srgbClr val="92D050"/>
                </a:solidFill>
              </a:rPr>
              <a:t>in your community </a:t>
            </a:r>
            <a:r>
              <a:rPr lang="en-US" sz="2500" b="1" dirty="0">
                <a:solidFill>
                  <a:srgbClr val="92D050"/>
                </a:solidFill>
              </a:rPr>
              <a:t>who inspires you?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>
                <a:solidFill>
                  <a:srgbClr val="92D050"/>
                </a:solidFill>
              </a:rPr>
              <a:t>Listen to Chief Seattle’s speech &amp; compare to The Elders Are Watching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>
                <a:solidFill>
                  <a:srgbClr val="92D050"/>
                </a:solidFill>
              </a:rPr>
              <a:t>Participate in Regional District Poetry Contest!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E7BF1-34E1-4FFF-BC0A-65FF29658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0391" y="6535157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4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D827-50EE-4AAD-8E3E-AD49C6C2D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highlight>
                  <a:srgbClr val="FFFF00"/>
                </a:highlight>
              </a:rPr>
              <a:t>Always Check Out – Our Amazing Website!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46E15-C4E5-471A-AADB-87403D00E6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STUFF FOR </a:t>
            </a:r>
            <a:r>
              <a:rPr lang="en-US" b="1" u="sng" dirty="0">
                <a:highlight>
                  <a:srgbClr val="FFFF00"/>
                </a:highlight>
              </a:rPr>
              <a:t>YOU</a:t>
            </a:r>
            <a:r>
              <a:rPr lang="en-US" b="1" u="sng" dirty="0"/>
              <a:t>, STUDENT</a:t>
            </a:r>
          </a:p>
          <a:p>
            <a:r>
              <a:rPr lang="en-US" dirty="0"/>
              <a:t>New Resources – especially for GOOD READS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8FC4A-F59A-4BCF-84D9-714D688091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STUFF FOR </a:t>
            </a:r>
            <a:r>
              <a:rPr lang="en-US" b="1" u="sng" dirty="0">
                <a:highlight>
                  <a:srgbClr val="FFFF00"/>
                </a:highlight>
              </a:rPr>
              <a:t>PARENTS</a:t>
            </a:r>
            <a:r>
              <a:rPr lang="en-US" b="1" u="sng" dirty="0"/>
              <a:t>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5E5D1-2C3F-4E64-909F-98BBD455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23</a:t>
            </a:fld>
            <a:endParaRPr lang="en-US" dirty="0"/>
          </a:p>
        </p:txBody>
      </p:sp>
      <p:pic>
        <p:nvPicPr>
          <p:cNvPr id="3074" name="Picture 2" descr="Learning to Build the Perfect Website for Your Gaming Business ...">
            <a:extLst>
              <a:ext uri="{FF2B5EF4-FFF2-40B4-BE49-F238E27FC236}">
                <a16:creationId xmlns:a16="http://schemas.microsoft.com/office/drawing/2014/main" id="{BBC1F129-F3DA-4E6A-898F-8F487F517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631" y="2903807"/>
            <a:ext cx="6729503" cy="358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622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B57B-5509-456B-ABC7-7C6330BB9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Just Before You Go?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03DF7-A9DE-43F4-9BF9-03BEF8A3C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8685" y="5867305"/>
            <a:ext cx="10014438" cy="369584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500" dirty="0">
                <a:solidFill>
                  <a:srgbClr val="FF907A"/>
                </a:solidFill>
              </a:rPr>
              <a:t>Reflect on Your Behaviour at Zoom Meetings. How can you “be” better?</a:t>
            </a:r>
          </a:p>
        </p:txBody>
      </p:sp>
      <p:pic>
        <p:nvPicPr>
          <p:cNvPr id="9" name="Picture 2" descr="Stay Connected Communication Socialize Interact Concept Stock ...">
            <a:extLst>
              <a:ext uri="{FF2B5EF4-FFF2-40B4-BE49-F238E27FC236}">
                <a16:creationId xmlns:a16="http://schemas.microsoft.com/office/drawing/2014/main" id="{950CD095-FA27-4BF2-B5B4-572E7F829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9" b="27505"/>
          <a:stretch/>
        </p:blipFill>
        <p:spPr bwMode="auto">
          <a:xfrm>
            <a:off x="320040" y="1262333"/>
            <a:ext cx="5455917" cy="2088432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FB569CC-BB3C-4270-9D9B-4743DDD85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485637"/>
            <a:ext cx="5455917" cy="36418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16C90-958C-4DB5-B36D-F2D58B08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2430"/>
            <a:ext cx="2743200" cy="347472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D10BEE-FC6A-40B2-AD48-6C6475AC86EC}" type="slidenum">
              <a:rPr lang="en-US" sz="1100">
                <a:solidFill>
                  <a:srgbClr val="898989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en-US" sz="11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39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A399-22DF-429F-86E1-ADCD56616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b="1" u="sng" dirty="0">
                <a:solidFill>
                  <a:srgbClr val="FFFFFF"/>
                </a:solidFill>
              </a:rPr>
              <a:t>Opportunity to Extend!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1" i="1" dirty="0">
                <a:solidFill>
                  <a:srgbClr val="FFFFFF"/>
                </a:solidFill>
              </a:rPr>
              <a:t>Student Voice/Choice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F58009F-46A7-4867-B50D-E9A974352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r="2014"/>
          <a:stretch/>
        </p:blipFill>
        <p:spPr bwMode="auto">
          <a:xfrm>
            <a:off x="408733" y="1196376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245CF-B449-453B-B1B0-8B2157977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5633" y="644514"/>
            <a:ext cx="3638425" cy="5617432"/>
          </a:xfrm>
        </p:spPr>
        <p:txBody>
          <a:bodyPr anchor="ctr"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>
                <a:solidFill>
                  <a:srgbClr val="92D050"/>
                </a:solidFill>
              </a:rPr>
              <a:t>Research to explore and l</a:t>
            </a:r>
            <a:r>
              <a:rPr lang="en-US" sz="2500" b="1" u="sng" dirty="0">
                <a:solidFill>
                  <a:srgbClr val="92D050"/>
                </a:solidFill>
              </a:rPr>
              <a:t>earn about a leader </a:t>
            </a:r>
            <a:r>
              <a:rPr lang="en-US" sz="2500" b="1" dirty="0">
                <a:solidFill>
                  <a:srgbClr val="92D050"/>
                </a:solidFill>
              </a:rPr>
              <a:t>(past and present) and the </a:t>
            </a:r>
            <a:r>
              <a:rPr lang="en-US" sz="2500" b="1" u="sng" dirty="0">
                <a:solidFill>
                  <a:srgbClr val="92D050"/>
                </a:solidFill>
              </a:rPr>
              <a:t>impact they’ve had on society</a:t>
            </a:r>
            <a:r>
              <a:rPr lang="en-US" sz="2500" b="1" dirty="0">
                <a:solidFill>
                  <a:srgbClr val="92D050"/>
                </a:solidFill>
              </a:rPr>
              <a:t>.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>
                <a:solidFill>
                  <a:srgbClr val="92D050"/>
                </a:solidFill>
              </a:rPr>
              <a:t>Is there a </a:t>
            </a:r>
            <a:r>
              <a:rPr lang="en-US" sz="2500" b="1" u="sng" dirty="0">
                <a:solidFill>
                  <a:srgbClr val="92D050"/>
                </a:solidFill>
              </a:rPr>
              <a:t>leader</a:t>
            </a:r>
            <a:r>
              <a:rPr lang="en-US" sz="2500" b="1" dirty="0">
                <a:solidFill>
                  <a:srgbClr val="92D050"/>
                </a:solidFill>
              </a:rPr>
              <a:t> </a:t>
            </a:r>
            <a:r>
              <a:rPr lang="en-US" sz="2500" b="1" u="sng" dirty="0">
                <a:solidFill>
                  <a:srgbClr val="92D050"/>
                </a:solidFill>
              </a:rPr>
              <a:t>in your community </a:t>
            </a:r>
            <a:r>
              <a:rPr lang="en-US" sz="2500" b="1" dirty="0">
                <a:solidFill>
                  <a:srgbClr val="92D050"/>
                </a:solidFill>
              </a:rPr>
              <a:t>who inspires you?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>
                <a:solidFill>
                  <a:srgbClr val="92D050"/>
                </a:solidFill>
              </a:rPr>
              <a:t>Listen to Chief Seattle’s speech &amp; compare to The Elders Are Watching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>
                <a:solidFill>
                  <a:srgbClr val="92D050"/>
                </a:solidFill>
              </a:rPr>
              <a:t>Participate in Regional District Poetry Contest!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E7BF1-34E1-4FFF-BC0A-65FF29658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0391" y="6535157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0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978F0-E374-4B0C-A593-B65137F8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89916E-08B5-4480-8F49-448C8E4E1C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33" y="320231"/>
            <a:ext cx="5760567" cy="5683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852995-7DF3-445D-B538-B2CB7DD34F1E}"/>
              </a:ext>
            </a:extLst>
          </p:cNvPr>
          <p:cNvSpPr/>
          <p:nvPr/>
        </p:nvSpPr>
        <p:spPr>
          <a:xfrm>
            <a:off x="1196480" y="1982677"/>
            <a:ext cx="4511593" cy="45550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highlight>
                  <a:srgbClr val="00FFFF"/>
                </a:highlight>
              </a:rPr>
              <a:t>Keep Well-Rested </a:t>
            </a:r>
          </a:p>
          <a:p>
            <a:pPr algn="ctr"/>
            <a:endParaRPr lang="en-US" sz="4000" b="1" dirty="0">
              <a:solidFill>
                <a:srgbClr val="000000"/>
              </a:solidFill>
              <a:highlight>
                <a:srgbClr val="00FFFF"/>
              </a:highlight>
            </a:endParaRPr>
          </a:p>
          <a:p>
            <a:pPr algn="ctr"/>
            <a:r>
              <a:rPr lang="en-US" sz="4000" b="1" dirty="0">
                <a:solidFill>
                  <a:srgbClr val="000000"/>
                </a:solidFill>
                <a:highlight>
                  <a:srgbClr val="00FFFF"/>
                </a:highlight>
              </a:rPr>
              <a:t>A “REGULAR” schedule will help you best your best self</a:t>
            </a:r>
          </a:p>
          <a:p>
            <a:pPr algn="ctr"/>
            <a:endParaRPr lang="en-US" sz="2500" b="1" dirty="0">
              <a:solidFill>
                <a:srgbClr val="000000"/>
              </a:solidFill>
              <a:highlight>
                <a:srgbClr val="00FFFF"/>
              </a:highlight>
            </a:endParaRPr>
          </a:p>
          <a:p>
            <a:pPr algn="ctr"/>
            <a:endParaRPr lang="en-US" sz="2500" b="1" dirty="0">
              <a:solidFill>
                <a:srgbClr val="000000"/>
              </a:solidFill>
              <a:highlight>
                <a:srgbClr val="00FFFF"/>
              </a:highlight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D6657FE-3CD0-491F-A9A0-0D569EF7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746" y="475963"/>
            <a:ext cx="4869873" cy="108360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Routines! Routines!</a:t>
            </a:r>
          </a:p>
        </p:txBody>
      </p:sp>
    </p:spTree>
    <p:extLst>
      <p:ext uri="{BB962C8B-B14F-4D97-AF65-F5344CB8AC3E}">
        <p14:creationId xmlns:p14="http://schemas.microsoft.com/office/powerpoint/2010/main" val="3782431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D827-50EE-4AAD-8E3E-AD49C6C2D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highlight>
                  <a:srgbClr val="FFFF00"/>
                </a:highlight>
              </a:rPr>
              <a:t>Check It Out – Our Amazing Website!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46E15-C4E5-471A-AADB-87403D00E6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STUFF FOR </a:t>
            </a:r>
            <a:r>
              <a:rPr lang="en-US" b="1" u="sng" dirty="0">
                <a:highlight>
                  <a:srgbClr val="FFFF00"/>
                </a:highlight>
              </a:rPr>
              <a:t>YOU</a:t>
            </a:r>
            <a:r>
              <a:rPr lang="en-US" b="1" u="sng" dirty="0"/>
              <a:t>, STUDENT</a:t>
            </a:r>
          </a:p>
          <a:p>
            <a:r>
              <a:rPr lang="en-US" dirty="0"/>
              <a:t>New Resources – especially for GOOD READS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8FC4A-F59A-4BCF-84D9-714D688091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STUFF FOR </a:t>
            </a:r>
            <a:r>
              <a:rPr lang="en-US" b="1" u="sng" dirty="0">
                <a:highlight>
                  <a:srgbClr val="FFFF00"/>
                </a:highlight>
              </a:rPr>
              <a:t>PARENTS</a:t>
            </a:r>
            <a:r>
              <a:rPr lang="en-US" b="1" u="sng" dirty="0"/>
              <a:t>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5E5D1-2C3F-4E64-909F-98BBD455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27</a:t>
            </a:fld>
            <a:endParaRPr lang="en-US" dirty="0"/>
          </a:p>
        </p:txBody>
      </p:sp>
      <p:pic>
        <p:nvPicPr>
          <p:cNvPr id="3074" name="Picture 2" descr="Learning to Build the Perfect Website for Your Gaming Business ...">
            <a:extLst>
              <a:ext uri="{FF2B5EF4-FFF2-40B4-BE49-F238E27FC236}">
                <a16:creationId xmlns:a16="http://schemas.microsoft.com/office/drawing/2014/main" id="{BBC1F129-F3DA-4E6A-898F-8F487F517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631" y="2903807"/>
            <a:ext cx="6729503" cy="358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588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790661A-6A70-403C-BAA3-1FF0DFFB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730" y="136525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rgbClr val="FFFF00"/>
                </a:solidFill>
                <a:highlight>
                  <a:srgbClr val="FF66CC"/>
                </a:highlight>
              </a:rPr>
              <a:t>April 27</a:t>
            </a:r>
            <a:r>
              <a:rPr lang="en-US" b="1" i="1" baseline="30000" dirty="0">
                <a:solidFill>
                  <a:srgbClr val="FFFF00"/>
                </a:solidFill>
                <a:highlight>
                  <a:srgbClr val="FF66CC"/>
                </a:highlight>
              </a:rPr>
              <a:t>th</a:t>
            </a:r>
            <a:r>
              <a:rPr lang="en-US" b="1" i="1" dirty="0">
                <a:solidFill>
                  <a:srgbClr val="FFFF00"/>
                </a:solidFill>
                <a:highlight>
                  <a:srgbClr val="FF66CC"/>
                </a:highlight>
              </a:rPr>
              <a:t>-May 1st</a:t>
            </a:r>
            <a:endParaRPr lang="en-US" b="1" i="1" u="sng" dirty="0">
              <a:solidFill>
                <a:srgbClr val="FFFF00"/>
              </a:solidFill>
              <a:highlight>
                <a:srgbClr val="FF66CC"/>
              </a:highligh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A3A5A-DBA5-443C-BC5D-9A04B43D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28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918408-AC1E-4E1B-A57B-1830A285E647}"/>
              </a:ext>
            </a:extLst>
          </p:cNvPr>
          <p:cNvSpPr txBox="1"/>
          <p:nvPr/>
        </p:nvSpPr>
        <p:spPr>
          <a:xfrm>
            <a:off x="1234093" y="5522009"/>
            <a:ext cx="8103871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u="sng" dirty="0">
                <a:highlight>
                  <a:srgbClr val="FFFF00"/>
                </a:highlight>
              </a:rPr>
              <a:t>Other Zooms. See Mrs. Schultz &amp; Mrs. Boulanger Schedules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CE49CA3-3DA7-47DA-B0CD-BD91911CF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6"/>
          <a:stretch/>
        </p:blipFill>
        <p:spPr bwMode="auto">
          <a:xfrm>
            <a:off x="2489481" y="389313"/>
            <a:ext cx="1704073" cy="783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6DA350D-54F2-48CF-8069-EDE9B6949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962258"/>
              </p:ext>
            </p:extLst>
          </p:nvPr>
        </p:nvGraphicFramePr>
        <p:xfrm>
          <a:off x="1234093" y="1506781"/>
          <a:ext cx="9336132" cy="34639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92332">
                  <a:extLst>
                    <a:ext uri="{9D8B030D-6E8A-4147-A177-3AD203B41FA5}">
                      <a16:colId xmlns:a16="http://schemas.microsoft.com/office/drawing/2014/main" val="2329263458"/>
                    </a:ext>
                  </a:extLst>
                </a:gridCol>
                <a:gridCol w="1607127">
                  <a:extLst>
                    <a:ext uri="{9D8B030D-6E8A-4147-A177-3AD203B41FA5}">
                      <a16:colId xmlns:a16="http://schemas.microsoft.com/office/drawing/2014/main" val="284414391"/>
                    </a:ext>
                  </a:extLst>
                </a:gridCol>
                <a:gridCol w="1598334">
                  <a:extLst>
                    <a:ext uri="{9D8B030D-6E8A-4147-A177-3AD203B41FA5}">
                      <a16:colId xmlns:a16="http://schemas.microsoft.com/office/drawing/2014/main" val="4070137333"/>
                    </a:ext>
                  </a:extLst>
                </a:gridCol>
                <a:gridCol w="1446113">
                  <a:extLst>
                    <a:ext uri="{9D8B030D-6E8A-4147-A177-3AD203B41FA5}">
                      <a16:colId xmlns:a16="http://schemas.microsoft.com/office/drawing/2014/main" val="4140665317"/>
                    </a:ext>
                  </a:extLst>
                </a:gridCol>
                <a:gridCol w="1446113">
                  <a:extLst>
                    <a:ext uri="{9D8B030D-6E8A-4147-A177-3AD203B41FA5}">
                      <a16:colId xmlns:a16="http://schemas.microsoft.com/office/drawing/2014/main" val="2306798324"/>
                    </a:ext>
                  </a:extLst>
                </a:gridCol>
                <a:gridCol w="1446113">
                  <a:extLst>
                    <a:ext uri="{9D8B030D-6E8A-4147-A177-3AD203B41FA5}">
                      <a16:colId xmlns:a16="http://schemas.microsoft.com/office/drawing/2014/main" val="2932857216"/>
                    </a:ext>
                  </a:extLst>
                </a:gridCol>
              </a:tblGrid>
              <a:tr h="22359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sng" dirty="0">
                          <a:effectLst/>
                          <a:highlight>
                            <a:srgbClr val="00FFFF"/>
                          </a:highlight>
                        </a:rPr>
                        <a:t>ZOOM MEETINGS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40 minutes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u="sng" dirty="0">
                          <a:effectLst/>
                          <a:highlight>
                            <a:srgbClr val="00FF00"/>
                          </a:highlight>
                        </a:rPr>
                        <a:t>Code</a:t>
                      </a:r>
                      <a:r>
                        <a:rPr lang="en-US" sz="2200" u="sng" dirty="0">
                          <a:effectLst/>
                        </a:rPr>
                        <a:t>:</a:t>
                      </a:r>
                      <a:r>
                        <a:rPr lang="en-US" sz="2200" dirty="0">
                          <a:effectLst/>
                        </a:rPr>
                        <a:t>    901-214-8642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sng" dirty="0">
                          <a:effectLst/>
                          <a:highlight>
                            <a:srgbClr val="FFFF00"/>
                          </a:highlight>
                        </a:rPr>
                        <a:t>M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sng" dirty="0">
                          <a:effectLst/>
                          <a:highlight>
                            <a:srgbClr val="FFFF00"/>
                          </a:highlight>
                        </a:rPr>
                        <a:t>Whole Class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11:58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sng" dirty="0">
                          <a:effectLst/>
                          <a:highlight>
                            <a:srgbClr val="FF00FF"/>
                          </a:highlight>
                        </a:rPr>
                        <a:t>Tu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sng" dirty="0">
                          <a:effectLst/>
                          <a:highlight>
                            <a:srgbClr val="FF00FF"/>
                          </a:highlight>
                        </a:rPr>
                        <a:t>Grade Level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u="sng" dirty="0">
                          <a:effectLst/>
                        </a:rPr>
                        <a:t>Gr. 5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10:30 a.m.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u="sng" dirty="0">
                          <a:effectLst/>
                        </a:rPr>
                        <a:t>Gr. 6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11: 58 a.m.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sng" dirty="0">
                          <a:effectLst/>
                          <a:highlight>
                            <a:srgbClr val="FFFF00"/>
                          </a:highlight>
                        </a:rPr>
                        <a:t>Wed Whole Class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10:30 a.m.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highlight>
                            <a:srgbClr val="00FF00"/>
                          </a:highlight>
                        </a:rPr>
                        <a:t>Lunch Invite: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11:30 a.m. (15)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sng" dirty="0">
                          <a:effectLst/>
                          <a:highlight>
                            <a:srgbClr val="FF00FF"/>
                          </a:highlight>
                        </a:rPr>
                        <a:t>Th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sng" dirty="0">
                          <a:effectLst/>
                          <a:highlight>
                            <a:srgbClr val="FF00FF"/>
                          </a:highlight>
                        </a:rPr>
                        <a:t>Grade Level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u="sng" dirty="0">
                          <a:effectLst/>
                        </a:rPr>
                        <a:t>Gr. 6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9:50 a.m.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u="sng" dirty="0">
                          <a:effectLst/>
                        </a:rPr>
                        <a:t>Gr. 5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11:58 a.m.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sng" dirty="0">
                          <a:effectLst/>
                          <a:highlight>
                            <a:srgbClr val="FFFF00"/>
                          </a:highlight>
                        </a:rPr>
                        <a:t>Fri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sng" dirty="0">
                          <a:effectLst/>
                          <a:highlight>
                            <a:srgbClr val="FFFF00"/>
                          </a:highlight>
                        </a:rPr>
                        <a:t>Whole Class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8:30 – 9:10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highlight>
                            <a:srgbClr val="00FF00"/>
                          </a:highlight>
                        </a:rPr>
                        <a:t>Lunch Invite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11:15 a.m. (15)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962603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54BF9727-C96A-4A53-A55A-1AEDD713E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172" y="4637022"/>
            <a:ext cx="2858117" cy="1901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A0388A-A1A1-4178-B5D0-38FA847A29DD}"/>
              </a:ext>
            </a:extLst>
          </p:cNvPr>
          <p:cNvSpPr/>
          <p:nvPr/>
        </p:nvSpPr>
        <p:spPr>
          <a:xfrm>
            <a:off x="309965" y="3713692"/>
            <a:ext cx="388358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837253"/>
                </a:solidFill>
                <a:latin typeface="Arial" panose="020B0604020202020204" pitchFamily="34" charset="0"/>
              </a:rPr>
              <a:t>Join Zoom Meeting</a:t>
            </a:r>
            <a:br>
              <a:rPr lang="nl-NL" dirty="0"/>
            </a:br>
            <a:r>
              <a:rPr lang="nl-NL" dirty="0">
                <a:solidFill>
                  <a:srgbClr val="587D46"/>
                </a:solidFill>
                <a:latin typeface="Arial" panose="020B0604020202020204" pitchFamily="34" charset="0"/>
                <a:hlinkClick r:id="rId4"/>
              </a:rPr>
              <a:t>https://sd23.zoom.us/j/9012148642</a:t>
            </a:r>
            <a:br>
              <a:rPr lang="nl-NL" dirty="0"/>
            </a:br>
            <a:r>
              <a:rPr lang="nl-NL" dirty="0">
                <a:solidFill>
                  <a:srgbClr val="837253"/>
                </a:solidFill>
                <a:latin typeface="Arial" panose="020B0604020202020204" pitchFamily="34" charset="0"/>
              </a:rPr>
              <a:t>Meeting ID: 901 214 8642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18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0B57B-5509-456B-ABC7-7C6330BB9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Just Before You Go?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03DF7-A9DE-43F4-9BF9-03BEF8A3C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9362" y="5815698"/>
            <a:ext cx="9144000" cy="420001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500" dirty="0">
                <a:solidFill>
                  <a:srgbClr val="FF907A"/>
                </a:solidFill>
              </a:rPr>
              <a:t>Stay in Zoom if you have questions or wish to have a longer extra visit</a:t>
            </a:r>
          </a:p>
        </p:txBody>
      </p:sp>
      <p:pic>
        <p:nvPicPr>
          <p:cNvPr id="9" name="Picture 2" descr="Stay Connected Communication Socialize Interact Concept Stock ...">
            <a:extLst>
              <a:ext uri="{FF2B5EF4-FFF2-40B4-BE49-F238E27FC236}">
                <a16:creationId xmlns:a16="http://schemas.microsoft.com/office/drawing/2014/main" id="{950CD095-FA27-4BF2-B5B4-572E7F829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9" b="27505"/>
          <a:stretch/>
        </p:blipFill>
        <p:spPr bwMode="auto">
          <a:xfrm>
            <a:off x="320040" y="1262333"/>
            <a:ext cx="5455917" cy="2088432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FB569CC-BB3C-4270-9D9B-4743DDD85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485637"/>
            <a:ext cx="5455917" cy="364182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16C90-958C-4DB5-B36D-F2D58B08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2430"/>
            <a:ext cx="2743200" cy="347472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D10BEE-FC6A-40B2-AD48-6C6475AC86EC}" type="slidenum">
              <a:rPr lang="en-US" sz="1100">
                <a:solidFill>
                  <a:srgbClr val="898989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29</a:t>
            </a:fld>
            <a:endParaRPr lang="en-US" sz="11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9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3F183E-8CFE-4795-95DB-1CE51C929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904" y="622852"/>
            <a:ext cx="5870713" cy="3807446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>
                <a:highlight>
                  <a:srgbClr val="00FF00"/>
                </a:highlight>
              </a:rPr>
            </a:br>
            <a:br>
              <a:rPr lang="en-US" dirty="0">
                <a:highlight>
                  <a:srgbClr val="00FF00"/>
                </a:highlight>
              </a:rPr>
            </a:br>
            <a:br>
              <a:rPr lang="en-US" dirty="0">
                <a:highlight>
                  <a:srgbClr val="00FF00"/>
                </a:highlight>
              </a:rPr>
            </a:br>
            <a:br>
              <a:rPr lang="en-US" dirty="0">
                <a:highlight>
                  <a:srgbClr val="00FF00"/>
                </a:highlight>
              </a:rPr>
            </a:br>
            <a:br>
              <a:rPr lang="en-US" dirty="0">
                <a:highlight>
                  <a:srgbClr val="00FF00"/>
                </a:highlight>
              </a:rPr>
            </a:br>
            <a:br>
              <a:rPr lang="en-US" dirty="0">
                <a:highlight>
                  <a:srgbClr val="00FF00"/>
                </a:highlight>
              </a:rPr>
            </a:br>
            <a:r>
              <a:rPr lang="en-US" dirty="0">
                <a:highlight>
                  <a:srgbClr val="00FF00"/>
                </a:highlight>
              </a:rPr>
              <a:t>STRONGER TOGETHER</a:t>
            </a:r>
            <a:br>
              <a:rPr lang="en-US" dirty="0">
                <a:highlight>
                  <a:srgbClr val="00FF00"/>
                </a:highlight>
              </a:rPr>
            </a:br>
            <a:r>
              <a:rPr lang="en-US" dirty="0">
                <a:highlight>
                  <a:srgbClr val="00FF00"/>
                </a:highlight>
              </a:rPr>
              <a:t> - BE INSPIRED!</a:t>
            </a:r>
            <a:br>
              <a:rPr lang="en-US" dirty="0">
                <a:highlight>
                  <a:srgbClr val="00FF00"/>
                </a:highlight>
              </a:rPr>
            </a:b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5C77202-879F-4FC1-A120-0036D77D8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808" y="4821238"/>
            <a:ext cx="7500730" cy="1248258"/>
          </a:xfrm>
        </p:spPr>
        <p:txBody>
          <a:bodyPr/>
          <a:lstStyle/>
          <a:p>
            <a:pPr algn="l"/>
            <a:r>
              <a:rPr lang="en-US" dirty="0">
                <a:highlight>
                  <a:srgbClr val="00FF00"/>
                </a:highlight>
              </a:rPr>
              <a:t>LEAN ON ME – CANADIAN PERFORMERS + PRIME MINISTER TRUDEAU</a:t>
            </a:r>
            <a:br>
              <a:rPr lang="en-US" dirty="0">
                <a:highlight>
                  <a:srgbClr val="00FF00"/>
                </a:highlight>
              </a:rPr>
            </a:br>
            <a:r>
              <a:rPr lang="en-US" dirty="0">
                <a:hlinkClick r:id="rId2"/>
              </a:rPr>
              <a:t>https://www.youtube.com/watch?v=athd5_CW_z0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99A83-7ACB-4303-A5D2-2A470D3A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80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D Man stop here - Buy this stock illustration and explore similar ...">
            <a:extLst>
              <a:ext uri="{FF2B5EF4-FFF2-40B4-BE49-F238E27FC236}">
                <a16:creationId xmlns:a16="http://schemas.microsoft.com/office/drawing/2014/main" id="{4434C497-FC3D-4AE2-B514-71631161A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7596" y="2074655"/>
            <a:ext cx="4006377" cy="356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486F16-B3C1-43D1-914E-6BC1C2F4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09E450C-6A12-4A19-8058-1960A8C73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985" y="2851855"/>
            <a:ext cx="4771396" cy="2011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C3C4952-6010-4A3D-856B-F4F183B81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13" y="581437"/>
            <a:ext cx="11237976" cy="144940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i="1" dirty="0"/>
              <a:t>Wait for Zoom Meeting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Excited to See You All!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b="1" u="sng" dirty="0">
                <a:solidFill>
                  <a:srgbClr val="002060"/>
                </a:solidFill>
              </a:rPr>
              <a:t>Have your whiteboard &amp; marker handy </a:t>
            </a:r>
            <a:r>
              <a:rPr lang="en-US" b="1" u="sng" dirty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  <a:br>
              <a:rPr lang="en-US" b="1" u="sng" dirty="0">
                <a:solidFill>
                  <a:srgbClr val="002060"/>
                </a:solidFill>
              </a:rPr>
            </a:br>
            <a:endParaRPr lang="en-US" b="1" i="1" u="sng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F7B050-531A-4A19-A090-6E59565B0A03}"/>
              </a:ext>
            </a:extLst>
          </p:cNvPr>
          <p:cNvSpPr/>
          <p:nvPr/>
        </p:nvSpPr>
        <p:spPr>
          <a:xfrm>
            <a:off x="6320829" y="515602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solidFill>
                  <a:srgbClr val="837253"/>
                </a:solidFill>
                <a:latin typeface="Arial" panose="020B0604020202020204" pitchFamily="34" charset="0"/>
              </a:rPr>
              <a:t>Join Zoom Meeting</a:t>
            </a:r>
            <a:br>
              <a:rPr lang="nl-NL" dirty="0"/>
            </a:br>
            <a:r>
              <a:rPr lang="nl-NL" dirty="0">
                <a:solidFill>
                  <a:srgbClr val="587D46"/>
                </a:solidFill>
                <a:latin typeface="Arial" panose="020B0604020202020204" pitchFamily="34" charset="0"/>
                <a:hlinkClick r:id="rId4"/>
              </a:rPr>
              <a:t>https://sd23.zoom.us/j/9012148642</a:t>
            </a:r>
            <a:br>
              <a:rPr lang="nl-NL" dirty="0"/>
            </a:br>
            <a:r>
              <a:rPr lang="nl-NL" dirty="0">
                <a:solidFill>
                  <a:srgbClr val="837253"/>
                </a:solidFill>
                <a:latin typeface="Arial" panose="020B0604020202020204" pitchFamily="34" charset="0"/>
              </a:rPr>
              <a:t>Meeting ID: 901 214 8642</a:t>
            </a:r>
            <a:br>
              <a:rPr lang="nl-NL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ntuitive Eating: The Diet That Tells You to Quit Dieting - The ...">
            <a:extLst>
              <a:ext uri="{FF2B5EF4-FFF2-40B4-BE49-F238E27FC236}">
                <a16:creationId xmlns:a16="http://schemas.microsoft.com/office/drawing/2014/main" id="{8CE127D1-0B75-403E-AC80-2D050B7E7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862" y="-16304"/>
            <a:ext cx="7104724" cy="687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D76D12-897D-4E50-BF02-AE7B662D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43" y="435461"/>
            <a:ext cx="5617630" cy="1004192"/>
          </a:xfrm>
          <a:solidFill>
            <a:schemeClr val="bg2"/>
          </a:solidFill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en-US" sz="5000" b="1" dirty="0">
                <a:highlight>
                  <a:srgbClr val="00FFFF"/>
                </a:highlight>
              </a:rPr>
              <a:t>Attendance</a:t>
            </a:r>
            <a:br>
              <a:rPr lang="en-US" sz="5000" b="1" dirty="0">
                <a:highlight>
                  <a:srgbClr val="00FFFF"/>
                </a:highlight>
              </a:rPr>
            </a:br>
            <a:r>
              <a:rPr lang="en-US" dirty="0">
                <a:highlight>
                  <a:srgbClr val="00FFFF"/>
                </a:highlight>
              </a:rPr>
              <a:t>Would you rather have…</a:t>
            </a:r>
            <a:endParaRPr lang="en-US" sz="5000" b="1" dirty="0">
              <a:highlight>
                <a:srgbClr val="00FF00"/>
              </a:highlight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BEBA47-739E-46B5-A0C3-8CC57975B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4285" y="1576474"/>
            <a:ext cx="4548447" cy="3705052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highlight>
                  <a:srgbClr val="00FFFF"/>
                </a:highlight>
              </a:rPr>
              <a:t>an unlimited amount of chips</a:t>
            </a:r>
            <a:endParaRPr lang="en-US" sz="3200" b="1" u="sng" dirty="0">
              <a:highlight>
                <a:srgbClr val="00FFFF"/>
              </a:highlight>
            </a:endParaRPr>
          </a:p>
          <a:p>
            <a:pPr marL="0" indent="0">
              <a:buNone/>
            </a:pPr>
            <a:endParaRPr lang="en-US" sz="3200" b="1" i="1" u="sng" dirty="0">
              <a:highlight>
                <a:srgbClr val="00FF00"/>
              </a:highligh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EFAF24-4173-4BC9-887C-8A8BA09D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25AFE0-1C5F-4090-BD5E-F060CFD5CF25}"/>
              </a:ext>
            </a:extLst>
          </p:cNvPr>
          <p:cNvSpPr txBox="1"/>
          <p:nvPr/>
        </p:nvSpPr>
        <p:spPr>
          <a:xfrm>
            <a:off x="10131428" y="5402406"/>
            <a:ext cx="2060572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u="sng" dirty="0">
                <a:highlight>
                  <a:srgbClr val="FFFF00"/>
                </a:highlight>
              </a:rPr>
              <a:t>Chat</a:t>
            </a:r>
            <a:r>
              <a:rPr lang="en-US" sz="3000" b="1" i="1" dirty="0">
                <a:highlight>
                  <a:srgbClr val="FFFF00"/>
                </a:highlight>
              </a:rPr>
              <a:t> Leader Today?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7F9A41-A9E4-4FAD-8762-CD7F89EE2D7F}"/>
              </a:ext>
            </a:extLst>
          </p:cNvPr>
          <p:cNvSpPr/>
          <p:nvPr/>
        </p:nvSpPr>
        <p:spPr>
          <a:xfrm>
            <a:off x="7687007" y="-38039"/>
            <a:ext cx="3389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highlight>
                  <a:srgbClr val="00FF00"/>
                </a:highlight>
              </a:rPr>
              <a:t>OR UNLIMITED</a:t>
            </a:r>
            <a:endParaRPr lang="en-US" sz="3600" b="1" i="1" u="sng" dirty="0">
              <a:highlight>
                <a:srgbClr val="00FF00"/>
              </a:highlight>
            </a:endParaRPr>
          </a:p>
          <a:p>
            <a:r>
              <a:rPr lang="en-US" sz="3600" dirty="0">
                <a:highlight>
                  <a:srgbClr val="00FFFF"/>
                </a:highlight>
              </a:rPr>
              <a:t>CANDY TO EAT?</a:t>
            </a:r>
            <a:endParaRPr lang="en-US" sz="3600" b="1" i="1" dirty="0"/>
          </a:p>
        </p:txBody>
      </p:sp>
      <p:pic>
        <p:nvPicPr>
          <p:cNvPr id="2052" name="Picture 4" descr="Potato Chip Challenge (4 Large Bags) *PAINFUL* - YouTube">
            <a:extLst>
              <a:ext uri="{FF2B5EF4-FFF2-40B4-BE49-F238E27FC236}">
                <a16:creationId xmlns:a16="http://schemas.microsoft.com/office/drawing/2014/main" id="{3554FE37-966A-4B6D-A7C0-50585D9E9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1405">
            <a:off x="253295" y="2288201"/>
            <a:ext cx="5817512" cy="449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70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116D3F3F-E9BC-460C-875B-FCE8A1005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1430" y="140525"/>
            <a:ext cx="8597142" cy="1237632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 eaLnBrk="1" hangingPunct="1"/>
            <a:r>
              <a:rPr lang="en-CA" altLang="en-US" sz="4000" b="1" i="1" u="sng" dirty="0">
                <a:solidFill>
                  <a:schemeClr val="accent2"/>
                </a:solidFill>
              </a:rPr>
              <a:t>My Job/ Your Job  - Our VALUES</a:t>
            </a:r>
            <a:r>
              <a:rPr lang="en-CA" altLang="en-US" sz="4000" b="1" i="1" u="sng" dirty="0">
                <a:solidFill>
                  <a:schemeClr val="bg1"/>
                </a:solidFill>
              </a:rPr>
              <a:t>!</a:t>
            </a:r>
            <a:br>
              <a:rPr lang="en-CA" altLang="en-US" sz="4000" b="1" i="1" u="sng" dirty="0">
                <a:solidFill>
                  <a:srgbClr val="FF0000"/>
                </a:solidFill>
              </a:rPr>
            </a:br>
            <a:r>
              <a:rPr lang="en-CA" altLang="en-US" sz="2800" b="1" i="1" dirty="0">
                <a:solidFill>
                  <a:srgbClr val="00B050"/>
                </a:solidFill>
              </a:rPr>
              <a:t>We ARE A CARING TEAM, EVEN LEARNING FROM HOME!</a:t>
            </a: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E05CECAA-DE14-4455-A1AB-1B04199B44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6425" y="1597026"/>
            <a:ext cx="4336636" cy="4835524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Learn 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Work with others  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Think for myself 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Make decisions 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b="1" i="1" dirty="0"/>
              <a:t>Come each day at home prepared to work 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Ask when I don’t understand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Give teacher something to assess/evaluate 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Self evaluate </a:t>
            </a:r>
          </a:p>
          <a:p>
            <a:pPr eaLnBrk="1" hangingPunct="1">
              <a:lnSpc>
                <a:spcPct val="90000"/>
              </a:lnSpc>
            </a:pPr>
            <a:endParaRPr lang="en-CA" altLang="en-US" sz="2000" dirty="0"/>
          </a:p>
          <a:p>
            <a:pPr eaLnBrk="1" hangingPunct="1">
              <a:lnSpc>
                <a:spcPct val="90000"/>
              </a:lnSpc>
            </a:pPr>
            <a:endParaRPr lang="en-CA" altLang="en-US" sz="2400" dirty="0"/>
          </a:p>
        </p:txBody>
      </p:sp>
      <p:sp>
        <p:nvSpPr>
          <p:cNvPr id="3076" name="Rectangle 6">
            <a:extLst>
              <a:ext uri="{FF2B5EF4-FFF2-40B4-BE49-F238E27FC236}">
                <a16:creationId xmlns:a16="http://schemas.microsoft.com/office/drawing/2014/main" id="{2F0C1F5F-C2C4-44DC-9AA3-0E7AC1A22C3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733687"/>
            <a:ext cx="4804741" cy="4768919"/>
          </a:xfr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CA" altLang="en-US" sz="2500" i="1" dirty="0"/>
              <a:t>Follow our class guidelines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i="1" dirty="0"/>
              <a:t>Make plans and do the work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i="1" dirty="0"/>
              <a:t>Share our beliefs (about how we do things </a:t>
            </a:r>
            <a:r>
              <a:rPr lang="en-CA" altLang="en-US" sz="2500" b="1" i="1" strike="sngStrike" dirty="0"/>
              <a:t>in our classroom</a:t>
            </a:r>
            <a:r>
              <a:rPr lang="en-CA" altLang="en-US" sz="2500" i="1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i="1" dirty="0"/>
              <a:t>Be prepared (e.g., </a:t>
            </a:r>
            <a:r>
              <a:rPr lang="en-CA" altLang="en-US" sz="2500" b="1" i="1" strike="sngStrike" dirty="0"/>
              <a:t>homework</a:t>
            </a:r>
            <a:r>
              <a:rPr lang="en-CA" altLang="en-US" sz="2500" i="1" dirty="0"/>
              <a:t> supplies)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i="1" dirty="0"/>
              <a:t>Treat others with respect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i="1" dirty="0"/>
              <a:t>Use/participate in restitution process (positive problem solving  </a:t>
            </a:r>
          </a:p>
        </p:txBody>
      </p:sp>
      <p:pic>
        <p:nvPicPr>
          <p:cNvPr id="3077" name="Picture 9" descr="school_clipart_boy_writting">
            <a:hlinkClick r:id="rId2"/>
            <a:extLst>
              <a:ext uri="{FF2B5EF4-FFF2-40B4-BE49-F238E27FC236}">
                <a16:creationId xmlns:a16="http://schemas.microsoft.com/office/drawing/2014/main" id="{6F51366B-11B9-426D-867B-7D894AC0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70" y="1725886"/>
            <a:ext cx="2124128" cy="1695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1" descr="0511-0703-2014-0514">
            <a:hlinkClick r:id="rId4"/>
            <a:extLst>
              <a:ext uri="{FF2B5EF4-FFF2-40B4-BE49-F238E27FC236}">
                <a16:creationId xmlns:a16="http://schemas.microsoft.com/office/drawing/2014/main" id="{476ACF53-00DF-4ABE-A1BD-1E6C18BB9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70" y="5264217"/>
            <a:ext cx="1913971" cy="1516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3" descr="education_clip_art">
            <a:hlinkClick r:id="rId6"/>
            <a:extLst>
              <a:ext uri="{FF2B5EF4-FFF2-40B4-BE49-F238E27FC236}">
                <a16:creationId xmlns:a16="http://schemas.microsoft.com/office/drawing/2014/main" id="{EE0465F5-0C5C-4AC8-A71A-2F5CD52FA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147" y="355394"/>
            <a:ext cx="1918418" cy="182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57AD79-CD9E-4526-8161-28B990982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D2B54-374C-4D33-BC4F-6E05D9F12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511962"/>
            <a:ext cx="10515600" cy="1325563"/>
          </a:xfrm>
        </p:spPr>
        <p:txBody>
          <a:bodyPr/>
          <a:lstStyle/>
          <a:p>
            <a:r>
              <a:rPr lang="en-US" b="1" u="sng" dirty="0"/>
              <a:t>ETIQUETTE</a:t>
            </a:r>
            <a:br>
              <a:rPr lang="en-US" dirty="0"/>
            </a:br>
            <a:r>
              <a:rPr lang="en-US" b="1" i="1" dirty="0"/>
              <a:t>Co</a:t>
            </a:r>
            <a:r>
              <a:rPr lang="en-US" dirty="0"/>
              <a:t>-</a:t>
            </a:r>
            <a:r>
              <a:rPr lang="en-US" b="1" i="1" dirty="0">
                <a:solidFill>
                  <a:srgbClr val="002060"/>
                </a:solidFill>
              </a:rPr>
              <a:t>Constructed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93A57-14A7-42B4-A125-CF0C7BE03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445673" y="1821769"/>
            <a:ext cx="5157787" cy="823912"/>
          </a:xfrm>
        </p:spPr>
        <p:txBody>
          <a:bodyPr/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PLEASE “DO”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B22AF-A7E0-4743-9A8C-62FA278B1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21266903">
            <a:off x="394475" y="3049738"/>
            <a:ext cx="5109558" cy="3066649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BE TIMELY</a:t>
            </a:r>
            <a:r>
              <a:rPr lang="en-US" dirty="0"/>
              <a:t>. ARRIVE EARLY FOR VISIT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SIT/STAND </a:t>
            </a:r>
            <a:r>
              <a:rPr lang="en-US" dirty="0"/>
              <a:t>IN ONE PLACE.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BE </a:t>
            </a:r>
            <a:r>
              <a:rPr lang="en-US" b="1" dirty="0"/>
              <a:t>RESPECTFUL</a:t>
            </a:r>
            <a:r>
              <a:rPr lang="en-US" dirty="0"/>
              <a:t> OF EACH OTHER</a:t>
            </a: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PARTICIPATE</a:t>
            </a:r>
            <a:r>
              <a:rPr lang="en-US" dirty="0"/>
              <a:t> &amp; SHARE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LOOK AT THE CAMERA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USE </a:t>
            </a:r>
            <a:r>
              <a:rPr lang="en-US" b="1" dirty="0"/>
              <a:t>CHAT</a:t>
            </a:r>
            <a:r>
              <a:rPr lang="en-US" dirty="0"/>
              <a:t> APPROPRIATELY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WEAR </a:t>
            </a:r>
            <a:r>
              <a:rPr lang="en-US" b="1" dirty="0"/>
              <a:t>HEADPHONES</a:t>
            </a:r>
            <a:r>
              <a:rPr lang="en-US" dirty="0"/>
              <a:t> IF YOU HAVE THEM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MONITOR </a:t>
            </a:r>
            <a:r>
              <a:rPr lang="en-US" b="1" dirty="0"/>
              <a:t>BACKGROUND NOISES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24E82-FAA2-40FF-BCBD-B92877701A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7348" y="2047877"/>
            <a:ext cx="5180012" cy="596000"/>
          </a:xfrm>
        </p:spPr>
        <p:txBody>
          <a:bodyPr/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THIS MEANS….PLEASE “DON’T”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9AA1B1-42C7-4E19-BEBC-BD3B4B5B9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 rot="391979">
            <a:off x="6174711" y="3024557"/>
            <a:ext cx="5214124" cy="3411374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i="1" dirty="0"/>
              <a:t>Leave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/>
              <a:t>Drink unhealthy drinks </a:t>
            </a:r>
            <a:r>
              <a:rPr lang="en-US" i="1" dirty="0"/>
              <a:t>– water is best –keep away from device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/>
              <a:t>Interrupt</a:t>
            </a:r>
            <a:r>
              <a:rPr lang="en-US" i="1" dirty="0"/>
              <a:t> Others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/>
              <a:t>Be Distracted </a:t>
            </a:r>
            <a:r>
              <a:rPr lang="en-US" i="1" dirty="0"/>
              <a:t>(e.g., TV, music, cooking, pets; make weird noises, mess with backgrounds, use your phone, play video games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/>
              <a:t>Lay on a bed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/>
              <a:t>Avoid Emoji’s in Chat Box</a:t>
            </a:r>
            <a:endParaRPr lang="en-US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2EA44-4F9F-45BA-A515-87CAAE612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8F07C05-2D86-4B5F-95FA-889AFF5A1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78"/>
          <a:stretch/>
        </p:blipFill>
        <p:spPr bwMode="auto">
          <a:xfrm>
            <a:off x="5997575" y="309942"/>
            <a:ext cx="4821171" cy="1737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4B3453F-2438-47A6-ABB2-EC1FBFC97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8681" y="205801"/>
            <a:ext cx="1722563" cy="968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0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r="927" b="-3"/>
          <a:stretch/>
        </p:blipFill>
        <p:spPr>
          <a:xfrm>
            <a:off x="424693" y="973355"/>
            <a:ext cx="4575746" cy="4789227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D6FBA9F-D133-4CAC-8668-FB7537F1C6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513522"/>
              </p:ext>
            </p:extLst>
          </p:nvPr>
        </p:nvGraphicFramePr>
        <p:xfrm>
          <a:off x="5343096" y="3541407"/>
          <a:ext cx="6535007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5007">
                  <a:extLst>
                    <a:ext uri="{9D8B030D-6E8A-4147-A177-3AD203B41FA5}">
                      <a16:colId xmlns:a16="http://schemas.microsoft.com/office/drawing/2014/main" val="3958809272"/>
                    </a:ext>
                  </a:extLst>
                </a:gridCol>
              </a:tblGrid>
              <a:tr h="2333582">
                <a:tc>
                  <a:txBody>
                    <a:bodyPr/>
                    <a:lstStyle/>
                    <a:p>
                      <a:r>
                        <a:rPr lang="en-US" sz="2500" b="1" i="1" u="sng" dirty="0">
                          <a:solidFill>
                            <a:schemeClr val="bg1"/>
                          </a:solidFill>
                        </a:rPr>
                        <a:t>We can: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Be Mindful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Participate in Canada’s Mental Health Week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Go Deeper w/ Poetry, Math &amp; UN SDG’s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Understand why SIMBI is GREAT!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Collaborate on a Q.O.D &amp; </a:t>
                      </a:r>
                      <a:r>
                        <a:rPr lang="en-US" sz="2500" b="1" i="1">
                          <a:solidFill>
                            <a:schemeClr val="bg1"/>
                          </a:solidFill>
                        </a:rPr>
                        <a:t>Parody breaking out!</a:t>
                      </a:r>
                      <a:endParaRPr lang="en-US" sz="25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98048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0081" y="1974694"/>
            <a:ext cx="6535007" cy="1237880"/>
          </a:xfrm>
        </p:spPr>
        <p:txBody>
          <a:bodyPr>
            <a:noAutofit/>
          </a:bodyPr>
          <a:lstStyle/>
          <a:p>
            <a:br>
              <a:rPr lang="en-US" sz="4000" b="1" i="1" dirty="0">
                <a:solidFill>
                  <a:srgbClr val="FF0000"/>
                </a:solidFill>
              </a:rPr>
            </a:br>
            <a:r>
              <a:rPr lang="en-US" sz="4000" b="1" i="1" u="sng" dirty="0"/>
              <a:t>Learning Intentions </a:t>
            </a:r>
            <a:br>
              <a:rPr lang="en-US" sz="4000" b="1" i="1" dirty="0"/>
            </a:br>
            <a:r>
              <a:rPr lang="en-US" sz="4000" b="1" i="1" dirty="0"/>
              <a:t>Monday, May 4th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B411F-D785-4B05-9E4B-17F20796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E61EFF-5E2E-4301-8310-08503F0C6A04}"/>
              </a:ext>
            </a:extLst>
          </p:cNvPr>
          <p:cNvSpPr txBox="1"/>
          <p:nvPr/>
        </p:nvSpPr>
        <p:spPr>
          <a:xfrm>
            <a:off x="995611" y="1237880"/>
            <a:ext cx="34834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highlight>
                  <a:srgbClr val="FFFF00"/>
                </a:highlight>
              </a:rPr>
              <a:t>HOW ARE YOU DOING?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E10623-8540-4BA5-88F9-C5901A458F49}"/>
              </a:ext>
            </a:extLst>
          </p:cNvPr>
          <p:cNvSpPr/>
          <p:nvPr/>
        </p:nvSpPr>
        <p:spPr>
          <a:xfrm>
            <a:off x="6185794" y="558153"/>
            <a:ext cx="5100389" cy="1477328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Are you TURNING IN WORK in GOOGLE CLASSROOM?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u="sng" dirty="0">
                <a:solidFill>
                  <a:srgbClr val="FF0000"/>
                </a:solidFill>
              </a:rPr>
              <a:t>Report coming end of week!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Watch Video 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TECH TIPS again, if unsure </a:t>
            </a:r>
            <a:r>
              <a:rPr lang="en-US" b="1" u="sng" dirty="0">
                <a:sym typeface="Wingdings" panose="05000000000000000000" pitchFamily="2" charset="2"/>
              </a:rPr>
              <a:t>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466612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D4BD7-6910-490D-B92F-2436381E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>
                <a:solidFill>
                  <a:schemeClr val="tx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Break Out to Contribute Ideas in Zoom</a:t>
            </a:r>
            <a:br>
              <a:rPr lang="en-US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i="1" u="sng" dirty="0"/>
              <a:t>Quote of the Day </a:t>
            </a:r>
            <a:br>
              <a:rPr lang="en-US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Let’s Focus on a Growth Mindset!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690A00-D2E4-4215-89BF-0ACC52D88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1666" y="2005012"/>
            <a:ext cx="5181600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Tell Us @ Zoom Meeting</a:t>
            </a:r>
          </a:p>
          <a:p>
            <a:r>
              <a:rPr lang="en-US" dirty="0"/>
              <a:t>(1) What the quote </a:t>
            </a:r>
            <a:r>
              <a:rPr lang="en-US" b="1" dirty="0"/>
              <a:t>means</a:t>
            </a:r>
            <a:r>
              <a:rPr lang="en-US" dirty="0"/>
              <a:t> in your </a:t>
            </a:r>
            <a:r>
              <a:rPr lang="en-US" b="1" dirty="0"/>
              <a:t>own words</a:t>
            </a:r>
          </a:p>
          <a:p>
            <a:r>
              <a:rPr lang="en-US" dirty="0"/>
              <a:t>(2) How could you </a:t>
            </a:r>
            <a:r>
              <a:rPr lang="en-US" b="1" dirty="0"/>
              <a:t>apply this </a:t>
            </a:r>
            <a:r>
              <a:rPr lang="en-US" dirty="0"/>
              <a:t>quote to </a:t>
            </a:r>
            <a:r>
              <a:rPr lang="en-US" b="1" dirty="0"/>
              <a:t>yourself</a:t>
            </a:r>
            <a:r>
              <a:rPr lang="en-US" dirty="0"/>
              <a:t> (connect to self)</a:t>
            </a:r>
          </a:p>
          <a:p>
            <a:r>
              <a:rPr lang="en-US" dirty="0"/>
              <a:t>(3) What can the </a:t>
            </a:r>
            <a:r>
              <a:rPr lang="en-US" b="1" dirty="0"/>
              <a:t>world learn </a:t>
            </a:r>
            <a:r>
              <a:rPr lang="en-US" dirty="0"/>
              <a:t>from this quote? (connect to world)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3595C-5CF8-4B5E-9466-57BCFC36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2650FA-1733-4392-900F-F1156E290C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Make Today so Awesome Yesterday gets Jealous - watercolor boss ...">
            <a:extLst>
              <a:ext uri="{FF2B5EF4-FFF2-40B4-BE49-F238E27FC236}">
                <a16:creationId xmlns:a16="http://schemas.microsoft.com/office/drawing/2014/main" id="{3CC111A9-9BE8-41E7-AF3F-F39D4FFBB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05" y="1825625"/>
            <a:ext cx="466725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01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9EECA2-C756-493D-AE5E-90C0BE756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A57212-E760-49D6-8E6B-2007F550F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075" y="1202943"/>
            <a:ext cx="5849193" cy="2467737"/>
          </a:xfrm>
        </p:spPr>
        <p:txBody>
          <a:bodyPr anchor="ctr">
            <a:normAutofit/>
          </a:bodyPr>
          <a:lstStyle/>
          <a:p>
            <a:r>
              <a:rPr lang="en-US" sz="3200" b="1" dirty="0"/>
              <a:t>Let’s Begin with Thinking About Mental Health Week in Canada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69393-6AB6-4BE0-8746-7CC4CC768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1336" y="4029389"/>
            <a:ext cx="3992543" cy="2155949"/>
          </a:xfrm>
        </p:spPr>
        <p:txBody>
          <a:bodyPr anchor="ctr">
            <a:normAutofit/>
          </a:bodyPr>
          <a:lstStyle/>
          <a:p>
            <a:r>
              <a:rPr lang="en-US" sz="3200" b="1" i="1" dirty="0">
                <a:solidFill>
                  <a:srgbClr val="002060"/>
                </a:solidFill>
              </a:rPr>
              <a:t>Check Out MS. MAY’S MENTAL WELLNESS IDEAS 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D791C89-698C-4D7C-A23B-ECCFC0D29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r="6863" b="3"/>
          <a:stretch/>
        </p:blipFill>
        <p:spPr bwMode="auto">
          <a:xfrm>
            <a:off x="6795930" y="-3"/>
            <a:ext cx="5396073" cy="345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CA929E6-4DEF-473D-A0D4-8432A919FB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" r="2" b="3365"/>
          <a:stretch/>
        </p:blipFill>
        <p:spPr bwMode="auto">
          <a:xfrm>
            <a:off x="2205070" y="517643"/>
            <a:ext cx="2743202" cy="137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24726E46-0A95-4CE6-80B3-2C7406BD5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7846589-3EED-4DB2-A497-C9938D7B2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419907"/>
            <a:ext cx="12192001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CF261A-8388-428C-9CB5-FAC9B9FEF0CC}"/>
              </a:ext>
            </a:extLst>
          </p:cNvPr>
          <p:cNvSpPr txBox="1"/>
          <p:nvPr/>
        </p:nvSpPr>
        <p:spPr>
          <a:xfrm>
            <a:off x="199927" y="3857446"/>
            <a:ext cx="6301341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i="1" u="sng" dirty="0">
                <a:solidFill>
                  <a:srgbClr val="0070C0"/>
                </a:solidFill>
              </a:rPr>
              <a:t>TAKE ACTION:</a:t>
            </a:r>
          </a:p>
          <a:p>
            <a:pPr algn="ctr">
              <a:spcAft>
                <a:spcPts val="600"/>
              </a:spcAft>
            </a:pPr>
            <a:r>
              <a:rPr lang="en-US" sz="4000" b="1" i="1" dirty="0">
                <a:solidFill>
                  <a:srgbClr val="92D050"/>
                </a:solidFill>
              </a:rPr>
              <a:t>WHAT IDEA WILL YOU PICK FROM RAYMER’S MENU?</a:t>
            </a:r>
          </a:p>
          <a:p>
            <a:pPr algn="ctr">
              <a:spcAft>
                <a:spcPts val="600"/>
              </a:spcAft>
            </a:pPr>
            <a:r>
              <a:rPr lang="en-US" sz="4000" b="1" i="1" dirty="0">
                <a:solidFill>
                  <a:srgbClr val="002060"/>
                </a:solidFill>
              </a:rPr>
              <a:t>For Us….</a:t>
            </a:r>
          </a:p>
          <a:p>
            <a:pPr>
              <a:spcAft>
                <a:spcPts val="600"/>
              </a:spcAft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17476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1548</Words>
  <Application>Microsoft Office PowerPoint</Application>
  <PresentationFormat>Widescreen</PresentationFormat>
  <Paragraphs>227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Office Theme</vt:lpstr>
      <vt:lpstr>Team Samaddar   Connect-Learn-Grow Week Of: May 4th to May 8th </vt:lpstr>
      <vt:lpstr>Mon., May 4th Mindset Monday  &amp; It’s Mental Health Week in Canada</vt:lpstr>
      <vt:lpstr>      STRONGER TOGETHER  - BE INSPIRED! </vt:lpstr>
      <vt:lpstr>Attendance Would you rather have…</vt:lpstr>
      <vt:lpstr>My Job/ Your Job  - Our VALUES! We ARE A CARING TEAM, EVEN LEARNING FROM HOME!</vt:lpstr>
      <vt:lpstr>ETIQUETTE Co-Constructed</vt:lpstr>
      <vt:lpstr> Learning Intentions  Monday, May 4th</vt:lpstr>
      <vt:lpstr>Break Out to Contribute Ideas in Zoom Quote of the Day  Let’s Focus on a Growth Mindset!</vt:lpstr>
      <vt:lpstr>Let’s Begin with Thinking About Mental Health Week in Canada</vt:lpstr>
      <vt:lpstr>Daily 3 Today</vt:lpstr>
      <vt:lpstr>MATH LESSON (Mon/Tu)</vt:lpstr>
      <vt:lpstr>Why Simbi? https://simbi.io/</vt:lpstr>
      <vt:lpstr>  THINK LIKE A READER/WRITER #1 See  “STREAM” Poetic Terms &amp; Devices </vt:lpstr>
      <vt:lpstr>Writing Opportunity! Poetry Contest</vt:lpstr>
      <vt:lpstr>Poetry Contest  Cont’d</vt:lpstr>
      <vt:lpstr>  THINK LIKE A WRITER #2 Journal Writing – 1 of 2 Entries this Week (M/Tu) </vt:lpstr>
      <vt:lpstr>What are the Sustainable Development Goals?</vt:lpstr>
      <vt:lpstr>What is Sustainable Development?</vt:lpstr>
      <vt:lpstr>From MDGs to SDGs  No Point Going Halfway</vt:lpstr>
      <vt:lpstr>BREAK OUT NOW! </vt:lpstr>
      <vt:lpstr>Routines! Routines!</vt:lpstr>
      <vt:lpstr>Opportunity to Extend!  Student Voice/Choice</vt:lpstr>
      <vt:lpstr>Always Check Out – Our Amazing Website!</vt:lpstr>
      <vt:lpstr>Just Before You Go?</vt:lpstr>
      <vt:lpstr>Opportunity to Extend!  Student Voice/Choice</vt:lpstr>
      <vt:lpstr>Routines! Routines!</vt:lpstr>
      <vt:lpstr>Check It Out – Our Amazing Website!</vt:lpstr>
      <vt:lpstr>April 27th-May 1st</vt:lpstr>
      <vt:lpstr>Just Before You Go?</vt:lpstr>
      <vt:lpstr> Wait for Zoom Meeting Excited to See You All! Have your whiteboard &amp; marker handy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Samaddar   Connect-Learn-Grow Week Of: May 4th to May 8th </dc:title>
  <dc:creator>Pamela Samaddar</dc:creator>
  <cp:lastModifiedBy>Pamela Samaddar</cp:lastModifiedBy>
  <cp:revision>2</cp:revision>
  <dcterms:created xsi:type="dcterms:W3CDTF">2020-05-03T23:23:11Z</dcterms:created>
  <dcterms:modified xsi:type="dcterms:W3CDTF">2020-05-03T23:24:45Z</dcterms:modified>
</cp:coreProperties>
</file>