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73" r:id="rId3"/>
    <p:sldId id="296" r:id="rId4"/>
    <p:sldId id="274" r:id="rId5"/>
    <p:sldId id="280" r:id="rId6"/>
    <p:sldId id="292" r:id="rId7"/>
    <p:sldId id="276" r:id="rId8"/>
    <p:sldId id="257" r:id="rId9"/>
    <p:sldId id="277" r:id="rId10"/>
    <p:sldId id="278" r:id="rId11"/>
    <p:sldId id="263" r:id="rId12"/>
    <p:sldId id="258" r:id="rId13"/>
    <p:sldId id="259" r:id="rId14"/>
    <p:sldId id="260" r:id="rId15"/>
    <p:sldId id="261" r:id="rId16"/>
    <p:sldId id="290" r:id="rId17"/>
    <p:sldId id="281" r:id="rId18"/>
    <p:sldId id="282" r:id="rId19"/>
    <p:sldId id="283" r:id="rId20"/>
    <p:sldId id="284" r:id="rId21"/>
    <p:sldId id="285" r:id="rId22"/>
    <p:sldId id="286" r:id="rId23"/>
    <p:sldId id="287" r:id="rId24"/>
    <p:sldId id="288" r:id="rId25"/>
    <p:sldId id="268" r:id="rId26"/>
    <p:sldId id="262" r:id="rId27"/>
    <p:sldId id="264" r:id="rId28"/>
    <p:sldId id="265" r:id="rId29"/>
    <p:sldId id="267" r:id="rId30"/>
    <p:sldId id="266" r:id="rId31"/>
    <p:sldId id="269" r:id="rId32"/>
    <p:sldId id="294" r:id="rId33"/>
    <p:sldId id="272" r:id="rId34"/>
    <p:sldId id="270" r:id="rId35"/>
    <p:sldId id="289" r:id="rId36"/>
    <p:sldId id="299" r:id="rId37"/>
    <p:sldId id="300" r:id="rId38"/>
    <p:sldId id="279" r:id="rId39"/>
    <p:sldId id="302" r:id="rId40"/>
    <p:sldId id="295" r:id="rId41"/>
    <p:sldId id="29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mela Samaddar" initials="PS" lastIdx="1" clrIdx="0">
    <p:extLst>
      <p:ext uri="{19B8F6BF-5375-455C-9EA6-DF929625EA0E}">
        <p15:presenceInfo xmlns:p15="http://schemas.microsoft.com/office/powerpoint/2012/main" userId="S::Pamela.Samaddar@sd23.bc.ca::efa8a926-f242-47f2-a87d-38baafdb92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0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p:cViewPr varScale="1">
        <p:scale>
          <a:sx n="64" d="100"/>
          <a:sy n="64" d="100"/>
        </p:scale>
        <p:origin x="102" y="240"/>
      </p:cViewPr>
      <p:guideLst/>
    </p:cSldViewPr>
  </p:slideViewPr>
  <p:notesTextViewPr>
    <p:cViewPr>
      <p:scale>
        <a:sx n="3" d="2"/>
        <a:sy n="3" d="2"/>
      </p:scale>
      <p:origin x="0" y="0"/>
    </p:cViewPr>
  </p:notesTextViewPr>
  <p:sorterViewPr>
    <p:cViewPr>
      <p:scale>
        <a:sx n="100" d="100"/>
        <a:sy n="100" d="100"/>
      </p:scale>
      <p:origin x="0" y="-15288"/>
    </p:cViewPr>
  </p:sorterViewPr>
  <p:notesViewPr>
    <p:cSldViewPr snapToGrid="0">
      <p:cViewPr varScale="1">
        <p:scale>
          <a:sx n="55" d="100"/>
          <a:sy n="55" d="100"/>
        </p:scale>
        <p:origin x="282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E3C341-DCFC-454B-B829-9A1B7965F96C}" type="doc">
      <dgm:prSet loTypeId="urn:microsoft.com/office/officeart/2005/8/layout/cycle7" loCatId="cycle" qsTypeId="urn:microsoft.com/office/officeart/2005/8/quickstyle/simple1" qsCatId="simple" csTypeId="urn:microsoft.com/office/officeart/2005/8/colors/colorful1" csCatId="colorful" phldr="1"/>
      <dgm:spPr/>
    </dgm:pt>
    <dgm:pt modelId="{4F159027-61B0-4C07-ADA3-4E133C399BCD}">
      <dgm:prSet phldrT="[Text]" custT="1"/>
      <dgm:spPr/>
      <dgm:t>
        <a:bodyPr/>
        <a:lstStyle/>
        <a:p>
          <a:r>
            <a:rPr lang="en-US" sz="2500" i="1" u="sng" dirty="0"/>
            <a:t>2. </a:t>
          </a:r>
          <a:r>
            <a:rPr lang="en-US" sz="2500" i="1" u="sng" dirty="0">
              <a:solidFill>
                <a:schemeClr val="accent4">
                  <a:lumMod val="50000"/>
                </a:schemeClr>
              </a:solidFill>
            </a:rPr>
            <a:t>Going</a:t>
          </a:r>
          <a:r>
            <a:rPr lang="en-US" sz="2500" u="sng" dirty="0">
              <a:solidFill>
                <a:schemeClr val="accent4">
                  <a:lumMod val="50000"/>
                </a:schemeClr>
              </a:solidFill>
            </a:rPr>
            <a:t> to Extremes </a:t>
          </a:r>
          <a:r>
            <a:rPr lang="en-US" sz="2500" b="1" u="none" dirty="0">
              <a:solidFill>
                <a:srgbClr val="FFFF00"/>
              </a:solidFill>
            </a:rPr>
            <a:t>Share June 10th</a:t>
          </a:r>
        </a:p>
        <a:p>
          <a:r>
            <a:rPr lang="en-US" sz="2500" dirty="0"/>
            <a:t>Monitor Comprehension</a:t>
          </a:r>
        </a:p>
      </dgm:t>
    </dgm:pt>
    <dgm:pt modelId="{242EDAD9-C6C0-4CFF-908F-4A30ACADA704}" type="parTrans" cxnId="{F89508D2-240A-46C4-B69D-F94D6A071C26}">
      <dgm:prSet/>
      <dgm:spPr/>
      <dgm:t>
        <a:bodyPr/>
        <a:lstStyle/>
        <a:p>
          <a:endParaRPr lang="en-US"/>
        </a:p>
      </dgm:t>
    </dgm:pt>
    <dgm:pt modelId="{4967D024-61BA-4709-9187-0205C2E297D2}" type="sibTrans" cxnId="{F89508D2-240A-46C4-B69D-F94D6A071C26}">
      <dgm:prSet/>
      <dgm:spPr/>
      <dgm:t>
        <a:bodyPr/>
        <a:lstStyle/>
        <a:p>
          <a:pPr>
            <a:lnSpc>
              <a:spcPct val="100000"/>
            </a:lnSpc>
          </a:pPr>
          <a:endParaRPr lang="en-US"/>
        </a:p>
      </dgm:t>
    </dgm:pt>
    <dgm:pt modelId="{88A74456-F01E-4F3E-80CF-4166F5DACE55}">
      <dgm:prSet phldrT="[Text]" custT="1"/>
      <dgm:spPr/>
      <dgm:t>
        <a:bodyPr/>
        <a:lstStyle/>
        <a:p>
          <a:r>
            <a:rPr lang="en-US" sz="2500" i="1" u="sng" dirty="0"/>
            <a:t>3. </a:t>
          </a:r>
          <a:r>
            <a:rPr lang="en-US" sz="2500" i="1" u="sng" dirty="0">
              <a:solidFill>
                <a:schemeClr val="accent4">
                  <a:lumMod val="50000"/>
                </a:schemeClr>
              </a:solidFill>
            </a:rPr>
            <a:t>Science to the Rescue </a:t>
          </a:r>
          <a:r>
            <a:rPr lang="en-US" sz="2500" b="1" dirty="0">
              <a:solidFill>
                <a:srgbClr val="FFFF00"/>
              </a:solidFill>
            </a:rPr>
            <a:t>Due by June 15th</a:t>
          </a:r>
        </a:p>
      </dgm:t>
    </dgm:pt>
    <dgm:pt modelId="{FAD9D550-CC55-407C-AEB7-C6BCAFE96257}" type="parTrans" cxnId="{E0059983-4EF2-4D77-AB26-2B9EE2272D25}">
      <dgm:prSet/>
      <dgm:spPr/>
      <dgm:t>
        <a:bodyPr/>
        <a:lstStyle/>
        <a:p>
          <a:endParaRPr lang="en-US"/>
        </a:p>
      </dgm:t>
    </dgm:pt>
    <dgm:pt modelId="{84FBFE37-F888-40DB-9B2B-00DB821D580E}" type="sibTrans" cxnId="{E0059983-4EF2-4D77-AB26-2B9EE2272D25}">
      <dgm:prSet/>
      <dgm:spPr/>
      <dgm:t>
        <a:bodyPr/>
        <a:lstStyle/>
        <a:p>
          <a:pPr>
            <a:lnSpc>
              <a:spcPct val="100000"/>
            </a:lnSpc>
          </a:pPr>
          <a:endParaRPr lang="en-US"/>
        </a:p>
      </dgm:t>
    </dgm:pt>
    <dgm:pt modelId="{2BE1DD9B-2A3C-4BD5-8CC1-684CE68050E9}">
      <dgm:prSet phldrT="[Text]" custT="1"/>
      <dgm:spPr/>
      <dgm:t>
        <a:bodyPr/>
        <a:lstStyle/>
        <a:p>
          <a:r>
            <a:rPr lang="en-US" sz="2500" u="sng"/>
            <a:t>1</a:t>
          </a:r>
          <a:r>
            <a:rPr lang="en-US" sz="2500"/>
            <a:t>. </a:t>
          </a:r>
          <a:r>
            <a:rPr lang="en-US" sz="2500" u="sng">
              <a:solidFill>
                <a:schemeClr val="accent4">
                  <a:lumMod val="50000"/>
                </a:schemeClr>
              </a:solidFill>
            </a:rPr>
            <a:t>Access Background </a:t>
          </a:r>
          <a:r>
            <a:rPr lang="en-US" sz="2500"/>
            <a:t>Knowledge / Unit Intro – </a:t>
          </a:r>
          <a:r>
            <a:rPr lang="en-US" sz="2500">
              <a:solidFill>
                <a:srgbClr val="FF0000"/>
              </a:solidFill>
            </a:rPr>
            <a:t>June 1</a:t>
          </a:r>
          <a:r>
            <a:rPr lang="en-US" sz="2500" baseline="30000">
              <a:solidFill>
                <a:srgbClr val="FF0000"/>
              </a:solidFill>
            </a:rPr>
            <a:t>st</a:t>
          </a:r>
          <a:r>
            <a:rPr lang="en-US" sz="2500">
              <a:solidFill>
                <a:srgbClr val="FF0000"/>
              </a:solidFill>
            </a:rPr>
            <a:t>-5th</a:t>
          </a:r>
          <a:endParaRPr lang="en-US" sz="2500" dirty="0">
            <a:solidFill>
              <a:srgbClr val="FF0000"/>
            </a:solidFill>
          </a:endParaRPr>
        </a:p>
      </dgm:t>
    </dgm:pt>
    <dgm:pt modelId="{B810930C-2975-4E91-B671-E118C6DD6286}" type="parTrans" cxnId="{BE6C97E6-8077-4A80-9D23-B78816CB8D9F}">
      <dgm:prSet/>
      <dgm:spPr/>
      <dgm:t>
        <a:bodyPr/>
        <a:lstStyle/>
        <a:p>
          <a:endParaRPr lang="en-US"/>
        </a:p>
      </dgm:t>
    </dgm:pt>
    <dgm:pt modelId="{41D8984B-761C-44A7-994E-76A591A82CF1}" type="sibTrans" cxnId="{BE6C97E6-8077-4A80-9D23-B78816CB8D9F}">
      <dgm:prSet/>
      <dgm:spPr/>
      <dgm:t>
        <a:bodyPr/>
        <a:lstStyle/>
        <a:p>
          <a:endParaRPr lang="en-US"/>
        </a:p>
      </dgm:t>
    </dgm:pt>
    <dgm:pt modelId="{3F45F55F-1157-469A-B891-4AF69E20C85F}">
      <dgm:prSet custT="1"/>
      <dgm:spPr/>
      <dgm:t>
        <a:bodyPr/>
        <a:lstStyle/>
        <a:p>
          <a:r>
            <a:rPr lang="en-US" sz="2500" u="sng" dirty="0"/>
            <a:t>4. Mission to Explore</a:t>
          </a:r>
          <a:endParaRPr lang="en-US" sz="2500" u="sng" dirty="0">
            <a:solidFill>
              <a:schemeClr val="accent4">
                <a:lumMod val="50000"/>
              </a:schemeClr>
            </a:solidFill>
          </a:endParaRPr>
        </a:p>
        <a:p>
          <a:r>
            <a:rPr lang="en-US" sz="2500" dirty="0"/>
            <a:t>Contribute to Digital Log (“Story Book”</a:t>
          </a:r>
        </a:p>
        <a:p>
          <a:r>
            <a:rPr lang="en-US" sz="2500" i="1" dirty="0"/>
            <a:t>Using Terminology </a:t>
          </a:r>
          <a:r>
            <a:rPr lang="en-US" sz="2500" dirty="0"/>
            <a:t>Demo Task </a:t>
          </a:r>
        </a:p>
        <a:p>
          <a:r>
            <a:rPr lang="en-US" sz="2500" dirty="0">
              <a:solidFill>
                <a:srgbClr val="FF0000"/>
              </a:solidFill>
            </a:rPr>
            <a:t>Due June 19th</a:t>
          </a:r>
          <a:endParaRPr lang="en-US" sz="1900" dirty="0">
            <a:solidFill>
              <a:srgbClr val="FF0000"/>
            </a:solidFill>
          </a:endParaRPr>
        </a:p>
      </dgm:t>
    </dgm:pt>
    <dgm:pt modelId="{ABA71488-5FC2-4063-8E30-048614E151A3}" type="parTrans" cxnId="{02CE12E6-1DE5-4174-ACD5-C1B5F97562F1}">
      <dgm:prSet/>
      <dgm:spPr/>
      <dgm:t>
        <a:bodyPr/>
        <a:lstStyle/>
        <a:p>
          <a:endParaRPr lang="en-US"/>
        </a:p>
      </dgm:t>
    </dgm:pt>
    <dgm:pt modelId="{36536714-DC32-491E-B526-C685ADCB42E5}" type="sibTrans" cxnId="{02CE12E6-1DE5-4174-ACD5-C1B5F97562F1}">
      <dgm:prSet/>
      <dgm:spPr/>
      <dgm:t>
        <a:bodyPr/>
        <a:lstStyle/>
        <a:p>
          <a:pPr>
            <a:lnSpc>
              <a:spcPct val="100000"/>
            </a:lnSpc>
          </a:pPr>
          <a:endParaRPr lang="en-US"/>
        </a:p>
      </dgm:t>
    </dgm:pt>
    <dgm:pt modelId="{9F76C73C-E633-47C3-9950-597A5459A659}" type="pres">
      <dgm:prSet presAssocID="{17E3C341-DCFC-454B-B829-9A1B7965F96C}" presName="Name0" presStyleCnt="0">
        <dgm:presLayoutVars>
          <dgm:dir/>
          <dgm:resizeHandles val="exact"/>
        </dgm:presLayoutVars>
      </dgm:prSet>
      <dgm:spPr/>
    </dgm:pt>
    <dgm:pt modelId="{E01AF99F-76A3-4B6B-907B-0C190AAA8C56}" type="pres">
      <dgm:prSet presAssocID="{4F159027-61B0-4C07-ADA3-4E133C399BCD}" presName="node" presStyleLbl="node1" presStyleIdx="0" presStyleCnt="4" custScaleX="122662" custScaleY="127391" custRadScaleRad="88472">
        <dgm:presLayoutVars>
          <dgm:bulletEnabled val="1"/>
        </dgm:presLayoutVars>
      </dgm:prSet>
      <dgm:spPr/>
    </dgm:pt>
    <dgm:pt modelId="{B2C2E259-2B1A-4CB6-9216-07B13FD990B1}" type="pres">
      <dgm:prSet presAssocID="{4967D024-61BA-4709-9187-0205C2E297D2}" presName="sibTrans" presStyleLbl="sibTrans2D1" presStyleIdx="0" presStyleCnt="4"/>
      <dgm:spPr/>
    </dgm:pt>
    <dgm:pt modelId="{10714752-F675-429E-B7B0-DAC6292DB8BD}" type="pres">
      <dgm:prSet presAssocID="{4967D024-61BA-4709-9187-0205C2E297D2}" presName="connectorText" presStyleLbl="sibTrans2D1" presStyleIdx="0" presStyleCnt="4"/>
      <dgm:spPr/>
    </dgm:pt>
    <dgm:pt modelId="{38591BAA-F889-4E11-B9F2-3D0A2C28EB10}" type="pres">
      <dgm:prSet presAssocID="{88A74456-F01E-4F3E-80CF-4166F5DACE55}" presName="node" presStyleLbl="node1" presStyleIdx="1" presStyleCnt="4" custScaleX="128440" custScaleY="150505">
        <dgm:presLayoutVars>
          <dgm:bulletEnabled val="1"/>
        </dgm:presLayoutVars>
      </dgm:prSet>
      <dgm:spPr/>
    </dgm:pt>
    <dgm:pt modelId="{25F3A628-81C6-4CFD-9CCF-C16F26806050}" type="pres">
      <dgm:prSet presAssocID="{84FBFE37-F888-40DB-9B2B-00DB821D580E}" presName="sibTrans" presStyleLbl="sibTrans2D1" presStyleIdx="1" presStyleCnt="4"/>
      <dgm:spPr/>
    </dgm:pt>
    <dgm:pt modelId="{C7EB153C-5829-480E-9A04-C2F821747175}" type="pres">
      <dgm:prSet presAssocID="{84FBFE37-F888-40DB-9B2B-00DB821D580E}" presName="connectorText" presStyleLbl="sibTrans2D1" presStyleIdx="1" presStyleCnt="4"/>
      <dgm:spPr/>
    </dgm:pt>
    <dgm:pt modelId="{DA94EEB7-AA20-434A-80A6-053B1387D8C7}" type="pres">
      <dgm:prSet presAssocID="{3F45F55F-1157-469A-B891-4AF69E20C85F}" presName="node" presStyleLbl="node1" presStyleIdx="2" presStyleCnt="4" custScaleX="158218" custScaleY="157693" custRadScaleRad="88881" custRadScaleInc="7982">
        <dgm:presLayoutVars>
          <dgm:bulletEnabled val="1"/>
        </dgm:presLayoutVars>
      </dgm:prSet>
      <dgm:spPr/>
    </dgm:pt>
    <dgm:pt modelId="{717B300D-63BB-4672-907E-9D3094554B5C}" type="pres">
      <dgm:prSet presAssocID="{36536714-DC32-491E-B526-C685ADCB42E5}" presName="sibTrans" presStyleLbl="sibTrans2D1" presStyleIdx="2" presStyleCnt="4"/>
      <dgm:spPr/>
    </dgm:pt>
    <dgm:pt modelId="{551F0958-FB58-4717-8E3C-54DF56AD7CFB}" type="pres">
      <dgm:prSet presAssocID="{36536714-DC32-491E-B526-C685ADCB42E5}" presName="connectorText" presStyleLbl="sibTrans2D1" presStyleIdx="2" presStyleCnt="4"/>
      <dgm:spPr/>
    </dgm:pt>
    <dgm:pt modelId="{5E07F88F-E313-4972-84A8-E58709D7A07B}" type="pres">
      <dgm:prSet presAssocID="{2BE1DD9B-2A3C-4BD5-8CC1-684CE68050E9}" presName="node" presStyleLbl="node1" presStyleIdx="3" presStyleCnt="4" custScaleX="117165" custScaleY="113934" custRadScaleRad="98999" custRadScaleInc="645">
        <dgm:presLayoutVars>
          <dgm:bulletEnabled val="1"/>
        </dgm:presLayoutVars>
      </dgm:prSet>
      <dgm:spPr/>
    </dgm:pt>
    <dgm:pt modelId="{0C347B49-DB50-4890-AAC1-9F06FBDE0F1B}" type="pres">
      <dgm:prSet presAssocID="{41D8984B-761C-44A7-994E-76A591A82CF1}" presName="sibTrans" presStyleLbl="sibTrans2D1" presStyleIdx="3" presStyleCnt="4"/>
      <dgm:spPr/>
    </dgm:pt>
    <dgm:pt modelId="{480756A3-B236-4D4A-80D7-B2F1F4323944}" type="pres">
      <dgm:prSet presAssocID="{41D8984B-761C-44A7-994E-76A591A82CF1}" presName="connectorText" presStyleLbl="sibTrans2D1" presStyleIdx="3" presStyleCnt="4"/>
      <dgm:spPr/>
    </dgm:pt>
  </dgm:ptLst>
  <dgm:cxnLst>
    <dgm:cxn modelId="{C06DA016-E238-4EE7-BEBD-7212BFE84F1A}" type="presOf" srcId="{4F159027-61B0-4C07-ADA3-4E133C399BCD}" destId="{E01AF99F-76A3-4B6B-907B-0C190AAA8C56}" srcOrd="0" destOrd="0" presId="urn:microsoft.com/office/officeart/2005/8/layout/cycle7"/>
    <dgm:cxn modelId="{6EC0861B-E9E6-42AA-8588-3F5C34469363}" type="presOf" srcId="{3F45F55F-1157-469A-B891-4AF69E20C85F}" destId="{DA94EEB7-AA20-434A-80A6-053B1387D8C7}" srcOrd="0" destOrd="0" presId="urn:microsoft.com/office/officeart/2005/8/layout/cycle7"/>
    <dgm:cxn modelId="{9330C669-D2CC-47E9-A433-995E345ED568}" type="presOf" srcId="{4967D024-61BA-4709-9187-0205C2E297D2}" destId="{10714752-F675-429E-B7B0-DAC6292DB8BD}" srcOrd="1" destOrd="0" presId="urn:microsoft.com/office/officeart/2005/8/layout/cycle7"/>
    <dgm:cxn modelId="{6030C456-8E69-4C43-8B18-681F7FFAD543}" type="presOf" srcId="{84FBFE37-F888-40DB-9B2B-00DB821D580E}" destId="{25F3A628-81C6-4CFD-9CCF-C16F26806050}" srcOrd="0" destOrd="0" presId="urn:microsoft.com/office/officeart/2005/8/layout/cycle7"/>
    <dgm:cxn modelId="{A228D480-732C-4AAD-AE65-55A8DDCF7EAA}" type="presOf" srcId="{88A74456-F01E-4F3E-80CF-4166F5DACE55}" destId="{38591BAA-F889-4E11-B9F2-3D0A2C28EB10}" srcOrd="0" destOrd="0" presId="urn:microsoft.com/office/officeart/2005/8/layout/cycle7"/>
    <dgm:cxn modelId="{E0059983-4EF2-4D77-AB26-2B9EE2272D25}" srcId="{17E3C341-DCFC-454B-B829-9A1B7965F96C}" destId="{88A74456-F01E-4F3E-80CF-4166F5DACE55}" srcOrd="1" destOrd="0" parTransId="{FAD9D550-CC55-407C-AEB7-C6BCAFE96257}" sibTransId="{84FBFE37-F888-40DB-9B2B-00DB821D580E}"/>
    <dgm:cxn modelId="{664A0E8A-D0FB-49F2-AA69-633F25A5060F}" type="presOf" srcId="{41D8984B-761C-44A7-994E-76A591A82CF1}" destId="{0C347B49-DB50-4890-AAC1-9F06FBDE0F1B}" srcOrd="0" destOrd="0" presId="urn:microsoft.com/office/officeart/2005/8/layout/cycle7"/>
    <dgm:cxn modelId="{C4A2B998-E0F1-48D2-8E27-AD64754170FD}" type="presOf" srcId="{41D8984B-761C-44A7-994E-76A591A82CF1}" destId="{480756A3-B236-4D4A-80D7-B2F1F4323944}" srcOrd="1" destOrd="0" presId="urn:microsoft.com/office/officeart/2005/8/layout/cycle7"/>
    <dgm:cxn modelId="{565EC9AF-1E43-43FF-829F-B16573E3E03D}" type="presOf" srcId="{4967D024-61BA-4709-9187-0205C2E297D2}" destId="{B2C2E259-2B1A-4CB6-9216-07B13FD990B1}" srcOrd="0" destOrd="0" presId="urn:microsoft.com/office/officeart/2005/8/layout/cycle7"/>
    <dgm:cxn modelId="{73111FC5-C1C6-466C-A7EB-9AE442961195}" type="presOf" srcId="{2BE1DD9B-2A3C-4BD5-8CC1-684CE68050E9}" destId="{5E07F88F-E313-4972-84A8-E58709D7A07B}" srcOrd="0" destOrd="0" presId="urn:microsoft.com/office/officeart/2005/8/layout/cycle7"/>
    <dgm:cxn modelId="{F89508D2-240A-46C4-B69D-F94D6A071C26}" srcId="{17E3C341-DCFC-454B-B829-9A1B7965F96C}" destId="{4F159027-61B0-4C07-ADA3-4E133C399BCD}" srcOrd="0" destOrd="0" parTransId="{242EDAD9-C6C0-4CFF-908F-4A30ACADA704}" sibTransId="{4967D024-61BA-4709-9187-0205C2E297D2}"/>
    <dgm:cxn modelId="{ED4838D5-7753-447E-B3B1-EB1724FADE30}" type="presOf" srcId="{36536714-DC32-491E-B526-C685ADCB42E5}" destId="{717B300D-63BB-4672-907E-9D3094554B5C}" srcOrd="0" destOrd="0" presId="urn:microsoft.com/office/officeart/2005/8/layout/cycle7"/>
    <dgm:cxn modelId="{1F8A60D5-0B5B-4BC9-925C-D30EA49B6EDF}" type="presOf" srcId="{84FBFE37-F888-40DB-9B2B-00DB821D580E}" destId="{C7EB153C-5829-480E-9A04-C2F821747175}" srcOrd="1" destOrd="0" presId="urn:microsoft.com/office/officeart/2005/8/layout/cycle7"/>
    <dgm:cxn modelId="{02CE12E6-1DE5-4174-ACD5-C1B5F97562F1}" srcId="{17E3C341-DCFC-454B-B829-9A1B7965F96C}" destId="{3F45F55F-1157-469A-B891-4AF69E20C85F}" srcOrd="2" destOrd="0" parTransId="{ABA71488-5FC2-4063-8E30-048614E151A3}" sibTransId="{36536714-DC32-491E-B526-C685ADCB42E5}"/>
    <dgm:cxn modelId="{BE6C97E6-8077-4A80-9D23-B78816CB8D9F}" srcId="{17E3C341-DCFC-454B-B829-9A1B7965F96C}" destId="{2BE1DD9B-2A3C-4BD5-8CC1-684CE68050E9}" srcOrd="3" destOrd="0" parTransId="{B810930C-2975-4E91-B671-E118C6DD6286}" sibTransId="{41D8984B-761C-44A7-994E-76A591A82CF1}"/>
    <dgm:cxn modelId="{324C78EB-6902-4453-9857-4EB69CBDEA95}" type="presOf" srcId="{17E3C341-DCFC-454B-B829-9A1B7965F96C}" destId="{9F76C73C-E633-47C3-9950-597A5459A659}" srcOrd="0" destOrd="0" presId="urn:microsoft.com/office/officeart/2005/8/layout/cycle7"/>
    <dgm:cxn modelId="{B5D8CBF4-80A3-4301-9559-8C7C3A199DB8}" type="presOf" srcId="{36536714-DC32-491E-B526-C685ADCB42E5}" destId="{551F0958-FB58-4717-8E3C-54DF56AD7CFB}" srcOrd="1" destOrd="0" presId="urn:microsoft.com/office/officeart/2005/8/layout/cycle7"/>
    <dgm:cxn modelId="{76A75254-E792-4334-A76C-73D2623BD8A3}" type="presParOf" srcId="{9F76C73C-E633-47C3-9950-597A5459A659}" destId="{E01AF99F-76A3-4B6B-907B-0C190AAA8C56}" srcOrd="0" destOrd="0" presId="urn:microsoft.com/office/officeart/2005/8/layout/cycle7"/>
    <dgm:cxn modelId="{DCFD249D-983E-4F44-BA7F-F3378E7C732C}" type="presParOf" srcId="{9F76C73C-E633-47C3-9950-597A5459A659}" destId="{B2C2E259-2B1A-4CB6-9216-07B13FD990B1}" srcOrd="1" destOrd="0" presId="urn:microsoft.com/office/officeart/2005/8/layout/cycle7"/>
    <dgm:cxn modelId="{953AA62E-D9B0-4F06-B2F8-85CF870847BA}" type="presParOf" srcId="{B2C2E259-2B1A-4CB6-9216-07B13FD990B1}" destId="{10714752-F675-429E-B7B0-DAC6292DB8BD}" srcOrd="0" destOrd="0" presId="urn:microsoft.com/office/officeart/2005/8/layout/cycle7"/>
    <dgm:cxn modelId="{9AF24DF6-C047-4BAD-8B35-5A65CBA256B4}" type="presParOf" srcId="{9F76C73C-E633-47C3-9950-597A5459A659}" destId="{38591BAA-F889-4E11-B9F2-3D0A2C28EB10}" srcOrd="2" destOrd="0" presId="urn:microsoft.com/office/officeart/2005/8/layout/cycle7"/>
    <dgm:cxn modelId="{89EBA9D1-83D4-4217-8B06-3B0AEB605EA9}" type="presParOf" srcId="{9F76C73C-E633-47C3-9950-597A5459A659}" destId="{25F3A628-81C6-4CFD-9CCF-C16F26806050}" srcOrd="3" destOrd="0" presId="urn:microsoft.com/office/officeart/2005/8/layout/cycle7"/>
    <dgm:cxn modelId="{CAFDC948-1D7B-4877-BDE3-D165AB974E11}" type="presParOf" srcId="{25F3A628-81C6-4CFD-9CCF-C16F26806050}" destId="{C7EB153C-5829-480E-9A04-C2F821747175}" srcOrd="0" destOrd="0" presId="urn:microsoft.com/office/officeart/2005/8/layout/cycle7"/>
    <dgm:cxn modelId="{F2D43EED-7BB9-4C54-9545-0BD5DBA8750E}" type="presParOf" srcId="{9F76C73C-E633-47C3-9950-597A5459A659}" destId="{DA94EEB7-AA20-434A-80A6-053B1387D8C7}" srcOrd="4" destOrd="0" presId="urn:microsoft.com/office/officeart/2005/8/layout/cycle7"/>
    <dgm:cxn modelId="{18592980-8B67-4FF2-BC92-6D451ED5EFE5}" type="presParOf" srcId="{9F76C73C-E633-47C3-9950-597A5459A659}" destId="{717B300D-63BB-4672-907E-9D3094554B5C}" srcOrd="5" destOrd="0" presId="urn:microsoft.com/office/officeart/2005/8/layout/cycle7"/>
    <dgm:cxn modelId="{2ABA2D1B-BA25-4CEF-A649-8D9C05EC8231}" type="presParOf" srcId="{717B300D-63BB-4672-907E-9D3094554B5C}" destId="{551F0958-FB58-4717-8E3C-54DF56AD7CFB}" srcOrd="0" destOrd="0" presId="urn:microsoft.com/office/officeart/2005/8/layout/cycle7"/>
    <dgm:cxn modelId="{C09EFB2E-0246-4051-8A53-D93F9DB98FAB}" type="presParOf" srcId="{9F76C73C-E633-47C3-9950-597A5459A659}" destId="{5E07F88F-E313-4972-84A8-E58709D7A07B}" srcOrd="6" destOrd="0" presId="urn:microsoft.com/office/officeart/2005/8/layout/cycle7"/>
    <dgm:cxn modelId="{C871E93F-7F7C-48A4-8B9A-68F5D33D0899}" type="presParOf" srcId="{9F76C73C-E633-47C3-9950-597A5459A659}" destId="{0C347B49-DB50-4890-AAC1-9F06FBDE0F1B}" srcOrd="7" destOrd="0" presId="urn:microsoft.com/office/officeart/2005/8/layout/cycle7"/>
    <dgm:cxn modelId="{6AED8C86-3BC4-4B9D-A528-27EBF956CFDB}" type="presParOf" srcId="{0C347B49-DB50-4890-AAC1-9F06FBDE0F1B}" destId="{480756A3-B236-4D4A-80D7-B2F1F4323944}"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AF99F-76A3-4B6B-907B-0C190AAA8C56}">
      <dsp:nvSpPr>
        <dsp:cNvPr id="0" name=""/>
        <dsp:cNvSpPr/>
      </dsp:nvSpPr>
      <dsp:spPr>
        <a:xfrm>
          <a:off x="2996877" y="12043"/>
          <a:ext cx="3377982" cy="17541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i="1" u="sng" kern="1200" dirty="0"/>
            <a:t>2. </a:t>
          </a:r>
          <a:r>
            <a:rPr lang="en-US" sz="2500" i="1" u="sng" kern="1200" dirty="0">
              <a:solidFill>
                <a:schemeClr val="accent4">
                  <a:lumMod val="50000"/>
                </a:schemeClr>
              </a:solidFill>
            </a:rPr>
            <a:t>Going</a:t>
          </a:r>
          <a:r>
            <a:rPr lang="en-US" sz="2500" u="sng" kern="1200" dirty="0">
              <a:solidFill>
                <a:schemeClr val="accent4">
                  <a:lumMod val="50000"/>
                </a:schemeClr>
              </a:solidFill>
            </a:rPr>
            <a:t> to Extremes </a:t>
          </a:r>
          <a:r>
            <a:rPr lang="en-US" sz="2500" b="1" u="none" kern="1200" dirty="0">
              <a:solidFill>
                <a:srgbClr val="FFFF00"/>
              </a:solidFill>
            </a:rPr>
            <a:t>Share June 10th</a:t>
          </a:r>
        </a:p>
        <a:p>
          <a:pPr marL="0" lvl="0" indent="0" algn="ctr" defTabSz="1111250">
            <a:lnSpc>
              <a:spcPct val="90000"/>
            </a:lnSpc>
            <a:spcBef>
              <a:spcPct val="0"/>
            </a:spcBef>
            <a:spcAft>
              <a:spcPct val="35000"/>
            </a:spcAft>
            <a:buNone/>
          </a:pPr>
          <a:r>
            <a:rPr lang="en-US" sz="2500" kern="1200" dirty="0"/>
            <a:t>Monitor Comprehension</a:t>
          </a:r>
        </a:p>
      </dsp:txBody>
      <dsp:txXfrm>
        <a:off x="3048253" y="63419"/>
        <a:ext cx="3275230" cy="1651355"/>
      </dsp:txXfrm>
    </dsp:sp>
    <dsp:sp modelId="{B2C2E259-2B1A-4CB6-9216-07B13FD990B1}">
      <dsp:nvSpPr>
        <dsp:cNvPr id="0" name=""/>
        <dsp:cNvSpPr/>
      </dsp:nvSpPr>
      <dsp:spPr>
        <a:xfrm rot="2489990">
          <a:off x="5778945" y="1738155"/>
          <a:ext cx="277958" cy="481931"/>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100000"/>
            </a:lnSpc>
            <a:spcBef>
              <a:spcPct val="0"/>
            </a:spcBef>
            <a:spcAft>
              <a:spcPct val="35000"/>
            </a:spcAft>
            <a:buNone/>
          </a:pPr>
          <a:endParaRPr lang="en-US" sz="1800" kern="1200"/>
        </a:p>
      </dsp:txBody>
      <dsp:txXfrm>
        <a:off x="5862332" y="1834541"/>
        <a:ext cx="111184" cy="289159"/>
      </dsp:txXfrm>
    </dsp:sp>
    <dsp:sp modelId="{38591BAA-F889-4E11-B9F2-3D0A2C28EB10}">
      <dsp:nvSpPr>
        <dsp:cNvPr id="0" name=""/>
        <dsp:cNvSpPr/>
      </dsp:nvSpPr>
      <dsp:spPr>
        <a:xfrm>
          <a:off x="5561298" y="2192092"/>
          <a:ext cx="3537102" cy="207237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i="1" u="sng" kern="1200" dirty="0"/>
            <a:t>3. </a:t>
          </a:r>
          <a:r>
            <a:rPr lang="en-US" sz="2500" i="1" u="sng" kern="1200" dirty="0">
              <a:solidFill>
                <a:schemeClr val="accent4">
                  <a:lumMod val="50000"/>
                </a:schemeClr>
              </a:solidFill>
            </a:rPr>
            <a:t>Science to the Rescue </a:t>
          </a:r>
          <a:r>
            <a:rPr lang="en-US" sz="2500" b="1" kern="1200" dirty="0">
              <a:solidFill>
                <a:srgbClr val="FFFF00"/>
              </a:solidFill>
            </a:rPr>
            <a:t>Due by June 15th</a:t>
          </a:r>
        </a:p>
      </dsp:txBody>
      <dsp:txXfrm>
        <a:off x="5621996" y="2252790"/>
        <a:ext cx="3415706" cy="1950978"/>
      </dsp:txXfrm>
    </dsp:sp>
    <dsp:sp modelId="{25F3A628-81C6-4CFD-9CCF-C16F26806050}">
      <dsp:nvSpPr>
        <dsp:cNvPr id="0" name=""/>
        <dsp:cNvSpPr/>
      </dsp:nvSpPr>
      <dsp:spPr>
        <a:xfrm rot="8397631">
          <a:off x="5824714" y="4135260"/>
          <a:ext cx="277958" cy="481931"/>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100000"/>
            </a:lnSpc>
            <a:spcBef>
              <a:spcPct val="0"/>
            </a:spcBef>
            <a:spcAft>
              <a:spcPct val="35000"/>
            </a:spcAft>
            <a:buNone/>
          </a:pPr>
          <a:endParaRPr lang="en-US" sz="1800" kern="1200"/>
        </a:p>
      </dsp:txBody>
      <dsp:txXfrm rot="10800000">
        <a:off x="5908101" y="4231646"/>
        <a:ext cx="111184" cy="289159"/>
      </dsp:txXfrm>
    </dsp:sp>
    <dsp:sp modelId="{DA94EEB7-AA20-434A-80A6-053B1387D8C7}">
      <dsp:nvSpPr>
        <dsp:cNvPr id="0" name=""/>
        <dsp:cNvSpPr/>
      </dsp:nvSpPr>
      <dsp:spPr>
        <a:xfrm>
          <a:off x="2360063" y="4487985"/>
          <a:ext cx="4357157" cy="217134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u="sng" kern="1200" dirty="0"/>
            <a:t>4. Mission to Explore</a:t>
          </a:r>
          <a:endParaRPr lang="en-US" sz="2500" u="sng" kern="1200" dirty="0">
            <a:solidFill>
              <a:schemeClr val="accent4">
                <a:lumMod val="50000"/>
              </a:schemeClr>
            </a:solidFill>
          </a:endParaRPr>
        </a:p>
        <a:p>
          <a:pPr marL="0" lvl="0" indent="0" algn="ctr" defTabSz="1111250">
            <a:lnSpc>
              <a:spcPct val="90000"/>
            </a:lnSpc>
            <a:spcBef>
              <a:spcPct val="0"/>
            </a:spcBef>
            <a:spcAft>
              <a:spcPct val="35000"/>
            </a:spcAft>
            <a:buNone/>
          </a:pPr>
          <a:r>
            <a:rPr lang="en-US" sz="2500" kern="1200" dirty="0"/>
            <a:t>Contribute to Digital Log (“Story Book”</a:t>
          </a:r>
        </a:p>
        <a:p>
          <a:pPr marL="0" lvl="0" indent="0" algn="ctr" defTabSz="1111250">
            <a:lnSpc>
              <a:spcPct val="90000"/>
            </a:lnSpc>
            <a:spcBef>
              <a:spcPct val="0"/>
            </a:spcBef>
            <a:spcAft>
              <a:spcPct val="35000"/>
            </a:spcAft>
            <a:buNone/>
          </a:pPr>
          <a:r>
            <a:rPr lang="en-US" sz="2500" i="1" kern="1200" dirty="0"/>
            <a:t>Using Terminology </a:t>
          </a:r>
          <a:r>
            <a:rPr lang="en-US" sz="2500" kern="1200" dirty="0"/>
            <a:t>Demo Task </a:t>
          </a:r>
        </a:p>
        <a:p>
          <a:pPr marL="0" lvl="0" indent="0" algn="ctr" defTabSz="1111250">
            <a:lnSpc>
              <a:spcPct val="90000"/>
            </a:lnSpc>
            <a:spcBef>
              <a:spcPct val="0"/>
            </a:spcBef>
            <a:spcAft>
              <a:spcPct val="35000"/>
            </a:spcAft>
            <a:buNone/>
          </a:pPr>
          <a:r>
            <a:rPr lang="en-US" sz="2500" kern="1200" dirty="0">
              <a:solidFill>
                <a:srgbClr val="FF0000"/>
              </a:solidFill>
            </a:rPr>
            <a:t>Due June 19th</a:t>
          </a:r>
          <a:endParaRPr lang="en-US" sz="1900" kern="1200" dirty="0">
            <a:solidFill>
              <a:srgbClr val="FF0000"/>
            </a:solidFill>
          </a:endParaRPr>
        </a:p>
      </dsp:txBody>
      <dsp:txXfrm>
        <a:off x="2423660" y="4551582"/>
        <a:ext cx="4229963" cy="2044155"/>
      </dsp:txXfrm>
    </dsp:sp>
    <dsp:sp modelId="{717B300D-63BB-4672-907E-9D3094554B5C}">
      <dsp:nvSpPr>
        <dsp:cNvPr id="0" name=""/>
        <dsp:cNvSpPr/>
      </dsp:nvSpPr>
      <dsp:spPr>
        <a:xfrm rot="13420554">
          <a:off x="3006772" y="4002739"/>
          <a:ext cx="277958" cy="481931"/>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100000"/>
            </a:lnSpc>
            <a:spcBef>
              <a:spcPct val="0"/>
            </a:spcBef>
            <a:spcAft>
              <a:spcPct val="35000"/>
            </a:spcAft>
            <a:buNone/>
          </a:pPr>
          <a:endParaRPr lang="en-US" sz="1800" kern="1200"/>
        </a:p>
      </dsp:txBody>
      <dsp:txXfrm rot="10800000">
        <a:off x="3090159" y="4099125"/>
        <a:ext cx="111184" cy="289159"/>
      </dsp:txXfrm>
    </dsp:sp>
    <dsp:sp modelId="{5E07F88F-E313-4972-84A8-E58709D7A07B}">
      <dsp:nvSpPr>
        <dsp:cNvPr id="0" name=""/>
        <dsp:cNvSpPr/>
      </dsp:nvSpPr>
      <dsp:spPr>
        <a:xfrm>
          <a:off x="455086" y="2430614"/>
          <a:ext cx="3226601" cy="156881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u="sng" kern="1200"/>
            <a:t>1</a:t>
          </a:r>
          <a:r>
            <a:rPr lang="en-US" sz="2500" kern="1200"/>
            <a:t>. </a:t>
          </a:r>
          <a:r>
            <a:rPr lang="en-US" sz="2500" u="sng" kern="1200">
              <a:solidFill>
                <a:schemeClr val="accent4">
                  <a:lumMod val="50000"/>
                </a:schemeClr>
              </a:solidFill>
            </a:rPr>
            <a:t>Access Background </a:t>
          </a:r>
          <a:r>
            <a:rPr lang="en-US" sz="2500" kern="1200"/>
            <a:t>Knowledge / Unit Intro – </a:t>
          </a:r>
          <a:r>
            <a:rPr lang="en-US" sz="2500" kern="1200">
              <a:solidFill>
                <a:srgbClr val="FF0000"/>
              </a:solidFill>
            </a:rPr>
            <a:t>June 1</a:t>
          </a:r>
          <a:r>
            <a:rPr lang="en-US" sz="2500" kern="1200" baseline="30000">
              <a:solidFill>
                <a:srgbClr val="FF0000"/>
              </a:solidFill>
            </a:rPr>
            <a:t>st</a:t>
          </a:r>
          <a:r>
            <a:rPr lang="en-US" sz="2500" kern="1200">
              <a:solidFill>
                <a:srgbClr val="FF0000"/>
              </a:solidFill>
            </a:rPr>
            <a:t>-5th</a:t>
          </a:r>
          <a:endParaRPr lang="en-US" sz="2500" kern="1200" dirty="0">
            <a:solidFill>
              <a:srgbClr val="FF0000"/>
            </a:solidFill>
          </a:endParaRPr>
        </a:p>
      </dsp:txBody>
      <dsp:txXfrm>
        <a:off x="501035" y="2476563"/>
        <a:ext cx="3134703" cy="1476913"/>
      </dsp:txXfrm>
    </dsp:sp>
    <dsp:sp modelId="{0C347B49-DB50-4890-AAC1-9F06FBDE0F1B}">
      <dsp:nvSpPr>
        <dsp:cNvPr id="0" name=""/>
        <dsp:cNvSpPr/>
      </dsp:nvSpPr>
      <dsp:spPr>
        <a:xfrm rot="19102521">
          <a:off x="3186018" y="1857416"/>
          <a:ext cx="277958" cy="481931"/>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269405" y="1953802"/>
        <a:ext cx="111184" cy="28915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DF440-BE5D-4820-A88D-2557E60CF743}" type="datetimeFigureOut">
              <a:rPr lang="en-US" smtClean="0"/>
              <a:t>6/10/2020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7CF05-AB63-4151-9C9C-D883C959B9A2}" type="slidenum">
              <a:rPr lang="en-US" smtClean="0"/>
              <a:t>‹#›</a:t>
            </a:fld>
            <a:endParaRPr lang="en-US"/>
          </a:p>
        </p:txBody>
      </p:sp>
    </p:spTree>
    <p:extLst>
      <p:ext uri="{BB962C8B-B14F-4D97-AF65-F5344CB8AC3E}">
        <p14:creationId xmlns:p14="http://schemas.microsoft.com/office/powerpoint/2010/main" val="2165796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Deserts</a:t>
            </a:r>
          </a:p>
        </p:txBody>
      </p:sp>
      <p:sp>
        <p:nvSpPr>
          <p:cNvPr id="4" name="Slide Number Placeholder 3"/>
          <p:cNvSpPr>
            <a:spLocks noGrp="1"/>
          </p:cNvSpPr>
          <p:nvPr>
            <p:ph type="sldNum" sz="quarter" idx="5"/>
          </p:nvPr>
        </p:nvSpPr>
        <p:spPr/>
        <p:txBody>
          <a:bodyPr/>
          <a:lstStyle/>
          <a:p>
            <a:fld id="{FC77CF05-AB63-4151-9C9C-D883C959B9A2}" type="slidenum">
              <a:rPr lang="en-US" smtClean="0"/>
              <a:t>12</a:t>
            </a:fld>
            <a:endParaRPr lang="en-US"/>
          </a:p>
        </p:txBody>
      </p:sp>
    </p:spTree>
    <p:extLst>
      <p:ext uri="{BB962C8B-B14F-4D97-AF65-F5344CB8AC3E}">
        <p14:creationId xmlns:p14="http://schemas.microsoft.com/office/powerpoint/2010/main" val="1488787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Deep Ocean</a:t>
            </a:r>
          </a:p>
        </p:txBody>
      </p:sp>
      <p:sp>
        <p:nvSpPr>
          <p:cNvPr id="4" name="Slide Number Placeholder 3"/>
          <p:cNvSpPr>
            <a:spLocks noGrp="1"/>
          </p:cNvSpPr>
          <p:nvPr>
            <p:ph type="sldNum" sz="quarter" idx="5"/>
          </p:nvPr>
        </p:nvSpPr>
        <p:spPr/>
        <p:txBody>
          <a:bodyPr/>
          <a:lstStyle/>
          <a:p>
            <a:fld id="{FC77CF05-AB63-4151-9C9C-D883C959B9A2}" type="slidenum">
              <a:rPr lang="en-US" smtClean="0"/>
              <a:t>13</a:t>
            </a:fld>
            <a:endParaRPr lang="en-US"/>
          </a:p>
        </p:txBody>
      </p:sp>
    </p:spTree>
    <p:extLst>
      <p:ext uri="{BB962C8B-B14F-4D97-AF65-F5344CB8AC3E}">
        <p14:creationId xmlns:p14="http://schemas.microsoft.com/office/powerpoint/2010/main" val="43387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Polar Regions</a:t>
            </a:r>
          </a:p>
        </p:txBody>
      </p:sp>
      <p:sp>
        <p:nvSpPr>
          <p:cNvPr id="4" name="Slide Number Placeholder 3"/>
          <p:cNvSpPr>
            <a:spLocks noGrp="1"/>
          </p:cNvSpPr>
          <p:nvPr>
            <p:ph type="sldNum" sz="quarter" idx="5"/>
          </p:nvPr>
        </p:nvSpPr>
        <p:spPr/>
        <p:txBody>
          <a:bodyPr/>
          <a:lstStyle/>
          <a:p>
            <a:fld id="{FC77CF05-AB63-4151-9C9C-D883C959B9A2}" type="slidenum">
              <a:rPr lang="en-US" smtClean="0"/>
              <a:t>14</a:t>
            </a:fld>
            <a:endParaRPr lang="en-US"/>
          </a:p>
        </p:txBody>
      </p:sp>
    </p:spTree>
    <p:extLst>
      <p:ext uri="{BB962C8B-B14F-4D97-AF65-F5344CB8AC3E}">
        <p14:creationId xmlns:p14="http://schemas.microsoft.com/office/powerpoint/2010/main" val="1404855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Volcanoes</a:t>
            </a:r>
          </a:p>
        </p:txBody>
      </p:sp>
      <p:sp>
        <p:nvSpPr>
          <p:cNvPr id="4" name="Slide Number Placeholder 3"/>
          <p:cNvSpPr>
            <a:spLocks noGrp="1"/>
          </p:cNvSpPr>
          <p:nvPr>
            <p:ph type="sldNum" sz="quarter" idx="5"/>
          </p:nvPr>
        </p:nvSpPr>
        <p:spPr/>
        <p:txBody>
          <a:bodyPr/>
          <a:lstStyle/>
          <a:p>
            <a:fld id="{FC77CF05-AB63-4151-9C9C-D883C959B9A2}" type="slidenum">
              <a:rPr lang="en-US" smtClean="0"/>
              <a:t>15</a:t>
            </a:fld>
            <a:endParaRPr lang="en-US"/>
          </a:p>
        </p:txBody>
      </p:sp>
    </p:spTree>
    <p:extLst>
      <p:ext uri="{BB962C8B-B14F-4D97-AF65-F5344CB8AC3E}">
        <p14:creationId xmlns:p14="http://schemas.microsoft.com/office/powerpoint/2010/main" val="465269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Volcanoes</a:t>
            </a:r>
          </a:p>
        </p:txBody>
      </p:sp>
      <p:sp>
        <p:nvSpPr>
          <p:cNvPr id="4" name="Slide Number Placeholder 3"/>
          <p:cNvSpPr>
            <a:spLocks noGrp="1"/>
          </p:cNvSpPr>
          <p:nvPr>
            <p:ph type="sldNum" sz="quarter" idx="5"/>
          </p:nvPr>
        </p:nvSpPr>
        <p:spPr/>
        <p:txBody>
          <a:bodyPr/>
          <a:lstStyle/>
          <a:p>
            <a:fld id="{FC77CF05-AB63-4151-9C9C-D883C959B9A2}" type="slidenum">
              <a:rPr lang="en-US" smtClean="0"/>
              <a:t>16</a:t>
            </a:fld>
            <a:endParaRPr lang="en-US"/>
          </a:p>
        </p:txBody>
      </p:sp>
    </p:spTree>
    <p:extLst>
      <p:ext uri="{BB962C8B-B14F-4D97-AF65-F5344CB8AC3E}">
        <p14:creationId xmlns:p14="http://schemas.microsoft.com/office/powerpoint/2010/main" val="2170369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Outer Space</a:t>
            </a:r>
          </a:p>
        </p:txBody>
      </p:sp>
      <p:sp>
        <p:nvSpPr>
          <p:cNvPr id="4" name="Slide Number Placeholder 3"/>
          <p:cNvSpPr>
            <a:spLocks noGrp="1"/>
          </p:cNvSpPr>
          <p:nvPr>
            <p:ph type="sldNum" sz="quarter" idx="5"/>
          </p:nvPr>
        </p:nvSpPr>
        <p:spPr/>
        <p:txBody>
          <a:bodyPr/>
          <a:lstStyle/>
          <a:p>
            <a:fld id="{FC77CF05-AB63-4151-9C9C-D883C959B9A2}" type="slidenum">
              <a:rPr lang="en-US" smtClean="0"/>
              <a:t>26</a:t>
            </a:fld>
            <a:endParaRPr lang="en-US"/>
          </a:p>
        </p:txBody>
      </p:sp>
    </p:spTree>
    <p:extLst>
      <p:ext uri="{BB962C8B-B14F-4D97-AF65-F5344CB8AC3E}">
        <p14:creationId xmlns:p14="http://schemas.microsoft.com/office/powerpoint/2010/main" val="3991590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8234-B6EF-40F4-8F38-CB65FD933F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9F7F71-1743-47AC-A46B-06E52C0939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09DFBF-C7AC-4A27-98B1-CB540327B686}"/>
              </a:ext>
            </a:extLst>
          </p:cNvPr>
          <p:cNvSpPr>
            <a:spLocks noGrp="1"/>
          </p:cNvSpPr>
          <p:nvPr>
            <p:ph type="dt" sz="half" idx="10"/>
          </p:nvPr>
        </p:nvSpPr>
        <p:spPr/>
        <p:txBody>
          <a:bodyPr/>
          <a:lstStyle/>
          <a:p>
            <a:fld id="{779039B9-890A-4B98-A1DF-C313E12F565D}" type="datetimeFigureOut">
              <a:rPr lang="en-US" smtClean="0"/>
              <a:t>6/10/2020</a:t>
            </a:fld>
            <a:endParaRPr lang="en-US"/>
          </a:p>
        </p:txBody>
      </p:sp>
      <p:sp>
        <p:nvSpPr>
          <p:cNvPr id="5" name="Footer Placeholder 4">
            <a:extLst>
              <a:ext uri="{FF2B5EF4-FFF2-40B4-BE49-F238E27FC236}">
                <a16:creationId xmlns:a16="http://schemas.microsoft.com/office/drawing/2014/main" id="{7DCCB09B-4DC7-4A4D-A7AB-D43037BFF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7D5AF6-7541-4738-99FC-C5C5200C5ED9}"/>
              </a:ext>
            </a:extLst>
          </p:cNvPr>
          <p:cNvSpPr>
            <a:spLocks noGrp="1"/>
          </p:cNvSpPr>
          <p:nvPr>
            <p:ph type="sldNum" sz="quarter" idx="12"/>
          </p:nvPr>
        </p:nvSpPr>
        <p:spPr/>
        <p:txBody>
          <a:bodyPr/>
          <a:lstStyle/>
          <a:p>
            <a:fld id="{C3504874-98D8-46E3-A50B-BDE452732E77}" type="slidenum">
              <a:rPr lang="en-US" smtClean="0"/>
              <a:t>‹#›</a:t>
            </a:fld>
            <a:endParaRPr lang="en-US"/>
          </a:p>
        </p:txBody>
      </p:sp>
    </p:spTree>
    <p:extLst>
      <p:ext uri="{BB962C8B-B14F-4D97-AF65-F5344CB8AC3E}">
        <p14:creationId xmlns:p14="http://schemas.microsoft.com/office/powerpoint/2010/main" val="531571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D1AB-C0F9-4E00-B04E-0A1DA10230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C39739-58E9-44E1-8590-32FF5802EA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9166B-1862-4799-BCB9-7E750DA22EF6}"/>
              </a:ext>
            </a:extLst>
          </p:cNvPr>
          <p:cNvSpPr>
            <a:spLocks noGrp="1"/>
          </p:cNvSpPr>
          <p:nvPr>
            <p:ph type="dt" sz="half" idx="10"/>
          </p:nvPr>
        </p:nvSpPr>
        <p:spPr/>
        <p:txBody>
          <a:bodyPr/>
          <a:lstStyle/>
          <a:p>
            <a:fld id="{779039B9-890A-4B98-A1DF-C313E12F565D}" type="datetimeFigureOut">
              <a:rPr lang="en-US" smtClean="0"/>
              <a:t>6/10/2020</a:t>
            </a:fld>
            <a:endParaRPr lang="en-US"/>
          </a:p>
        </p:txBody>
      </p:sp>
      <p:sp>
        <p:nvSpPr>
          <p:cNvPr id="5" name="Footer Placeholder 4">
            <a:extLst>
              <a:ext uri="{FF2B5EF4-FFF2-40B4-BE49-F238E27FC236}">
                <a16:creationId xmlns:a16="http://schemas.microsoft.com/office/drawing/2014/main" id="{BE9A73B2-FACA-4BA7-8763-454DF78B1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9CAA1F-CA90-4F46-92DC-3509EE01CF1F}"/>
              </a:ext>
            </a:extLst>
          </p:cNvPr>
          <p:cNvSpPr>
            <a:spLocks noGrp="1"/>
          </p:cNvSpPr>
          <p:nvPr>
            <p:ph type="sldNum" sz="quarter" idx="12"/>
          </p:nvPr>
        </p:nvSpPr>
        <p:spPr/>
        <p:txBody>
          <a:bodyPr/>
          <a:lstStyle/>
          <a:p>
            <a:fld id="{C3504874-98D8-46E3-A50B-BDE452732E77}" type="slidenum">
              <a:rPr lang="en-US" smtClean="0"/>
              <a:t>‹#›</a:t>
            </a:fld>
            <a:endParaRPr lang="en-US"/>
          </a:p>
        </p:txBody>
      </p:sp>
    </p:spTree>
    <p:extLst>
      <p:ext uri="{BB962C8B-B14F-4D97-AF65-F5344CB8AC3E}">
        <p14:creationId xmlns:p14="http://schemas.microsoft.com/office/powerpoint/2010/main" val="2283457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EB0DC-4723-4929-89F2-17CFCD1472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12CC40-05C6-488E-A8F5-BB9A17968A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623CB2-D34F-4205-BF53-07181011000D}"/>
              </a:ext>
            </a:extLst>
          </p:cNvPr>
          <p:cNvSpPr>
            <a:spLocks noGrp="1"/>
          </p:cNvSpPr>
          <p:nvPr>
            <p:ph type="dt" sz="half" idx="10"/>
          </p:nvPr>
        </p:nvSpPr>
        <p:spPr/>
        <p:txBody>
          <a:bodyPr/>
          <a:lstStyle/>
          <a:p>
            <a:fld id="{779039B9-890A-4B98-A1DF-C313E12F565D}" type="datetimeFigureOut">
              <a:rPr lang="en-US" smtClean="0"/>
              <a:t>6/10/2020</a:t>
            </a:fld>
            <a:endParaRPr lang="en-US"/>
          </a:p>
        </p:txBody>
      </p:sp>
      <p:sp>
        <p:nvSpPr>
          <p:cNvPr id="5" name="Footer Placeholder 4">
            <a:extLst>
              <a:ext uri="{FF2B5EF4-FFF2-40B4-BE49-F238E27FC236}">
                <a16:creationId xmlns:a16="http://schemas.microsoft.com/office/drawing/2014/main" id="{8EB63261-E865-41C6-9C1B-AE3FF1869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B0456-181E-4795-85EC-C5B6B9303C0D}"/>
              </a:ext>
            </a:extLst>
          </p:cNvPr>
          <p:cNvSpPr>
            <a:spLocks noGrp="1"/>
          </p:cNvSpPr>
          <p:nvPr>
            <p:ph type="sldNum" sz="quarter" idx="12"/>
          </p:nvPr>
        </p:nvSpPr>
        <p:spPr/>
        <p:txBody>
          <a:bodyPr/>
          <a:lstStyle/>
          <a:p>
            <a:fld id="{C3504874-98D8-46E3-A50B-BDE452732E77}" type="slidenum">
              <a:rPr lang="en-US" smtClean="0"/>
              <a:t>‹#›</a:t>
            </a:fld>
            <a:endParaRPr lang="en-US"/>
          </a:p>
        </p:txBody>
      </p:sp>
    </p:spTree>
    <p:extLst>
      <p:ext uri="{BB962C8B-B14F-4D97-AF65-F5344CB8AC3E}">
        <p14:creationId xmlns:p14="http://schemas.microsoft.com/office/powerpoint/2010/main" val="167294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47A91-12A4-4D5B-8C7D-4DAF9F0863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4EB6F-6155-4162-B5AD-9B99390275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29056-1BE6-4F44-A0B6-FDEFA511B052}"/>
              </a:ext>
            </a:extLst>
          </p:cNvPr>
          <p:cNvSpPr>
            <a:spLocks noGrp="1"/>
          </p:cNvSpPr>
          <p:nvPr>
            <p:ph type="dt" sz="half" idx="10"/>
          </p:nvPr>
        </p:nvSpPr>
        <p:spPr/>
        <p:txBody>
          <a:bodyPr/>
          <a:lstStyle/>
          <a:p>
            <a:fld id="{779039B9-890A-4B98-A1DF-C313E12F565D}" type="datetimeFigureOut">
              <a:rPr lang="en-US" smtClean="0"/>
              <a:t>6/10/2020</a:t>
            </a:fld>
            <a:endParaRPr lang="en-US"/>
          </a:p>
        </p:txBody>
      </p:sp>
      <p:sp>
        <p:nvSpPr>
          <p:cNvPr id="5" name="Footer Placeholder 4">
            <a:extLst>
              <a:ext uri="{FF2B5EF4-FFF2-40B4-BE49-F238E27FC236}">
                <a16:creationId xmlns:a16="http://schemas.microsoft.com/office/drawing/2014/main" id="{70E278F4-9F61-4B5D-81A0-A45DEEF80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A1DB6-12CC-4438-BD0C-03900966CC9A}"/>
              </a:ext>
            </a:extLst>
          </p:cNvPr>
          <p:cNvSpPr>
            <a:spLocks noGrp="1"/>
          </p:cNvSpPr>
          <p:nvPr>
            <p:ph type="sldNum" sz="quarter" idx="12"/>
          </p:nvPr>
        </p:nvSpPr>
        <p:spPr/>
        <p:txBody>
          <a:bodyPr/>
          <a:lstStyle/>
          <a:p>
            <a:fld id="{C3504874-98D8-46E3-A50B-BDE452732E77}" type="slidenum">
              <a:rPr lang="en-US" smtClean="0"/>
              <a:t>‹#›</a:t>
            </a:fld>
            <a:endParaRPr lang="en-US"/>
          </a:p>
        </p:txBody>
      </p:sp>
    </p:spTree>
    <p:extLst>
      <p:ext uri="{BB962C8B-B14F-4D97-AF65-F5344CB8AC3E}">
        <p14:creationId xmlns:p14="http://schemas.microsoft.com/office/powerpoint/2010/main" val="42666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C8DC-62D0-4B75-90D2-617D40A267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D508EF-0AA3-4EE2-8B2D-DEAB92D0C0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7A73AD-F851-4466-AB3D-EFBA70DED001}"/>
              </a:ext>
            </a:extLst>
          </p:cNvPr>
          <p:cNvSpPr>
            <a:spLocks noGrp="1"/>
          </p:cNvSpPr>
          <p:nvPr>
            <p:ph type="dt" sz="half" idx="10"/>
          </p:nvPr>
        </p:nvSpPr>
        <p:spPr/>
        <p:txBody>
          <a:bodyPr/>
          <a:lstStyle/>
          <a:p>
            <a:fld id="{779039B9-890A-4B98-A1DF-C313E12F565D}" type="datetimeFigureOut">
              <a:rPr lang="en-US" smtClean="0"/>
              <a:t>6/10/2020</a:t>
            </a:fld>
            <a:endParaRPr lang="en-US"/>
          </a:p>
        </p:txBody>
      </p:sp>
      <p:sp>
        <p:nvSpPr>
          <p:cNvPr id="5" name="Footer Placeholder 4">
            <a:extLst>
              <a:ext uri="{FF2B5EF4-FFF2-40B4-BE49-F238E27FC236}">
                <a16:creationId xmlns:a16="http://schemas.microsoft.com/office/drawing/2014/main" id="{18E2C231-B9B2-48D2-BE82-A0F53D2D0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282A6A-5AFA-4C98-A053-D0DA2B898F22}"/>
              </a:ext>
            </a:extLst>
          </p:cNvPr>
          <p:cNvSpPr>
            <a:spLocks noGrp="1"/>
          </p:cNvSpPr>
          <p:nvPr>
            <p:ph type="sldNum" sz="quarter" idx="12"/>
          </p:nvPr>
        </p:nvSpPr>
        <p:spPr/>
        <p:txBody>
          <a:bodyPr/>
          <a:lstStyle/>
          <a:p>
            <a:fld id="{C3504874-98D8-46E3-A50B-BDE452732E77}" type="slidenum">
              <a:rPr lang="en-US" smtClean="0"/>
              <a:t>‹#›</a:t>
            </a:fld>
            <a:endParaRPr lang="en-US"/>
          </a:p>
        </p:txBody>
      </p:sp>
    </p:spTree>
    <p:extLst>
      <p:ext uri="{BB962C8B-B14F-4D97-AF65-F5344CB8AC3E}">
        <p14:creationId xmlns:p14="http://schemas.microsoft.com/office/powerpoint/2010/main" val="2845298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0AE4-152F-4923-BD63-F7C3C3BA74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143A5E-FDE9-4C02-858B-4F67DC9D33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538E84-C74F-47A5-BE7E-154B7AC455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2CFF41-9626-4F8A-9E42-691822B6F3A0}"/>
              </a:ext>
            </a:extLst>
          </p:cNvPr>
          <p:cNvSpPr>
            <a:spLocks noGrp="1"/>
          </p:cNvSpPr>
          <p:nvPr>
            <p:ph type="dt" sz="half" idx="10"/>
          </p:nvPr>
        </p:nvSpPr>
        <p:spPr/>
        <p:txBody>
          <a:bodyPr/>
          <a:lstStyle/>
          <a:p>
            <a:fld id="{779039B9-890A-4B98-A1DF-C313E12F565D}" type="datetimeFigureOut">
              <a:rPr lang="en-US" smtClean="0"/>
              <a:t>6/10/2020</a:t>
            </a:fld>
            <a:endParaRPr lang="en-US"/>
          </a:p>
        </p:txBody>
      </p:sp>
      <p:sp>
        <p:nvSpPr>
          <p:cNvPr id="6" name="Footer Placeholder 5">
            <a:extLst>
              <a:ext uri="{FF2B5EF4-FFF2-40B4-BE49-F238E27FC236}">
                <a16:creationId xmlns:a16="http://schemas.microsoft.com/office/drawing/2014/main" id="{86B7F4A3-00D3-4C39-93B7-1BDB482180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5FD823-9EC8-434E-BF3F-54DE7489ACA6}"/>
              </a:ext>
            </a:extLst>
          </p:cNvPr>
          <p:cNvSpPr>
            <a:spLocks noGrp="1"/>
          </p:cNvSpPr>
          <p:nvPr>
            <p:ph type="sldNum" sz="quarter" idx="12"/>
          </p:nvPr>
        </p:nvSpPr>
        <p:spPr/>
        <p:txBody>
          <a:bodyPr/>
          <a:lstStyle/>
          <a:p>
            <a:fld id="{C3504874-98D8-46E3-A50B-BDE452732E77}" type="slidenum">
              <a:rPr lang="en-US" smtClean="0"/>
              <a:t>‹#›</a:t>
            </a:fld>
            <a:endParaRPr lang="en-US"/>
          </a:p>
        </p:txBody>
      </p:sp>
    </p:spTree>
    <p:extLst>
      <p:ext uri="{BB962C8B-B14F-4D97-AF65-F5344CB8AC3E}">
        <p14:creationId xmlns:p14="http://schemas.microsoft.com/office/powerpoint/2010/main" val="22189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B420-261B-4439-886D-D5B459237C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E209FD-BEA3-490C-83ED-5A3E84CFFD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03A0CC-B4A6-4316-90D2-527BC5D4FB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41425B-8EF3-4A1E-845E-E0232FD1FD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68BA28-A307-40F5-A8B9-C1E53EBEFB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32EF5B-B762-4D4D-B7E4-22F1D167AFE7}"/>
              </a:ext>
            </a:extLst>
          </p:cNvPr>
          <p:cNvSpPr>
            <a:spLocks noGrp="1"/>
          </p:cNvSpPr>
          <p:nvPr>
            <p:ph type="dt" sz="half" idx="10"/>
          </p:nvPr>
        </p:nvSpPr>
        <p:spPr/>
        <p:txBody>
          <a:bodyPr/>
          <a:lstStyle/>
          <a:p>
            <a:fld id="{779039B9-890A-4B98-A1DF-C313E12F565D}" type="datetimeFigureOut">
              <a:rPr lang="en-US" smtClean="0"/>
              <a:t>6/10/2020</a:t>
            </a:fld>
            <a:endParaRPr lang="en-US"/>
          </a:p>
        </p:txBody>
      </p:sp>
      <p:sp>
        <p:nvSpPr>
          <p:cNvPr id="8" name="Footer Placeholder 7">
            <a:extLst>
              <a:ext uri="{FF2B5EF4-FFF2-40B4-BE49-F238E27FC236}">
                <a16:creationId xmlns:a16="http://schemas.microsoft.com/office/drawing/2014/main" id="{D4ADB03C-5879-49F7-BCFC-1113AD8F3B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89EC49-DF94-4829-BF26-4DA54EAFE6CC}"/>
              </a:ext>
            </a:extLst>
          </p:cNvPr>
          <p:cNvSpPr>
            <a:spLocks noGrp="1"/>
          </p:cNvSpPr>
          <p:nvPr>
            <p:ph type="sldNum" sz="quarter" idx="12"/>
          </p:nvPr>
        </p:nvSpPr>
        <p:spPr/>
        <p:txBody>
          <a:bodyPr/>
          <a:lstStyle/>
          <a:p>
            <a:fld id="{C3504874-98D8-46E3-A50B-BDE452732E77}" type="slidenum">
              <a:rPr lang="en-US" smtClean="0"/>
              <a:t>‹#›</a:t>
            </a:fld>
            <a:endParaRPr lang="en-US"/>
          </a:p>
        </p:txBody>
      </p:sp>
    </p:spTree>
    <p:extLst>
      <p:ext uri="{BB962C8B-B14F-4D97-AF65-F5344CB8AC3E}">
        <p14:creationId xmlns:p14="http://schemas.microsoft.com/office/powerpoint/2010/main" val="1218095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20C95-F8B1-43B9-B337-A15F1E7422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042900-D09B-47D5-B5AF-4C4ECA532A88}"/>
              </a:ext>
            </a:extLst>
          </p:cNvPr>
          <p:cNvSpPr>
            <a:spLocks noGrp="1"/>
          </p:cNvSpPr>
          <p:nvPr>
            <p:ph type="dt" sz="half" idx="10"/>
          </p:nvPr>
        </p:nvSpPr>
        <p:spPr/>
        <p:txBody>
          <a:bodyPr/>
          <a:lstStyle/>
          <a:p>
            <a:fld id="{779039B9-890A-4B98-A1DF-C313E12F565D}" type="datetimeFigureOut">
              <a:rPr lang="en-US" smtClean="0"/>
              <a:t>6/10/2020</a:t>
            </a:fld>
            <a:endParaRPr lang="en-US"/>
          </a:p>
        </p:txBody>
      </p:sp>
      <p:sp>
        <p:nvSpPr>
          <p:cNvPr id="4" name="Footer Placeholder 3">
            <a:extLst>
              <a:ext uri="{FF2B5EF4-FFF2-40B4-BE49-F238E27FC236}">
                <a16:creationId xmlns:a16="http://schemas.microsoft.com/office/drawing/2014/main" id="{5E47363F-F4F7-4C7A-8617-993EE088AE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FF0858-E868-47C4-A228-8B93547A45A6}"/>
              </a:ext>
            </a:extLst>
          </p:cNvPr>
          <p:cNvSpPr>
            <a:spLocks noGrp="1"/>
          </p:cNvSpPr>
          <p:nvPr>
            <p:ph type="sldNum" sz="quarter" idx="12"/>
          </p:nvPr>
        </p:nvSpPr>
        <p:spPr/>
        <p:txBody>
          <a:bodyPr/>
          <a:lstStyle/>
          <a:p>
            <a:fld id="{C3504874-98D8-46E3-A50B-BDE452732E77}" type="slidenum">
              <a:rPr lang="en-US" smtClean="0"/>
              <a:t>‹#›</a:t>
            </a:fld>
            <a:endParaRPr lang="en-US"/>
          </a:p>
        </p:txBody>
      </p:sp>
    </p:spTree>
    <p:extLst>
      <p:ext uri="{BB962C8B-B14F-4D97-AF65-F5344CB8AC3E}">
        <p14:creationId xmlns:p14="http://schemas.microsoft.com/office/powerpoint/2010/main" val="356725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EECD4A-4AA2-4C5C-B886-89636BB5EB35}"/>
              </a:ext>
            </a:extLst>
          </p:cNvPr>
          <p:cNvSpPr>
            <a:spLocks noGrp="1"/>
          </p:cNvSpPr>
          <p:nvPr>
            <p:ph type="dt" sz="half" idx="10"/>
          </p:nvPr>
        </p:nvSpPr>
        <p:spPr/>
        <p:txBody>
          <a:bodyPr/>
          <a:lstStyle/>
          <a:p>
            <a:fld id="{779039B9-890A-4B98-A1DF-C313E12F565D}" type="datetimeFigureOut">
              <a:rPr lang="en-US" smtClean="0"/>
              <a:t>6/10/2020</a:t>
            </a:fld>
            <a:endParaRPr lang="en-US"/>
          </a:p>
        </p:txBody>
      </p:sp>
      <p:sp>
        <p:nvSpPr>
          <p:cNvPr id="3" name="Footer Placeholder 2">
            <a:extLst>
              <a:ext uri="{FF2B5EF4-FFF2-40B4-BE49-F238E27FC236}">
                <a16:creationId xmlns:a16="http://schemas.microsoft.com/office/drawing/2014/main" id="{9DBBB102-AD55-40AD-AC7A-8AA508FDE9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3B9A90-01D8-4A34-AB1E-7F35241C18FF}"/>
              </a:ext>
            </a:extLst>
          </p:cNvPr>
          <p:cNvSpPr>
            <a:spLocks noGrp="1"/>
          </p:cNvSpPr>
          <p:nvPr>
            <p:ph type="sldNum" sz="quarter" idx="12"/>
          </p:nvPr>
        </p:nvSpPr>
        <p:spPr/>
        <p:txBody>
          <a:bodyPr/>
          <a:lstStyle/>
          <a:p>
            <a:fld id="{C3504874-98D8-46E3-A50B-BDE452732E77}" type="slidenum">
              <a:rPr lang="en-US" smtClean="0"/>
              <a:t>‹#›</a:t>
            </a:fld>
            <a:endParaRPr lang="en-US"/>
          </a:p>
        </p:txBody>
      </p:sp>
    </p:spTree>
    <p:extLst>
      <p:ext uri="{BB962C8B-B14F-4D97-AF65-F5344CB8AC3E}">
        <p14:creationId xmlns:p14="http://schemas.microsoft.com/office/powerpoint/2010/main" val="3037317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E2E6-8E62-4B42-A4B8-6C4F1D0DCF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03071F-5F5C-4544-A757-101465DE1B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2B70FF-32CB-4D3C-A943-CF3D970D2F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66A800-3F3D-47BA-AAE9-34577805987E}"/>
              </a:ext>
            </a:extLst>
          </p:cNvPr>
          <p:cNvSpPr>
            <a:spLocks noGrp="1"/>
          </p:cNvSpPr>
          <p:nvPr>
            <p:ph type="dt" sz="half" idx="10"/>
          </p:nvPr>
        </p:nvSpPr>
        <p:spPr/>
        <p:txBody>
          <a:bodyPr/>
          <a:lstStyle/>
          <a:p>
            <a:fld id="{779039B9-890A-4B98-A1DF-C313E12F565D}" type="datetimeFigureOut">
              <a:rPr lang="en-US" smtClean="0"/>
              <a:t>6/10/2020</a:t>
            </a:fld>
            <a:endParaRPr lang="en-US"/>
          </a:p>
        </p:txBody>
      </p:sp>
      <p:sp>
        <p:nvSpPr>
          <p:cNvPr id="6" name="Footer Placeholder 5">
            <a:extLst>
              <a:ext uri="{FF2B5EF4-FFF2-40B4-BE49-F238E27FC236}">
                <a16:creationId xmlns:a16="http://schemas.microsoft.com/office/drawing/2014/main" id="{A9EDD02E-BC76-42B8-A26B-2CF817573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82A318-94E0-41D7-8803-0616FF0DF3FE}"/>
              </a:ext>
            </a:extLst>
          </p:cNvPr>
          <p:cNvSpPr>
            <a:spLocks noGrp="1"/>
          </p:cNvSpPr>
          <p:nvPr>
            <p:ph type="sldNum" sz="quarter" idx="12"/>
          </p:nvPr>
        </p:nvSpPr>
        <p:spPr/>
        <p:txBody>
          <a:bodyPr/>
          <a:lstStyle/>
          <a:p>
            <a:fld id="{C3504874-98D8-46E3-A50B-BDE452732E77}" type="slidenum">
              <a:rPr lang="en-US" smtClean="0"/>
              <a:t>‹#›</a:t>
            </a:fld>
            <a:endParaRPr lang="en-US"/>
          </a:p>
        </p:txBody>
      </p:sp>
    </p:spTree>
    <p:extLst>
      <p:ext uri="{BB962C8B-B14F-4D97-AF65-F5344CB8AC3E}">
        <p14:creationId xmlns:p14="http://schemas.microsoft.com/office/powerpoint/2010/main" val="1512846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D86C-1519-4F41-9FF0-13CA8D96CF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623AB6-712F-4813-9564-5541137452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78FE76-81A3-4183-85D7-1DFA2EB80D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49D8F1-EFB2-4A99-9810-101A148532C6}"/>
              </a:ext>
            </a:extLst>
          </p:cNvPr>
          <p:cNvSpPr>
            <a:spLocks noGrp="1"/>
          </p:cNvSpPr>
          <p:nvPr>
            <p:ph type="dt" sz="half" idx="10"/>
          </p:nvPr>
        </p:nvSpPr>
        <p:spPr/>
        <p:txBody>
          <a:bodyPr/>
          <a:lstStyle/>
          <a:p>
            <a:fld id="{779039B9-890A-4B98-A1DF-C313E12F565D}" type="datetimeFigureOut">
              <a:rPr lang="en-US" smtClean="0"/>
              <a:t>6/10/2020</a:t>
            </a:fld>
            <a:endParaRPr lang="en-US"/>
          </a:p>
        </p:txBody>
      </p:sp>
      <p:sp>
        <p:nvSpPr>
          <p:cNvPr id="6" name="Footer Placeholder 5">
            <a:extLst>
              <a:ext uri="{FF2B5EF4-FFF2-40B4-BE49-F238E27FC236}">
                <a16:creationId xmlns:a16="http://schemas.microsoft.com/office/drawing/2014/main" id="{0074C9E6-96D8-4DDF-80AA-EBE78420EE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27303F-932D-42ED-B392-39E980B9B046}"/>
              </a:ext>
            </a:extLst>
          </p:cNvPr>
          <p:cNvSpPr>
            <a:spLocks noGrp="1"/>
          </p:cNvSpPr>
          <p:nvPr>
            <p:ph type="sldNum" sz="quarter" idx="12"/>
          </p:nvPr>
        </p:nvSpPr>
        <p:spPr/>
        <p:txBody>
          <a:bodyPr/>
          <a:lstStyle/>
          <a:p>
            <a:fld id="{C3504874-98D8-46E3-A50B-BDE452732E77}" type="slidenum">
              <a:rPr lang="en-US" smtClean="0"/>
              <a:t>‹#›</a:t>
            </a:fld>
            <a:endParaRPr lang="en-US"/>
          </a:p>
        </p:txBody>
      </p:sp>
    </p:spTree>
    <p:extLst>
      <p:ext uri="{BB962C8B-B14F-4D97-AF65-F5344CB8AC3E}">
        <p14:creationId xmlns:p14="http://schemas.microsoft.com/office/powerpoint/2010/main" val="87833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F829F2-CF29-49BD-852A-2A463A7A9D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8906BE-DF16-469D-BD0D-D1BB04BAF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A5843-1F98-4D9D-A076-10488E8A76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039B9-890A-4B98-A1DF-C313E12F565D}" type="datetimeFigureOut">
              <a:rPr lang="en-US" smtClean="0"/>
              <a:t>6/10/2020</a:t>
            </a:fld>
            <a:endParaRPr lang="en-US"/>
          </a:p>
        </p:txBody>
      </p:sp>
      <p:sp>
        <p:nvSpPr>
          <p:cNvPr id="5" name="Footer Placeholder 4">
            <a:extLst>
              <a:ext uri="{FF2B5EF4-FFF2-40B4-BE49-F238E27FC236}">
                <a16:creationId xmlns:a16="http://schemas.microsoft.com/office/drawing/2014/main" id="{7853A695-3565-43C8-BE8C-3F4F5F6C56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ACD1EB-DACF-4218-8EA1-880CD55A68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04874-98D8-46E3-A50B-BDE452732E77}" type="slidenum">
              <a:rPr lang="en-US" smtClean="0"/>
              <a:t>‹#›</a:t>
            </a:fld>
            <a:endParaRPr lang="en-US"/>
          </a:p>
        </p:txBody>
      </p:sp>
    </p:spTree>
    <p:extLst>
      <p:ext uri="{BB962C8B-B14F-4D97-AF65-F5344CB8AC3E}">
        <p14:creationId xmlns:p14="http://schemas.microsoft.com/office/powerpoint/2010/main" val="2130792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DZnh4t8VJOA" TargetMode="External"/><Relationship Id="rId2" Type="http://schemas.openxmlformats.org/officeDocument/2006/relationships/hyperlink" Target="https://www.youtube.com/watch?v=v5DG5Eup9s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pamsamaddar.weebly.com/extreme-environments-inquiry.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openschool.bc.ca/ocr/science/sc6e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WLpam8jMp-o"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nationalgeographic.org/media/extreme-environment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Exploring Extreme Environments - YouTube">
            <a:extLst>
              <a:ext uri="{FF2B5EF4-FFF2-40B4-BE49-F238E27FC236}">
                <a16:creationId xmlns:a16="http://schemas.microsoft.com/office/drawing/2014/main" id="{971DCC29-90C3-418B-987E-A207440BC8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909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34A183-E867-4280-A68C-8F27E4519916}"/>
              </a:ext>
            </a:extLst>
          </p:cNvPr>
          <p:cNvSpPr>
            <a:spLocks noGrp="1"/>
          </p:cNvSpPr>
          <p:nvPr>
            <p:ph type="ctrTitle"/>
          </p:nvPr>
        </p:nvSpPr>
        <p:spPr>
          <a:xfrm>
            <a:off x="707335" y="2978020"/>
            <a:ext cx="9078562" cy="2387600"/>
          </a:xfrm>
        </p:spPr>
        <p:txBody>
          <a:bodyPr>
            <a:normAutofit/>
          </a:bodyPr>
          <a:lstStyle/>
          <a:p>
            <a:pPr algn="l"/>
            <a:r>
              <a:rPr lang="en-US" sz="6600" b="1" i="1" u="sng" dirty="0"/>
              <a:t>INQUIRING MINDS:</a:t>
            </a:r>
            <a:br>
              <a:rPr lang="en-US" sz="6600" b="1" i="1" u="sng" dirty="0"/>
            </a:br>
            <a:r>
              <a:rPr lang="en-US" sz="4000" b="1" i="1" u="sng" dirty="0">
                <a:solidFill>
                  <a:srgbClr val="FFFF00"/>
                </a:solidFill>
              </a:rPr>
              <a:t>Be Curious/Keep Learning</a:t>
            </a:r>
            <a:endParaRPr lang="en-US" sz="4000" dirty="0">
              <a:solidFill>
                <a:srgbClr val="FFFF00"/>
              </a:solidFill>
            </a:endParaRPr>
          </a:p>
        </p:txBody>
      </p:sp>
      <p:sp>
        <p:nvSpPr>
          <p:cNvPr id="139" name="Rectangle: Rounded Corners 13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8E8379A-E1B3-49C9-867D-4A661E2885A0}"/>
              </a:ext>
            </a:extLst>
          </p:cNvPr>
          <p:cNvSpPr>
            <a:spLocks noGrp="1"/>
          </p:cNvSpPr>
          <p:nvPr>
            <p:ph type="subTitle" idx="1"/>
          </p:nvPr>
        </p:nvSpPr>
        <p:spPr>
          <a:xfrm>
            <a:off x="128588" y="5624945"/>
            <a:ext cx="9657309" cy="635894"/>
          </a:xfrm>
        </p:spPr>
        <p:txBody>
          <a:bodyPr anchor="ctr">
            <a:noAutofit/>
          </a:bodyPr>
          <a:lstStyle/>
          <a:p>
            <a:pPr algn="l"/>
            <a:r>
              <a:rPr lang="en-US" sz="2500" dirty="0"/>
              <a:t>Team Samaddar         Integrated Study: ELA / Science / Socials Studies</a:t>
            </a:r>
          </a:p>
        </p:txBody>
      </p:sp>
    </p:spTree>
    <p:extLst>
      <p:ext uri="{BB962C8B-B14F-4D97-AF65-F5344CB8AC3E}">
        <p14:creationId xmlns:p14="http://schemas.microsoft.com/office/powerpoint/2010/main" val="39152901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E9A126-376E-4753-8A93-C707DBA81B2C}"/>
              </a:ext>
            </a:extLst>
          </p:cNvPr>
          <p:cNvSpPr>
            <a:spLocks noGrp="1"/>
          </p:cNvSpPr>
          <p:nvPr>
            <p:ph type="ctrTitle"/>
          </p:nvPr>
        </p:nvSpPr>
        <p:spPr>
          <a:xfrm>
            <a:off x="3045368" y="2043663"/>
            <a:ext cx="6105194" cy="2031055"/>
          </a:xfrm>
        </p:spPr>
        <p:txBody>
          <a:bodyPr>
            <a:normAutofit fontScale="90000"/>
          </a:bodyPr>
          <a:lstStyle/>
          <a:p>
            <a:r>
              <a:rPr lang="en-US" sz="5100" dirty="0">
                <a:solidFill>
                  <a:srgbClr val="FFFFFF"/>
                </a:solidFill>
              </a:rPr>
              <a:t>#1 Accessing Background Knowledge</a:t>
            </a:r>
          </a:p>
        </p:txBody>
      </p:sp>
      <p:sp>
        <p:nvSpPr>
          <p:cNvPr id="3" name="Subtitle 2">
            <a:extLst>
              <a:ext uri="{FF2B5EF4-FFF2-40B4-BE49-F238E27FC236}">
                <a16:creationId xmlns:a16="http://schemas.microsoft.com/office/drawing/2014/main" id="{3D9BC7A7-4FC9-441F-AD61-16A7AC293877}"/>
              </a:ext>
            </a:extLst>
          </p:cNvPr>
          <p:cNvSpPr>
            <a:spLocks noGrp="1"/>
          </p:cNvSpPr>
          <p:nvPr>
            <p:ph type="subTitle" idx="1"/>
          </p:nvPr>
        </p:nvSpPr>
        <p:spPr>
          <a:xfrm>
            <a:off x="3045368" y="4074718"/>
            <a:ext cx="6212932" cy="1340245"/>
          </a:xfrm>
        </p:spPr>
        <p:txBody>
          <a:bodyPr>
            <a:normAutofit fontScale="92500"/>
          </a:bodyPr>
          <a:lstStyle/>
          <a:p>
            <a:r>
              <a:rPr lang="en-US" b="1" i="1" dirty="0"/>
              <a:t>Jot Your Thoughts to Each Question in Google Doc</a:t>
            </a:r>
          </a:p>
          <a:p>
            <a:r>
              <a:rPr lang="en-US" b="1" i="1" dirty="0"/>
              <a:t>Be Prepared to Share in Class Discussion </a:t>
            </a:r>
          </a:p>
          <a:p>
            <a:r>
              <a:rPr lang="en-US" b="1" i="1" dirty="0"/>
              <a:t>Day 2 or Wed Zoom (June 3</a:t>
            </a:r>
            <a:r>
              <a:rPr lang="en-US" b="1" i="1" baseline="30000" dirty="0"/>
              <a:t>rd</a:t>
            </a:r>
            <a:r>
              <a:rPr lang="en-US" b="1" i="1" dirty="0"/>
              <a:t>) </a:t>
            </a:r>
          </a:p>
        </p:txBody>
      </p:sp>
    </p:spTree>
    <p:extLst>
      <p:ext uri="{BB962C8B-B14F-4D97-AF65-F5344CB8AC3E}">
        <p14:creationId xmlns:p14="http://schemas.microsoft.com/office/powerpoint/2010/main" val="3931076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eserts | Habitats | WWF">
            <a:extLst>
              <a:ext uri="{FF2B5EF4-FFF2-40B4-BE49-F238E27FC236}">
                <a16:creationId xmlns:a16="http://schemas.microsoft.com/office/drawing/2014/main" id="{1F09B0B5-D91A-4484-BF4F-2058ED035DC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124" r="13036"/>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442A46-87A6-42D9-A43D-BFFBE46D949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dirty="0"/>
              <a:t>What would you need to survive in a mouth-parching desert?</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56206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Importance Of The Deep Sea: Why It Needs Protection ...">
            <a:extLst>
              <a:ext uri="{FF2B5EF4-FFF2-40B4-BE49-F238E27FC236}">
                <a16:creationId xmlns:a16="http://schemas.microsoft.com/office/drawing/2014/main" id="{54B18DE4-EADA-4C92-9EA1-7D0B580FD15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2587" r="9091"/>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A71783-4EDA-461B-8C5E-E1AE1C569EB5}"/>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100"/>
              <a:t>What would you need to survive in the deep ocean?</a:t>
            </a:r>
          </a:p>
        </p:txBody>
      </p:sp>
      <p:sp>
        <p:nvSpPr>
          <p:cNvPr id="75" name="Rectangle: Rounded Corners 7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64887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7F16B51-3206-4C36-8B5A-10A6A7DC9377}"/>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What would you need to survive in the polar regions?</a:t>
            </a:r>
          </a:p>
        </p:txBody>
      </p:sp>
      <p:pic>
        <p:nvPicPr>
          <p:cNvPr id="3074" name="Picture 2" descr="Polar Regions | Habitats | WWF">
            <a:extLst>
              <a:ext uri="{FF2B5EF4-FFF2-40B4-BE49-F238E27FC236}">
                <a16:creationId xmlns:a16="http://schemas.microsoft.com/office/drawing/2014/main" id="{71ABE4F1-6ADE-4D84-9035-E92055A084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550" y="2943225"/>
            <a:ext cx="5140325" cy="3049588"/>
          </a:xfrm>
          <a:prstGeom prst="rect">
            <a:avLst/>
          </a:prstGeom>
          <a:extLst>
            <a:ext uri="{909E8E84-426E-40DD-AFC4-6F175D3DCCD1}">
              <a14:hiddenFill xmlns:a14="http://schemas.microsoft.com/office/drawing/2010/main">
                <a:solidFill>
                  <a:srgbClr val="FFFFFF"/>
                </a:solidFill>
              </a14:hiddenFill>
            </a:ext>
          </a:extLst>
        </p:spPr>
      </p:pic>
      <p:pic>
        <p:nvPicPr>
          <p:cNvPr id="3076" name="Picture 4" descr="Polar Regions - Exploring Extreme Environments">
            <a:extLst>
              <a:ext uri="{FF2B5EF4-FFF2-40B4-BE49-F238E27FC236}">
                <a16:creationId xmlns:a16="http://schemas.microsoft.com/office/drawing/2014/main" id="{738AE0D8-1E09-4FE9-9B25-CD483EA6E2FC}"/>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127125" y="2943225"/>
            <a:ext cx="4714875" cy="304958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756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ee volcano spew lava, ash - CNN Video">
            <a:extLst>
              <a:ext uri="{FF2B5EF4-FFF2-40B4-BE49-F238E27FC236}">
                <a16:creationId xmlns:a16="http://schemas.microsoft.com/office/drawing/2014/main" id="{A1132221-5FD3-485C-A6D7-895EB099FFF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331" r="22569"/>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58E2F7-E291-45D8-9033-C13D648A79CB}"/>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dirty="0"/>
              <a:t>What would you need to survive in a lava-spewing volcano?</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37710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his Is What Outer Space Smells Like | Reader's Digest">
            <a:extLst>
              <a:ext uri="{FF2B5EF4-FFF2-40B4-BE49-F238E27FC236}">
                <a16:creationId xmlns:a16="http://schemas.microsoft.com/office/drawing/2014/main" id="{0B02893D-1ED2-4CFF-AF60-FA88054F247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622" t="9091" r="14677"/>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B26C31-77EF-4554-BA8B-10720C4386F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dirty="0"/>
              <a:t>What would you need to survive in gravity-defying outer space?</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04484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26C31-77EF-4554-BA8B-10720C4386F3}"/>
              </a:ext>
            </a:extLst>
          </p:cNvPr>
          <p:cNvSpPr>
            <a:spLocks noGrp="1"/>
          </p:cNvSpPr>
          <p:nvPr>
            <p:ph type="title"/>
          </p:nvPr>
        </p:nvSpPr>
        <p:spPr>
          <a:xfrm>
            <a:off x="870204" y="606564"/>
            <a:ext cx="10451592" cy="1325563"/>
          </a:xfrm>
        </p:spPr>
        <p:txBody>
          <a:bodyPr vert="horz" lIns="91440" tIns="45720" rIns="91440" bIns="45720" rtlCol="0" anchor="ctr">
            <a:normAutofit/>
          </a:bodyPr>
          <a:lstStyle/>
          <a:p>
            <a:r>
              <a:rPr lang="en-US"/>
              <a:t>What would you need to survive in the highest mountains?</a:t>
            </a:r>
          </a:p>
        </p:txBody>
      </p:sp>
      <p:sp>
        <p:nvSpPr>
          <p:cNvPr id="75" name="Rectangle 74">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338" name="Picture 2" descr="Surviving the Coronavirus!! What mountains have taught me ...">
            <a:extLst>
              <a:ext uri="{FF2B5EF4-FFF2-40B4-BE49-F238E27FC236}">
                <a16:creationId xmlns:a16="http://schemas.microsoft.com/office/drawing/2014/main" id="{8C84F6D4-36F7-44A2-8CEA-C9F6964E1C4E}"/>
              </a:ext>
            </a:extLst>
          </p:cNvPr>
          <p:cNvPicPr>
            <a:picLocks noGrp="1" noChangeAspect="1" noChangeArrowheads="1"/>
          </p:cNvPicPr>
          <p:nvPr>
            <p:ph idx="1"/>
          </p:nvPr>
        </p:nvPicPr>
        <p:blipFill rotWithShape="1">
          <a:blip r:embed="rId3">
            <a:alphaModFix/>
            <a:extLst>
              <a:ext uri="{28A0092B-C50C-407E-A947-70E740481C1C}">
                <a14:useLocalDpi xmlns:a14="http://schemas.microsoft.com/office/drawing/2010/main" val="0"/>
              </a:ext>
            </a:extLst>
          </a:blip>
          <a:srcRect l="2808" r="34134" b="1"/>
          <a:stretch/>
        </p:blipFill>
        <p:spPr bwMode="auto">
          <a:xfrm>
            <a:off x="1255713" y="2427288"/>
            <a:ext cx="3902075" cy="3535363"/>
          </a:xfrm>
          <a:prstGeom prst="rect">
            <a:avLst/>
          </a:prstGeom>
          <a:extLst>
            <a:ext uri="{909E8E84-426E-40DD-AFC4-6F175D3DCCD1}">
              <a14:hiddenFill xmlns:a14="http://schemas.microsoft.com/office/drawing/2010/main">
                <a:solidFill>
                  <a:srgbClr val="FFFFFF"/>
                </a:solidFill>
              </a14:hiddenFill>
            </a:ext>
          </a:extLst>
        </p:spPr>
      </p:pic>
      <p:pic>
        <p:nvPicPr>
          <p:cNvPr id="14340" name="Picture 4" descr="5 of the most incredible survival stories ever">
            <a:extLst>
              <a:ext uri="{FF2B5EF4-FFF2-40B4-BE49-F238E27FC236}">
                <a16:creationId xmlns:a16="http://schemas.microsoft.com/office/drawing/2014/main" id="{73B2BD64-66B2-4EEB-88EE-B8832ABB2B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0338" y="2427288"/>
            <a:ext cx="5697538" cy="3535363"/>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795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599"/>
            <a:ext cx="12192000" cy="62484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8">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flipV="1">
            <a:off x="0" y="2374533"/>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1" name="Rectangle 10">
            <a:extLst>
              <a:ext uri="{FF2B5EF4-FFF2-40B4-BE49-F238E27FC236}">
                <a16:creationId xmlns:a16="http://schemas.microsoft.com/office/drawing/2014/main" id="{92CA431A-BC84-45C3-8430-0459E54A2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3238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04484" y="940391"/>
            <a:ext cx="10021446" cy="2944457"/>
          </a:xfrm>
        </p:spPr>
        <p:txBody>
          <a:bodyPr anchor="ctr">
            <a:normAutofit/>
          </a:bodyPr>
          <a:lstStyle/>
          <a:p>
            <a:pPr algn="l"/>
            <a:r>
              <a:rPr lang="en-US" sz="6600" i="1" dirty="0">
                <a:solidFill>
                  <a:srgbClr val="000000"/>
                </a:solidFill>
              </a:rPr>
              <a:t>What do humans </a:t>
            </a:r>
            <a:br>
              <a:rPr lang="en-US" sz="6600" i="1" dirty="0">
                <a:solidFill>
                  <a:srgbClr val="000000"/>
                </a:solidFill>
              </a:rPr>
            </a:br>
            <a:r>
              <a:rPr lang="en-US" sz="6600" i="1" dirty="0">
                <a:solidFill>
                  <a:srgbClr val="000000"/>
                </a:solidFill>
              </a:rPr>
              <a:t>need to survive?</a:t>
            </a:r>
            <a:br>
              <a:rPr lang="en-US" sz="6600" i="1" dirty="0">
                <a:solidFill>
                  <a:srgbClr val="000000"/>
                </a:solidFill>
              </a:rPr>
            </a:br>
            <a:r>
              <a:rPr lang="en-US" sz="2500" b="1" i="1" dirty="0">
                <a:solidFill>
                  <a:srgbClr val="C00000"/>
                </a:solidFill>
              </a:rPr>
              <a:t>How did we do? </a:t>
            </a:r>
          </a:p>
        </p:txBody>
      </p:sp>
    </p:spTree>
    <p:extLst>
      <p:ext uri="{BB962C8B-B14F-4D97-AF65-F5344CB8AC3E}">
        <p14:creationId xmlns:p14="http://schemas.microsoft.com/office/powerpoint/2010/main" val="538002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97D"/>
                </a:solidFill>
              </a:rPr>
              <a:t>Breathable Air</a:t>
            </a:r>
          </a:p>
        </p:txBody>
      </p:sp>
      <p:pic>
        <p:nvPicPr>
          <p:cNvPr id="4" name="Content Placeholder 3" descr="Scuba_diving_elba.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a:xfrm>
            <a:off x="1142575" y="1600201"/>
            <a:ext cx="6877571" cy="3782399"/>
          </a:xfrm>
        </p:spPr>
      </p:pic>
      <p:sp>
        <p:nvSpPr>
          <p:cNvPr id="5" name="Content Placeholder 2"/>
          <p:cNvSpPr txBox="1">
            <a:spLocks/>
          </p:cNvSpPr>
          <p:nvPr/>
        </p:nvSpPr>
        <p:spPr>
          <a:xfrm>
            <a:off x="2087079" y="5535525"/>
            <a:ext cx="8458123" cy="152167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rgbClr val="1F497D"/>
                </a:solidFill>
              </a:rPr>
              <a:t>Some extreme environments, like the deep ocean, are uninhabitable to us because there is no air to breathe. We can explore underwater for short periods though by wearing scuba gear, including an oxygen tank.</a:t>
            </a:r>
            <a:endParaRPr lang="en-CA" sz="2000" dirty="0">
              <a:solidFill>
                <a:srgbClr val="1F497D"/>
              </a:solidFill>
            </a:endParaRPr>
          </a:p>
        </p:txBody>
      </p:sp>
      <p:sp>
        <p:nvSpPr>
          <p:cNvPr id="6" name="Content Placeholder 2"/>
          <p:cNvSpPr txBox="1">
            <a:spLocks/>
          </p:cNvSpPr>
          <p:nvPr/>
        </p:nvSpPr>
        <p:spPr>
          <a:xfrm>
            <a:off x="7358432" y="1600201"/>
            <a:ext cx="3003722" cy="383611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000" dirty="0">
                <a:solidFill>
                  <a:srgbClr val="1F497D"/>
                </a:solidFill>
              </a:rPr>
              <a:t>Breathable air is one of the most important things we need in order to survive.</a:t>
            </a:r>
            <a:br>
              <a:rPr lang="en-US" sz="2000" dirty="0">
                <a:solidFill>
                  <a:srgbClr val="1F497D"/>
                </a:solidFill>
              </a:rPr>
            </a:br>
            <a:endParaRPr lang="en-CA" sz="2000" dirty="0">
              <a:solidFill>
                <a:srgbClr val="1F497D"/>
              </a:solidFill>
            </a:endParaRPr>
          </a:p>
          <a:p>
            <a:pPr lvl="0"/>
            <a:r>
              <a:rPr lang="en-US" sz="2000" dirty="0">
                <a:solidFill>
                  <a:srgbClr val="1F497D"/>
                </a:solidFill>
              </a:rPr>
              <a:t>Humans can’t breathe underwater without special equipment, which makes the ocean an extreme environment.</a:t>
            </a:r>
            <a:endParaRPr lang="en-CA" sz="2000" dirty="0">
              <a:solidFill>
                <a:srgbClr val="1F497D"/>
              </a:solidFill>
            </a:endParaRPr>
          </a:p>
        </p:txBody>
      </p:sp>
    </p:spTree>
    <p:extLst>
      <p:ext uri="{BB962C8B-B14F-4D97-AF65-F5344CB8AC3E}">
        <p14:creationId xmlns:p14="http://schemas.microsoft.com/office/powerpoint/2010/main" val="1072505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rgbClr val="1F497D"/>
                </a:solidFill>
              </a:rPr>
              <a:t>Potable </a:t>
            </a:r>
            <a:r>
              <a:rPr lang="en-US" dirty="0">
                <a:solidFill>
                  <a:srgbClr val="1F497D"/>
                </a:solidFill>
              </a:rPr>
              <a:t>Water</a:t>
            </a:r>
            <a:endParaRPr lang="en-CA" dirty="0"/>
          </a:p>
        </p:txBody>
      </p:sp>
      <p:pic>
        <p:nvPicPr>
          <p:cNvPr id="7" name="Content Placeholder 6" descr="desert.png"/>
          <p:cNvPicPr>
            <a:picLocks noGrp="1" noChangeAspect="1"/>
          </p:cNvPicPr>
          <p:nvPr>
            <p:ph idx="1"/>
          </p:nvPr>
        </p:nvPicPr>
        <p:blipFill>
          <a:blip r:embed="rId2">
            <a:extLst>
              <a:ext uri="{28A0092B-C50C-407E-A947-70E740481C1C}">
                <a14:useLocalDpi xmlns:a14="http://schemas.microsoft.com/office/drawing/2010/main" val="0"/>
              </a:ext>
            </a:extLst>
          </a:blip>
          <a:srcRect t="8162" b="8162"/>
          <a:stretch>
            <a:fillRect/>
          </a:stretch>
        </p:blipFill>
        <p:spPr>
          <a:xfrm>
            <a:off x="1933281" y="1779931"/>
            <a:ext cx="5085935" cy="2797068"/>
          </a:xfrm>
        </p:spPr>
      </p:pic>
      <p:sp>
        <p:nvSpPr>
          <p:cNvPr id="8" name="Content Placeholder 2"/>
          <p:cNvSpPr txBox="1">
            <a:spLocks/>
          </p:cNvSpPr>
          <p:nvPr/>
        </p:nvSpPr>
        <p:spPr>
          <a:xfrm>
            <a:off x="7091096" y="1863805"/>
            <a:ext cx="3187199" cy="29048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000" dirty="0">
                <a:solidFill>
                  <a:srgbClr val="1F497D"/>
                </a:solidFill>
              </a:rPr>
              <a:t>Humans need a steady supply of drinking water in order to survive.</a:t>
            </a:r>
            <a:br>
              <a:rPr lang="en-US" sz="2000" dirty="0">
                <a:solidFill>
                  <a:srgbClr val="1F497D"/>
                </a:solidFill>
              </a:rPr>
            </a:br>
            <a:endParaRPr lang="en-CA" sz="2000" dirty="0">
              <a:solidFill>
                <a:srgbClr val="1F497D"/>
              </a:solidFill>
            </a:endParaRPr>
          </a:p>
          <a:p>
            <a:pPr lvl="0"/>
            <a:r>
              <a:rPr lang="en-US" sz="2000" dirty="0">
                <a:solidFill>
                  <a:srgbClr val="1F497D"/>
                </a:solidFill>
              </a:rPr>
              <a:t>Some extreme environments, like this desert, have very little water, or no clean water.</a:t>
            </a:r>
            <a:endParaRPr lang="en-CA" sz="2000" dirty="0">
              <a:solidFill>
                <a:srgbClr val="1F497D"/>
              </a:solidFill>
            </a:endParaRPr>
          </a:p>
        </p:txBody>
      </p:sp>
      <p:sp>
        <p:nvSpPr>
          <p:cNvPr id="9" name="Rectangle 8"/>
          <p:cNvSpPr/>
          <p:nvPr/>
        </p:nvSpPr>
        <p:spPr>
          <a:xfrm>
            <a:off x="1981200" y="5008333"/>
            <a:ext cx="8408257" cy="707886"/>
          </a:xfrm>
          <a:prstGeom prst="rect">
            <a:avLst/>
          </a:prstGeom>
        </p:spPr>
        <p:txBody>
          <a:bodyPr wrap="square">
            <a:spAutoFit/>
          </a:bodyPr>
          <a:lstStyle/>
          <a:p>
            <a:r>
              <a:rPr lang="en-US" sz="2000" dirty="0">
                <a:solidFill>
                  <a:srgbClr val="1F497D"/>
                </a:solidFill>
              </a:rPr>
              <a:t>Don’t count on finding an oasis when you’re in a desert like this. Bring plenty of water with you, or you may not survive a long trek.</a:t>
            </a:r>
            <a:endParaRPr lang="en-CA" sz="2000" dirty="0">
              <a:solidFill>
                <a:srgbClr val="1F497D"/>
              </a:solidFill>
            </a:endParaRPr>
          </a:p>
        </p:txBody>
      </p:sp>
    </p:spTree>
    <p:extLst>
      <p:ext uri="{BB962C8B-B14F-4D97-AF65-F5344CB8AC3E}">
        <p14:creationId xmlns:p14="http://schemas.microsoft.com/office/powerpoint/2010/main" val="1494721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BCB2-639B-4A78-912A-A26AF686C424}"/>
              </a:ext>
            </a:extLst>
          </p:cNvPr>
          <p:cNvSpPr>
            <a:spLocks noGrp="1"/>
          </p:cNvSpPr>
          <p:nvPr>
            <p:ph type="title"/>
          </p:nvPr>
        </p:nvSpPr>
        <p:spPr/>
        <p:txBody>
          <a:bodyPr>
            <a:normAutofit/>
          </a:bodyPr>
          <a:lstStyle/>
          <a:p>
            <a:r>
              <a:rPr lang="en-US" i="1" u="sng" dirty="0">
                <a:solidFill>
                  <a:srgbClr val="FF0000"/>
                </a:solidFill>
              </a:rPr>
              <a:t>Materials Needed</a:t>
            </a:r>
            <a:br>
              <a:rPr lang="en-US" dirty="0"/>
            </a:br>
            <a:r>
              <a:rPr lang="en-US" sz="3300" i="1" dirty="0"/>
              <a:t>Check Team Samaddar Website &amp; Google Classroom</a:t>
            </a:r>
          </a:p>
        </p:txBody>
      </p:sp>
      <p:sp>
        <p:nvSpPr>
          <p:cNvPr id="3" name="Content Placeholder 2">
            <a:extLst>
              <a:ext uri="{FF2B5EF4-FFF2-40B4-BE49-F238E27FC236}">
                <a16:creationId xmlns:a16="http://schemas.microsoft.com/office/drawing/2014/main" id="{D94D47F5-5FB1-4A43-BCD5-3D80378C4CE4}"/>
              </a:ext>
            </a:extLst>
          </p:cNvPr>
          <p:cNvSpPr>
            <a:spLocks noGrp="1"/>
          </p:cNvSpPr>
          <p:nvPr>
            <p:ph sz="half" idx="1"/>
          </p:nvPr>
        </p:nvSpPr>
        <p:spPr>
          <a:xfrm>
            <a:off x="2197932" y="2084585"/>
            <a:ext cx="7215890" cy="3746589"/>
          </a:xfrm>
          <a:solidFill>
            <a:schemeClr val="accent4">
              <a:lumMod val="20000"/>
              <a:lumOff val="80000"/>
            </a:schemeClr>
          </a:solidFill>
        </p:spPr>
        <p:txBody>
          <a:bodyPr>
            <a:noAutofit/>
          </a:bodyPr>
          <a:lstStyle/>
          <a:p>
            <a:pPr marL="0" indent="0">
              <a:buNone/>
            </a:pPr>
            <a:r>
              <a:rPr lang="en-US" sz="2500" b="1" i="1" u="sng" dirty="0">
                <a:solidFill>
                  <a:schemeClr val="accent1"/>
                </a:solidFill>
              </a:rPr>
              <a:t>#1 BEFORE THE READ – June 1</a:t>
            </a:r>
            <a:r>
              <a:rPr lang="en-US" sz="2500" b="1" i="1" u="sng" baseline="30000" dirty="0">
                <a:solidFill>
                  <a:schemeClr val="accent1"/>
                </a:solidFill>
              </a:rPr>
              <a:t>st</a:t>
            </a:r>
            <a:r>
              <a:rPr lang="en-US" sz="2500" b="1" i="1" u="sng" dirty="0">
                <a:solidFill>
                  <a:schemeClr val="accent1"/>
                </a:solidFill>
              </a:rPr>
              <a:t>  - 5th</a:t>
            </a:r>
          </a:p>
          <a:p>
            <a:pPr marL="0" indent="0">
              <a:buNone/>
            </a:pPr>
            <a:r>
              <a:rPr lang="en-US" sz="2500" b="1" i="1" u="sng" dirty="0"/>
              <a:t>Activate Thinking Docs</a:t>
            </a:r>
          </a:p>
          <a:p>
            <a:r>
              <a:rPr lang="en-US" sz="2500" dirty="0"/>
              <a:t>1) What do humans need to survive? Day 1</a:t>
            </a:r>
          </a:p>
          <a:p>
            <a:r>
              <a:rPr lang="en-US" sz="2500" dirty="0"/>
              <a:t>2) Staying Alive:  What every person needs Day 2</a:t>
            </a:r>
          </a:p>
          <a:p>
            <a:pPr marL="0" indent="0">
              <a:buNone/>
            </a:pPr>
            <a:endParaRPr lang="en-US" sz="2500" dirty="0"/>
          </a:p>
          <a:p>
            <a:r>
              <a:rPr lang="en-US" sz="2500" b="1" u="sng" dirty="0"/>
              <a:t>Unit Intro </a:t>
            </a:r>
            <a:r>
              <a:rPr lang="en-US" sz="2500" dirty="0"/>
              <a:t>- Mrs. S’s </a:t>
            </a:r>
            <a:r>
              <a:rPr lang="en-US" sz="2500" i="1" u="sng" dirty="0">
                <a:solidFill>
                  <a:srgbClr val="FF0000"/>
                </a:solidFill>
              </a:rPr>
              <a:t>Exploring</a:t>
            </a:r>
            <a:r>
              <a:rPr lang="en-US" sz="2500" dirty="0">
                <a:solidFill>
                  <a:srgbClr val="FF0000"/>
                </a:solidFill>
              </a:rPr>
              <a:t> </a:t>
            </a:r>
            <a:r>
              <a:rPr lang="en-US" sz="2500" i="1" u="sng" dirty="0">
                <a:solidFill>
                  <a:srgbClr val="FF0000"/>
                </a:solidFill>
              </a:rPr>
              <a:t>Extreme Environments PowerPoint</a:t>
            </a:r>
            <a:endParaRPr lang="en-US" sz="2500" i="1" u="sng" dirty="0"/>
          </a:p>
        </p:txBody>
      </p:sp>
    </p:spTree>
    <p:extLst>
      <p:ext uri="{BB962C8B-B14F-4D97-AF65-F5344CB8AC3E}">
        <p14:creationId xmlns:p14="http://schemas.microsoft.com/office/powerpoint/2010/main" val="2140441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pace.jpg"/>
          <p:cNvPicPr>
            <a:picLocks noGrp="1" noChangeAspect="1"/>
          </p:cNvPicPr>
          <p:nvPr>
            <p:ph idx="1"/>
          </p:nvPr>
        </p:nvPicPr>
        <p:blipFill>
          <a:blip r:embed="rId2">
            <a:extLst>
              <a:ext uri="{28A0092B-C50C-407E-A947-70E740481C1C}">
                <a14:useLocalDpi xmlns:a14="http://schemas.microsoft.com/office/drawing/2010/main" val="0"/>
              </a:ext>
            </a:extLst>
          </a:blip>
          <a:srcRect t="9778" b="9778"/>
          <a:stretch>
            <a:fillRect/>
          </a:stretch>
        </p:blipFill>
        <p:spPr>
          <a:xfrm>
            <a:off x="1981201" y="1600201"/>
            <a:ext cx="5020573" cy="2761122"/>
          </a:xfrm>
        </p:spPr>
      </p:pic>
      <p:sp>
        <p:nvSpPr>
          <p:cNvPr id="5" name="Title 1"/>
          <p:cNvSpPr>
            <a:spLocks noGrp="1"/>
          </p:cNvSpPr>
          <p:nvPr>
            <p:ph type="title"/>
          </p:nvPr>
        </p:nvSpPr>
        <p:spPr>
          <a:xfrm>
            <a:off x="1981200" y="274638"/>
            <a:ext cx="8229600" cy="1143000"/>
          </a:xfrm>
        </p:spPr>
        <p:txBody>
          <a:bodyPr>
            <a:normAutofit/>
          </a:bodyPr>
          <a:lstStyle/>
          <a:p>
            <a:r>
              <a:rPr lang="en-US" dirty="0">
                <a:solidFill>
                  <a:srgbClr val="1F497D"/>
                </a:solidFill>
              </a:rPr>
              <a:t>Food</a:t>
            </a:r>
            <a:endParaRPr lang="en-CA" dirty="0"/>
          </a:p>
        </p:txBody>
      </p:sp>
      <p:sp>
        <p:nvSpPr>
          <p:cNvPr id="6" name="Content Placeholder 2"/>
          <p:cNvSpPr txBox="1">
            <a:spLocks/>
          </p:cNvSpPr>
          <p:nvPr/>
        </p:nvSpPr>
        <p:spPr>
          <a:xfrm>
            <a:off x="7274572" y="1911734"/>
            <a:ext cx="3003722" cy="215005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000" dirty="0">
                <a:solidFill>
                  <a:srgbClr val="1F497D"/>
                </a:solidFill>
              </a:rPr>
              <a:t>Humans need food to survive.</a:t>
            </a:r>
            <a:br>
              <a:rPr lang="en-US" sz="2000" dirty="0">
                <a:solidFill>
                  <a:srgbClr val="1F497D"/>
                </a:solidFill>
              </a:rPr>
            </a:br>
            <a:endParaRPr lang="en-CA" sz="2000" dirty="0">
              <a:solidFill>
                <a:srgbClr val="1F497D"/>
              </a:solidFill>
            </a:endParaRPr>
          </a:p>
          <a:p>
            <a:pPr lvl="0"/>
            <a:r>
              <a:rPr lang="en-US" sz="2000" dirty="0">
                <a:solidFill>
                  <a:srgbClr val="1F497D"/>
                </a:solidFill>
              </a:rPr>
              <a:t>Some extreme environments have no food at all.</a:t>
            </a:r>
            <a:endParaRPr lang="en-CA" sz="2000" dirty="0">
              <a:solidFill>
                <a:srgbClr val="1F497D"/>
              </a:solidFill>
            </a:endParaRPr>
          </a:p>
        </p:txBody>
      </p:sp>
      <p:sp>
        <p:nvSpPr>
          <p:cNvPr id="7" name="Rectangle 6"/>
          <p:cNvSpPr/>
          <p:nvPr/>
        </p:nvSpPr>
        <p:spPr>
          <a:xfrm>
            <a:off x="2041100" y="4792658"/>
            <a:ext cx="8229601" cy="1323439"/>
          </a:xfrm>
          <a:prstGeom prst="rect">
            <a:avLst/>
          </a:prstGeom>
        </p:spPr>
        <p:txBody>
          <a:bodyPr wrap="square">
            <a:spAutoFit/>
          </a:bodyPr>
          <a:lstStyle/>
          <a:p>
            <a:r>
              <a:rPr lang="en-US" sz="2000" dirty="0">
                <a:solidFill>
                  <a:srgbClr val="1F497D"/>
                </a:solidFill>
              </a:rPr>
              <a:t>This is astronaut James Voss aboard the International Space Station. Astronauts like James need to take their own food into space because there is none there. Astronauts also need to store their food securely so it doesn’t float around in the microgravity environment.</a:t>
            </a:r>
            <a:endParaRPr lang="en-CA" sz="2000" dirty="0">
              <a:solidFill>
                <a:srgbClr val="1F497D"/>
              </a:solidFill>
            </a:endParaRPr>
          </a:p>
        </p:txBody>
      </p:sp>
    </p:spTree>
    <p:extLst>
      <p:ext uri="{BB962C8B-B14F-4D97-AF65-F5344CB8AC3E}">
        <p14:creationId xmlns:p14="http://schemas.microsoft.com/office/powerpoint/2010/main" val="36785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97D"/>
                </a:solidFill>
              </a:rPr>
              <a:t>Moderate Temperature</a:t>
            </a:r>
            <a:endParaRPr lang="en-US" dirty="0"/>
          </a:p>
        </p:txBody>
      </p:sp>
      <p:pic>
        <p:nvPicPr>
          <p:cNvPr id="4" name="Content Placeholder 3" descr="Iglu_1999-04-02.jpg"/>
          <p:cNvPicPr>
            <a:picLocks noGrp="1" noChangeAspect="1"/>
          </p:cNvPicPr>
          <p:nvPr>
            <p:ph idx="1"/>
          </p:nvPr>
        </p:nvPicPr>
        <p:blipFill>
          <a:blip r:embed="rId2">
            <a:extLst>
              <a:ext uri="{28A0092B-C50C-407E-A947-70E740481C1C}">
                <a14:useLocalDpi xmlns:a14="http://schemas.microsoft.com/office/drawing/2010/main" val="0"/>
              </a:ext>
            </a:extLst>
          </a:blip>
          <a:srcRect t="8898" b="8898"/>
          <a:stretch>
            <a:fillRect/>
          </a:stretch>
        </p:blipFill>
        <p:spPr>
          <a:xfrm>
            <a:off x="1981201" y="1600201"/>
            <a:ext cx="5029799" cy="2766196"/>
          </a:xfrm>
        </p:spPr>
      </p:pic>
      <p:sp>
        <p:nvSpPr>
          <p:cNvPr id="7" name="Content Placeholder 2"/>
          <p:cNvSpPr txBox="1">
            <a:spLocks/>
          </p:cNvSpPr>
          <p:nvPr/>
        </p:nvSpPr>
        <p:spPr>
          <a:xfrm>
            <a:off x="7178732" y="1612184"/>
            <a:ext cx="3186767" cy="304868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000" dirty="0">
                <a:solidFill>
                  <a:srgbClr val="1F497D"/>
                </a:solidFill>
              </a:rPr>
              <a:t>Humans can only survive in environments of a certain temperature range.</a:t>
            </a:r>
            <a:endParaRPr lang="en-CA" sz="2000" dirty="0">
              <a:solidFill>
                <a:srgbClr val="1F497D"/>
              </a:solidFill>
            </a:endParaRPr>
          </a:p>
          <a:p>
            <a:pPr lvl="0"/>
            <a:r>
              <a:rPr lang="en-US" sz="2000" dirty="0">
                <a:solidFill>
                  <a:srgbClr val="1F497D"/>
                </a:solidFill>
              </a:rPr>
              <a:t>Too hot or too cold and you will die—unless you have special protection (proper clothing and shelter for the weather).</a:t>
            </a:r>
            <a:endParaRPr lang="en-CA" sz="2000" dirty="0">
              <a:solidFill>
                <a:srgbClr val="1F497D"/>
              </a:solidFill>
            </a:endParaRPr>
          </a:p>
        </p:txBody>
      </p:sp>
      <p:sp>
        <p:nvSpPr>
          <p:cNvPr id="8" name="Rectangle 7"/>
          <p:cNvSpPr/>
          <p:nvPr/>
        </p:nvSpPr>
        <p:spPr>
          <a:xfrm>
            <a:off x="2041100" y="4912478"/>
            <a:ext cx="8229601" cy="1323439"/>
          </a:xfrm>
          <a:prstGeom prst="rect">
            <a:avLst/>
          </a:prstGeom>
        </p:spPr>
        <p:txBody>
          <a:bodyPr wrap="square">
            <a:spAutoFit/>
          </a:bodyPr>
          <a:lstStyle/>
          <a:p>
            <a:r>
              <a:rPr lang="en-US" sz="2000" dirty="0">
                <a:solidFill>
                  <a:srgbClr val="1F497D"/>
                </a:solidFill>
              </a:rPr>
              <a:t>During the winter, Inuit families follow the hunt. The igloo or snow house is the perfect home for the bitterly cold Arctic winter. Made of snow and ice, the igloo protects its inhabitants from the harsh elements. Snow never drops below 0</a:t>
            </a:r>
            <a:r>
              <a:rPr lang="en-US" sz="2000" baseline="30000" dirty="0">
                <a:solidFill>
                  <a:srgbClr val="1F497D"/>
                </a:solidFill>
              </a:rPr>
              <a:t>o</a:t>
            </a:r>
            <a:r>
              <a:rPr lang="en-US" sz="2000" dirty="0">
                <a:solidFill>
                  <a:srgbClr val="1F497D"/>
                </a:solidFill>
              </a:rPr>
              <a:t> Celsius, so it’s never that cold inside an igloo. </a:t>
            </a:r>
            <a:endParaRPr lang="en-CA" sz="2000" dirty="0">
              <a:solidFill>
                <a:srgbClr val="1F497D"/>
              </a:solidFill>
            </a:endParaRPr>
          </a:p>
        </p:txBody>
      </p:sp>
    </p:spTree>
    <p:extLst>
      <p:ext uri="{BB962C8B-B14F-4D97-AF65-F5344CB8AC3E}">
        <p14:creationId xmlns:p14="http://schemas.microsoft.com/office/powerpoint/2010/main" val="1972898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97D"/>
                </a:solidFill>
              </a:rPr>
              <a:t>Source of Light</a:t>
            </a:r>
            <a:endParaRPr lang="en-US" dirty="0"/>
          </a:p>
        </p:txBody>
      </p:sp>
      <p:pic>
        <p:nvPicPr>
          <p:cNvPr id="4" name="Content Placeholder 3" descr="noaa.jpg"/>
          <p:cNvPicPr>
            <a:picLocks noGrp="1" noChangeAspect="1"/>
          </p:cNvPicPr>
          <p:nvPr>
            <p:ph idx="1"/>
          </p:nvPr>
        </p:nvPicPr>
        <p:blipFill>
          <a:blip r:embed="rId2">
            <a:extLst>
              <a:ext uri="{28A0092B-C50C-407E-A947-70E740481C1C}">
                <a14:useLocalDpi xmlns:a14="http://schemas.microsoft.com/office/drawing/2010/main" val="0"/>
              </a:ext>
            </a:extLst>
          </a:blip>
          <a:srcRect t="7768" b="7768"/>
          <a:stretch>
            <a:fillRect/>
          </a:stretch>
        </p:blipFill>
        <p:spPr>
          <a:xfrm>
            <a:off x="1981200" y="1600201"/>
            <a:ext cx="5107720" cy="2809049"/>
          </a:xfrm>
        </p:spPr>
      </p:pic>
      <p:sp>
        <p:nvSpPr>
          <p:cNvPr id="5" name="Content Placeholder 2"/>
          <p:cNvSpPr txBox="1">
            <a:spLocks/>
          </p:cNvSpPr>
          <p:nvPr/>
        </p:nvSpPr>
        <p:spPr>
          <a:xfrm>
            <a:off x="7178732" y="1612184"/>
            <a:ext cx="3186767" cy="304868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a:solidFill>
                  <a:srgbClr val="1F497D"/>
                </a:solidFill>
              </a:rPr>
              <a:t> </a:t>
            </a:r>
            <a:r>
              <a:rPr lang="en-US" sz="2000" dirty="0">
                <a:solidFill>
                  <a:srgbClr val="1F497D"/>
                </a:solidFill>
              </a:rPr>
              <a:t>Humans need a certain amount of natural light in order to be healthy. </a:t>
            </a:r>
            <a:br>
              <a:rPr lang="en-US" sz="2000" dirty="0">
                <a:solidFill>
                  <a:srgbClr val="1F497D"/>
                </a:solidFill>
              </a:rPr>
            </a:br>
            <a:endParaRPr lang="en-CA" sz="2000" dirty="0">
              <a:solidFill>
                <a:srgbClr val="1F497D"/>
              </a:solidFill>
            </a:endParaRPr>
          </a:p>
          <a:p>
            <a:pPr lvl="0"/>
            <a:r>
              <a:rPr lang="en-US" sz="2000" dirty="0">
                <a:solidFill>
                  <a:srgbClr val="1F497D"/>
                </a:solidFill>
              </a:rPr>
              <a:t>Natural light helps us sleep better, improves our moods, and boosts our body’s vitamin D storage.</a:t>
            </a:r>
            <a:endParaRPr lang="en-CA" sz="2000" dirty="0">
              <a:solidFill>
                <a:srgbClr val="1F497D"/>
              </a:solidFill>
            </a:endParaRPr>
          </a:p>
        </p:txBody>
      </p:sp>
      <p:sp>
        <p:nvSpPr>
          <p:cNvPr id="6" name="Rectangle 5"/>
          <p:cNvSpPr/>
          <p:nvPr/>
        </p:nvSpPr>
        <p:spPr>
          <a:xfrm>
            <a:off x="2041100" y="4912478"/>
            <a:ext cx="8229601" cy="1323439"/>
          </a:xfrm>
          <a:prstGeom prst="rect">
            <a:avLst/>
          </a:prstGeom>
        </p:spPr>
        <p:txBody>
          <a:bodyPr wrap="square">
            <a:spAutoFit/>
          </a:bodyPr>
          <a:lstStyle/>
          <a:p>
            <a:r>
              <a:rPr lang="en-US" sz="2000" dirty="0">
                <a:solidFill>
                  <a:srgbClr val="1F497D"/>
                </a:solidFill>
              </a:rPr>
              <a:t>You hear stories about people who get depressed in the winter when it’s dark a lot, but it’s tough being in a place where it’s bright ALL the time, too. In January in Antarctica, the sun never goes down. Try getting sleep when the sky is lit up all night long!! </a:t>
            </a:r>
            <a:endParaRPr lang="en-CA" sz="2000" dirty="0">
              <a:solidFill>
                <a:srgbClr val="1F497D"/>
              </a:solidFill>
            </a:endParaRPr>
          </a:p>
        </p:txBody>
      </p:sp>
    </p:spTree>
    <p:extLst>
      <p:ext uri="{BB962C8B-B14F-4D97-AF65-F5344CB8AC3E}">
        <p14:creationId xmlns:p14="http://schemas.microsoft.com/office/powerpoint/2010/main" val="2950799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97D"/>
                </a:solidFill>
              </a:rPr>
              <a:t>Proper Air Pressure</a:t>
            </a:r>
            <a:endParaRPr lang="en-US" dirty="0"/>
          </a:p>
        </p:txBody>
      </p:sp>
      <p:pic>
        <p:nvPicPr>
          <p:cNvPr id="4" name="Content Placeholder 3" descr="iss009e29620.jpg"/>
          <p:cNvPicPr>
            <a:picLocks noGrp="1" noChangeAspect="1"/>
          </p:cNvPicPr>
          <p:nvPr>
            <p:ph idx="1"/>
          </p:nvPr>
        </p:nvPicPr>
        <p:blipFill>
          <a:blip r:embed="rId2">
            <a:extLst>
              <a:ext uri="{28A0092B-C50C-407E-A947-70E740481C1C}">
                <a14:useLocalDpi xmlns:a14="http://schemas.microsoft.com/office/drawing/2010/main" val="0"/>
              </a:ext>
            </a:extLst>
          </a:blip>
          <a:srcRect t="32083" b="32083"/>
          <a:stretch>
            <a:fillRect/>
          </a:stretch>
        </p:blipFill>
        <p:spPr>
          <a:xfrm>
            <a:off x="1981200" y="1600201"/>
            <a:ext cx="4706330" cy="2588300"/>
          </a:xfrm>
        </p:spPr>
      </p:pic>
      <p:sp>
        <p:nvSpPr>
          <p:cNvPr id="5" name="Content Placeholder 2"/>
          <p:cNvSpPr txBox="1">
            <a:spLocks/>
          </p:cNvSpPr>
          <p:nvPr/>
        </p:nvSpPr>
        <p:spPr>
          <a:xfrm>
            <a:off x="6855256" y="1612184"/>
            <a:ext cx="3510243" cy="476205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1700" dirty="0">
                <a:solidFill>
                  <a:srgbClr val="1F497D"/>
                </a:solidFill>
              </a:rPr>
              <a:t>For humans to survive, the air pressure needed in our lungs, ears and stomachs must be the same as the air pressure outside our bodies.</a:t>
            </a:r>
            <a:endParaRPr lang="en-CA" sz="1700" dirty="0">
              <a:solidFill>
                <a:srgbClr val="1F497D"/>
              </a:solidFill>
            </a:endParaRPr>
          </a:p>
          <a:p>
            <a:pPr lvl="0"/>
            <a:r>
              <a:rPr lang="en-US" sz="1700" dirty="0">
                <a:solidFill>
                  <a:srgbClr val="1F497D"/>
                </a:solidFill>
              </a:rPr>
              <a:t>The standard atmospheric pressure on Earth is 14.7 pounds per square inch</a:t>
            </a:r>
            <a:endParaRPr lang="en-CA" sz="1700" dirty="0">
              <a:solidFill>
                <a:srgbClr val="1F497D"/>
              </a:solidFill>
            </a:endParaRPr>
          </a:p>
          <a:p>
            <a:pPr lvl="0"/>
            <a:r>
              <a:rPr lang="en-US" sz="1700" dirty="0">
                <a:solidFill>
                  <a:srgbClr val="1F497D"/>
                </a:solidFill>
              </a:rPr>
              <a:t>On Earth, the atmosphere exerts pressure in all directions. In space, air pressure is almost non-existent.</a:t>
            </a:r>
            <a:endParaRPr lang="en-CA" sz="1700" dirty="0">
              <a:solidFill>
                <a:srgbClr val="1F497D"/>
              </a:solidFill>
            </a:endParaRPr>
          </a:p>
          <a:p>
            <a:pPr lvl="0"/>
            <a:r>
              <a:rPr lang="en-US" sz="1700" dirty="0">
                <a:solidFill>
                  <a:srgbClr val="1F497D"/>
                </a:solidFill>
              </a:rPr>
              <a:t>Without air pressure, air would rush out of our lungs, gases and body fluids would expand, and our skin would expand like an inflating balloon.</a:t>
            </a:r>
            <a:endParaRPr lang="en-CA" sz="1700" dirty="0">
              <a:solidFill>
                <a:srgbClr val="1F497D"/>
              </a:solidFill>
            </a:endParaRPr>
          </a:p>
        </p:txBody>
      </p:sp>
      <p:sp>
        <p:nvSpPr>
          <p:cNvPr id="6" name="Rectangle 5"/>
          <p:cNvSpPr/>
          <p:nvPr/>
        </p:nvSpPr>
        <p:spPr>
          <a:xfrm>
            <a:off x="1981201" y="4433208"/>
            <a:ext cx="4874055" cy="2185214"/>
          </a:xfrm>
          <a:prstGeom prst="rect">
            <a:avLst/>
          </a:prstGeom>
        </p:spPr>
        <p:txBody>
          <a:bodyPr wrap="square">
            <a:spAutoFit/>
          </a:bodyPr>
          <a:lstStyle/>
          <a:p>
            <a:r>
              <a:rPr lang="en-US" sz="1700" dirty="0">
                <a:solidFill>
                  <a:srgbClr val="1F497D"/>
                </a:solidFill>
              </a:rPr>
              <a:t>Outer space is a very extreme environment requiring special equipment. A space suit is really like a one-person spacecraft. It protects the astronauts not only from the zero air pressure, but also from extreme hot and cold temperatures, dangerous radiation, and space dust. Space suits also provide oxygen to breathe and water to drink while astronauts are on space walks.</a:t>
            </a:r>
            <a:endParaRPr lang="en-CA" sz="1700" dirty="0">
              <a:solidFill>
                <a:srgbClr val="1F497D"/>
              </a:solidFill>
            </a:endParaRPr>
          </a:p>
        </p:txBody>
      </p:sp>
    </p:spTree>
    <p:extLst>
      <p:ext uri="{BB962C8B-B14F-4D97-AF65-F5344CB8AC3E}">
        <p14:creationId xmlns:p14="http://schemas.microsoft.com/office/powerpoint/2010/main" val="502901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494DCBC-CE9B-49FB-B929-97C5DC5DDCD1}"/>
              </a:ext>
            </a:extLst>
          </p:cNvPr>
          <p:cNvSpPr>
            <a:spLocks noGrp="1"/>
          </p:cNvSpPr>
          <p:nvPr>
            <p:ph type="ctrTitle"/>
          </p:nvPr>
        </p:nvSpPr>
        <p:spPr>
          <a:xfrm>
            <a:off x="642257" y="4525347"/>
            <a:ext cx="6939722" cy="1737360"/>
          </a:xfrm>
        </p:spPr>
        <p:txBody>
          <a:bodyPr anchor="ctr">
            <a:normAutofit/>
          </a:bodyPr>
          <a:lstStyle/>
          <a:p>
            <a:pPr algn="r"/>
            <a:r>
              <a:rPr lang="en-US" sz="3800" b="1" i="1" dirty="0">
                <a:solidFill>
                  <a:srgbClr val="0070C0"/>
                </a:solidFill>
              </a:rPr>
              <a:t>Week of June 8th</a:t>
            </a:r>
            <a:br>
              <a:rPr lang="en-US" sz="3800" dirty="0"/>
            </a:br>
            <a:r>
              <a:rPr lang="en-US" sz="3800" u="sng" dirty="0"/>
              <a:t>See Assignments in Google Classroom</a:t>
            </a:r>
          </a:p>
        </p:txBody>
      </p:sp>
      <p:sp>
        <p:nvSpPr>
          <p:cNvPr id="5" name="Subtitle 4">
            <a:extLst>
              <a:ext uri="{FF2B5EF4-FFF2-40B4-BE49-F238E27FC236}">
                <a16:creationId xmlns:a16="http://schemas.microsoft.com/office/drawing/2014/main" id="{C836E625-DEC3-43D0-9411-E3D6DF25A144}"/>
              </a:ext>
            </a:extLst>
          </p:cNvPr>
          <p:cNvSpPr>
            <a:spLocks noGrp="1"/>
          </p:cNvSpPr>
          <p:nvPr>
            <p:ph type="subTitle" idx="1"/>
          </p:nvPr>
        </p:nvSpPr>
        <p:spPr>
          <a:xfrm>
            <a:off x="8050762" y="4525347"/>
            <a:ext cx="3211288" cy="1737360"/>
          </a:xfrm>
        </p:spPr>
        <p:txBody>
          <a:bodyPr anchor="ctr">
            <a:normAutofit/>
          </a:bodyPr>
          <a:lstStyle/>
          <a:p>
            <a:pPr algn="l"/>
            <a:r>
              <a:rPr lang="en-US" sz="1500"/>
              <a:t>Reading 2 Articles:</a:t>
            </a:r>
          </a:p>
          <a:p>
            <a:pPr marL="342900" indent="-342900" algn="l">
              <a:buFont typeface="Wingdings" panose="05000000000000000000" pitchFamily="2" charset="2"/>
              <a:buChar char="Ø"/>
            </a:pPr>
            <a:r>
              <a:rPr lang="en-US" sz="1500"/>
              <a:t>Going to Extremes (Individual Work)</a:t>
            </a:r>
          </a:p>
          <a:p>
            <a:pPr marL="342900" indent="-342900" algn="l">
              <a:buFont typeface="Wingdings" panose="05000000000000000000" pitchFamily="2" charset="2"/>
              <a:buChar char="Ø"/>
            </a:pPr>
            <a:r>
              <a:rPr lang="en-US" sz="1500"/>
              <a:t>Science to the Rescue (Participate in Whole Class Discussion)</a:t>
            </a:r>
          </a:p>
        </p:txBody>
      </p:sp>
      <p:sp>
        <p:nvSpPr>
          <p:cNvPr id="73" name="Oval 72">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rgbClr val="777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rgbClr val="FE9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Phonics &amp; Spell Magic™ | Mrs Sam's Learning Formula">
            <a:extLst>
              <a:ext uri="{FF2B5EF4-FFF2-40B4-BE49-F238E27FC236}">
                <a16:creationId xmlns:a16="http://schemas.microsoft.com/office/drawing/2014/main" id="{1FFE83CC-B084-48D1-BC08-AD113A6F8B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746"/>
          <a:stretch/>
        </p:blipFill>
        <p:spPr bwMode="auto">
          <a:xfrm>
            <a:off x="6492113" y="10"/>
            <a:ext cx="5699887" cy="4059234"/>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189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AF967-3154-4519-978C-E13541EE0C1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B1CE3F9-F0BE-40C1-8501-73D6CAA7832A}"/>
              </a:ext>
            </a:extLst>
          </p:cNvPr>
          <p:cNvSpPr>
            <a:spLocks noGrp="1"/>
          </p:cNvSpPr>
          <p:nvPr>
            <p:ph idx="1"/>
          </p:nvPr>
        </p:nvSpPr>
        <p:spPr>
          <a:xfrm>
            <a:off x="838200" y="2350281"/>
            <a:ext cx="10074639" cy="2566493"/>
          </a:xfrm>
        </p:spPr>
        <p:txBody>
          <a:bodyPr/>
          <a:lstStyle/>
          <a:p>
            <a:r>
              <a:rPr lang="en-US" dirty="0"/>
              <a:t>What will you do to monitor your comprehension while you read?</a:t>
            </a:r>
          </a:p>
          <a:p>
            <a:r>
              <a:rPr lang="en-US" dirty="0"/>
              <a:t>How might this inquiry and reading practice help you in other school subjects?  Grade 6 or Grade 7?</a:t>
            </a:r>
          </a:p>
          <a:p>
            <a:r>
              <a:rPr lang="en-US" dirty="0"/>
              <a:t>What new ideas can you add to what you already have about extreme environments?</a:t>
            </a:r>
          </a:p>
        </p:txBody>
      </p:sp>
    </p:spTree>
    <p:extLst>
      <p:ext uri="{BB962C8B-B14F-4D97-AF65-F5344CB8AC3E}">
        <p14:creationId xmlns:p14="http://schemas.microsoft.com/office/powerpoint/2010/main" val="790542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420F-9423-4590-AC8A-FD38316BC5E2}"/>
              </a:ext>
            </a:extLst>
          </p:cNvPr>
          <p:cNvSpPr>
            <a:spLocks noGrp="1"/>
          </p:cNvSpPr>
          <p:nvPr>
            <p:ph type="title"/>
          </p:nvPr>
        </p:nvSpPr>
        <p:spPr>
          <a:xfrm>
            <a:off x="481013" y="3752849"/>
            <a:ext cx="3290887" cy="2452687"/>
          </a:xfrm>
        </p:spPr>
        <p:txBody>
          <a:bodyPr anchor="ctr">
            <a:normAutofit/>
          </a:bodyPr>
          <a:lstStyle/>
          <a:p>
            <a:r>
              <a:rPr lang="en-US" sz="3600" b="1" u="sng"/>
              <a:t>Monitoring Comprehension</a:t>
            </a:r>
          </a:p>
        </p:txBody>
      </p:sp>
      <p:pic>
        <p:nvPicPr>
          <p:cNvPr id="10242" name="Picture 2" descr="Comprehension Monitoring Strategies - Video &amp; Lesson Transcript ...">
            <a:extLst>
              <a:ext uri="{FF2B5EF4-FFF2-40B4-BE49-F238E27FC236}">
                <a16:creationId xmlns:a16="http://schemas.microsoft.com/office/drawing/2014/main" id="{505BF32B-C7D0-4E09-BE61-3C2ACD141E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423" b="21423"/>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5FB84B0-F155-415C-AB82-9CCC806DD0CF}"/>
              </a:ext>
            </a:extLst>
          </p:cNvPr>
          <p:cNvSpPr>
            <a:spLocks noGrp="1"/>
          </p:cNvSpPr>
          <p:nvPr>
            <p:ph idx="1"/>
          </p:nvPr>
        </p:nvSpPr>
        <p:spPr>
          <a:xfrm>
            <a:off x="3958938" y="3858868"/>
            <a:ext cx="7485413" cy="2452687"/>
          </a:xfrm>
          <a:solidFill>
            <a:schemeClr val="accent4">
              <a:lumMod val="20000"/>
              <a:lumOff val="80000"/>
            </a:schemeClr>
          </a:solidFill>
        </p:spPr>
        <p:txBody>
          <a:bodyPr anchor="ctr">
            <a:noAutofit/>
          </a:bodyPr>
          <a:lstStyle/>
          <a:p>
            <a:r>
              <a:rPr lang="en-US" sz="3000" dirty="0"/>
              <a:t>Often in your reading you meet words and concepts that are new or difficult to understand.</a:t>
            </a:r>
          </a:p>
          <a:p>
            <a:r>
              <a:rPr lang="en-US" sz="3000" dirty="0"/>
              <a:t>Monitoring your comprehension is a way of making sure you are understanding what you are reading.</a:t>
            </a:r>
          </a:p>
        </p:txBody>
      </p:sp>
    </p:spTree>
    <p:extLst>
      <p:ext uri="{BB962C8B-B14F-4D97-AF65-F5344CB8AC3E}">
        <p14:creationId xmlns:p14="http://schemas.microsoft.com/office/powerpoint/2010/main" val="2786078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E2ED6F9-63C3-4A8D-9BB4-1EA6253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060DA4-AFAB-49BC-A731-6BC4CA4F6741}"/>
              </a:ext>
            </a:extLst>
          </p:cNvPr>
          <p:cNvSpPr>
            <a:spLocks noGrp="1"/>
          </p:cNvSpPr>
          <p:nvPr>
            <p:ph type="title"/>
          </p:nvPr>
        </p:nvSpPr>
        <p:spPr>
          <a:xfrm>
            <a:off x="1051560" y="4495466"/>
            <a:ext cx="3611880" cy="1536192"/>
          </a:xfrm>
        </p:spPr>
        <p:txBody>
          <a:bodyPr>
            <a:normAutofit/>
          </a:bodyPr>
          <a:lstStyle/>
          <a:p>
            <a:r>
              <a:rPr lang="en-US" sz="3200" b="1" u="sng" dirty="0"/>
              <a:t>Applying Strategies</a:t>
            </a:r>
            <a:br>
              <a:rPr lang="en-US" sz="3200" dirty="0"/>
            </a:br>
            <a:r>
              <a:rPr lang="en-US" sz="3200" b="1" i="1" dirty="0">
                <a:solidFill>
                  <a:srgbClr val="0070C0"/>
                </a:solidFill>
              </a:rPr>
              <a:t>Monitoring Comprehension</a:t>
            </a:r>
          </a:p>
        </p:txBody>
      </p:sp>
      <p:pic>
        <p:nvPicPr>
          <p:cNvPr id="11266" name="Picture 2" descr="Components of literacy – Exceptional Lives">
            <a:extLst>
              <a:ext uri="{FF2B5EF4-FFF2-40B4-BE49-F238E27FC236}">
                <a16:creationId xmlns:a16="http://schemas.microsoft.com/office/drawing/2014/main" id="{B23EDC09-B9DD-42AB-99E7-E942BDB1F5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71" b="10188"/>
          <a:stretch/>
        </p:blipFill>
        <p:spPr bwMode="auto">
          <a:xfrm>
            <a:off x="20" y="10"/>
            <a:ext cx="12191980" cy="3994473"/>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77" name="Rectangle 76">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54A18E-E852-431B-8012-3F7414B2E11D}"/>
              </a:ext>
            </a:extLst>
          </p:cNvPr>
          <p:cNvSpPr>
            <a:spLocks noGrp="1"/>
          </p:cNvSpPr>
          <p:nvPr>
            <p:ph idx="1"/>
          </p:nvPr>
        </p:nvSpPr>
        <p:spPr>
          <a:xfrm>
            <a:off x="5326523" y="4597389"/>
            <a:ext cx="6070166" cy="1812753"/>
          </a:xfrm>
        </p:spPr>
        <p:txBody>
          <a:bodyPr anchor="ctr">
            <a:normAutofit lnSpcReduction="10000"/>
          </a:bodyPr>
          <a:lstStyle/>
          <a:p>
            <a:r>
              <a:rPr lang="en-US" sz="2000" dirty="0"/>
              <a:t>Stop and restate important concepts to check your understanding</a:t>
            </a:r>
          </a:p>
          <a:p>
            <a:r>
              <a:rPr lang="en-US" sz="2000" dirty="0"/>
              <a:t>Use examples to check your understanding of concepts.</a:t>
            </a:r>
          </a:p>
          <a:p>
            <a:r>
              <a:rPr lang="en-US" sz="2000" dirty="0"/>
              <a:t>Use visual information to confirm or deepen your understanding of the text</a:t>
            </a:r>
          </a:p>
          <a:p>
            <a:endParaRPr lang="en-US" sz="1700" dirty="0"/>
          </a:p>
          <a:p>
            <a:endParaRPr lang="en-US" sz="1700" dirty="0"/>
          </a:p>
        </p:txBody>
      </p:sp>
    </p:spTree>
    <p:extLst>
      <p:ext uri="{BB962C8B-B14F-4D97-AF65-F5344CB8AC3E}">
        <p14:creationId xmlns:p14="http://schemas.microsoft.com/office/powerpoint/2010/main" val="4223633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9134D-D54C-4181-8C88-50BA346A8D78}"/>
              </a:ext>
            </a:extLst>
          </p:cNvPr>
          <p:cNvSpPr>
            <a:spLocks noGrp="1"/>
          </p:cNvSpPr>
          <p:nvPr>
            <p:ph type="title"/>
          </p:nvPr>
        </p:nvSpPr>
        <p:spPr>
          <a:xfrm>
            <a:off x="665922" y="484395"/>
            <a:ext cx="10515600" cy="1325563"/>
          </a:xfrm>
        </p:spPr>
        <p:txBody>
          <a:bodyPr>
            <a:normAutofit fontScale="90000"/>
          </a:bodyPr>
          <a:lstStyle/>
          <a:p>
            <a:r>
              <a:rPr lang="en-US" b="1" i="1" dirty="0">
                <a:solidFill>
                  <a:srgbClr val="0070C0"/>
                </a:solidFill>
              </a:rPr>
              <a:t>Read &amp; Show Your Understanding</a:t>
            </a:r>
            <a:br>
              <a:rPr lang="en-US" dirty="0"/>
            </a:br>
            <a:r>
              <a:rPr lang="en-US" b="1" i="1" u="sng" dirty="0">
                <a:solidFill>
                  <a:srgbClr val="FF0000"/>
                </a:solidFill>
              </a:rPr>
              <a:t>“Going to Extremes”  Due by Tues., June 9</a:t>
            </a:r>
            <a:r>
              <a:rPr lang="en-US" b="1" i="1" u="sng" baseline="30000" dirty="0">
                <a:solidFill>
                  <a:srgbClr val="FF0000"/>
                </a:solidFill>
              </a:rPr>
              <a:t>th</a:t>
            </a:r>
            <a:r>
              <a:rPr lang="en-US" b="1" i="1" u="sng" dirty="0">
                <a:solidFill>
                  <a:srgbClr val="FF0000"/>
                </a:solidFill>
              </a:rPr>
              <a:t> </a:t>
            </a:r>
            <a:r>
              <a:rPr lang="en-US" b="1" i="1" u="sng" dirty="0">
                <a:solidFill>
                  <a:schemeClr val="accent1"/>
                </a:solidFill>
              </a:rPr>
              <a:t>(Share June 10</a:t>
            </a:r>
            <a:r>
              <a:rPr lang="en-US" b="1" i="1" u="sng" baseline="30000" dirty="0">
                <a:solidFill>
                  <a:schemeClr val="accent1"/>
                </a:solidFill>
              </a:rPr>
              <a:t>th</a:t>
            </a:r>
            <a:r>
              <a:rPr lang="en-US" b="1" i="1" u="sng" dirty="0">
                <a:solidFill>
                  <a:schemeClr val="accent1"/>
                </a:solidFill>
              </a:rPr>
              <a:t>)</a:t>
            </a:r>
            <a:br>
              <a:rPr lang="en-US" b="1" i="1" dirty="0"/>
            </a:br>
            <a:r>
              <a:rPr lang="en-US" b="1" i="1" dirty="0"/>
              <a:t>See Google Docs to Do Work</a:t>
            </a:r>
            <a:endParaRPr lang="en-US" b="1" i="1" u="sng" dirty="0"/>
          </a:p>
        </p:txBody>
      </p:sp>
      <p:sp>
        <p:nvSpPr>
          <p:cNvPr id="3" name="Content Placeholder 2">
            <a:extLst>
              <a:ext uri="{FF2B5EF4-FFF2-40B4-BE49-F238E27FC236}">
                <a16:creationId xmlns:a16="http://schemas.microsoft.com/office/drawing/2014/main" id="{385DE82E-FA04-498E-B18C-6E70AE893447}"/>
              </a:ext>
            </a:extLst>
          </p:cNvPr>
          <p:cNvSpPr>
            <a:spLocks noGrp="1"/>
          </p:cNvSpPr>
          <p:nvPr>
            <p:ph idx="1"/>
          </p:nvPr>
        </p:nvSpPr>
        <p:spPr>
          <a:xfrm>
            <a:off x="665922" y="2141537"/>
            <a:ext cx="10515600" cy="4351338"/>
          </a:xfrm>
          <a:solidFill>
            <a:schemeClr val="accent4">
              <a:lumMod val="20000"/>
              <a:lumOff val="80000"/>
            </a:schemeClr>
          </a:solidFill>
        </p:spPr>
        <p:txBody>
          <a:bodyPr>
            <a:normAutofit fontScale="85000" lnSpcReduction="20000"/>
          </a:bodyPr>
          <a:lstStyle/>
          <a:p>
            <a:pPr marL="0" indent="0">
              <a:buNone/>
            </a:pPr>
            <a:r>
              <a:rPr lang="en-US" dirty="0"/>
              <a:t>P. 104 </a:t>
            </a:r>
            <a:r>
              <a:rPr lang="en-US" dirty="0">
                <a:solidFill>
                  <a:srgbClr val="FF0000"/>
                </a:solidFill>
              </a:rPr>
              <a:t>Mouth-Parching Deserts</a:t>
            </a:r>
          </a:p>
          <a:p>
            <a:r>
              <a:rPr lang="en-US" b="1" i="1" dirty="0"/>
              <a:t>Why can some animals and plants survive in the extreme climate of the desert?</a:t>
            </a:r>
          </a:p>
          <a:p>
            <a:pPr marL="0" indent="0">
              <a:buNone/>
            </a:pPr>
            <a:r>
              <a:rPr lang="en-US" dirty="0"/>
              <a:t>P. 105 </a:t>
            </a:r>
            <a:r>
              <a:rPr lang="en-US" dirty="0">
                <a:solidFill>
                  <a:srgbClr val="FF0000"/>
                </a:solidFill>
              </a:rPr>
              <a:t>Lung-Crushing Deep Ocean</a:t>
            </a:r>
          </a:p>
          <a:p>
            <a:r>
              <a:rPr lang="en-US" b="1" i="1" dirty="0"/>
              <a:t>Why is the deep ocean difficult for humans to explore?</a:t>
            </a:r>
          </a:p>
          <a:p>
            <a:pPr marL="0" indent="0">
              <a:buNone/>
            </a:pPr>
            <a:r>
              <a:rPr lang="en-US" dirty="0"/>
              <a:t>P.106 </a:t>
            </a:r>
            <a:r>
              <a:rPr lang="en-US" dirty="0">
                <a:solidFill>
                  <a:srgbClr val="FF0000"/>
                </a:solidFill>
              </a:rPr>
              <a:t>Bone-Chilling Polar Regions</a:t>
            </a:r>
          </a:p>
          <a:p>
            <a:r>
              <a:rPr lang="en-US" b="1" i="1" dirty="0"/>
              <a:t>What are polar regions considered extreme environments?</a:t>
            </a:r>
          </a:p>
          <a:p>
            <a:pPr marL="0" indent="0">
              <a:buNone/>
            </a:pPr>
            <a:r>
              <a:rPr lang="en-US" dirty="0"/>
              <a:t>P. 107 </a:t>
            </a:r>
            <a:r>
              <a:rPr lang="en-US" dirty="0">
                <a:solidFill>
                  <a:srgbClr val="FF0000"/>
                </a:solidFill>
              </a:rPr>
              <a:t>Lava-Spewing Volcanoes</a:t>
            </a:r>
          </a:p>
          <a:p>
            <a:r>
              <a:rPr lang="en-US" b="1" i="1" dirty="0"/>
              <a:t>Why are volcanoes so dangerous?  How do volcanoes erupt?</a:t>
            </a:r>
          </a:p>
          <a:p>
            <a:pPr marL="0" indent="0">
              <a:buNone/>
            </a:pPr>
            <a:r>
              <a:rPr lang="en-US" dirty="0"/>
              <a:t>P. 108 </a:t>
            </a:r>
            <a:r>
              <a:rPr lang="en-US" dirty="0">
                <a:solidFill>
                  <a:srgbClr val="FF0000"/>
                </a:solidFill>
              </a:rPr>
              <a:t>Gravity-Defying Outer Space</a:t>
            </a:r>
          </a:p>
          <a:p>
            <a:r>
              <a:rPr lang="en-US" b="1" i="1" dirty="0"/>
              <a:t>Why is space the ultimate extreme environment?</a:t>
            </a:r>
          </a:p>
          <a:p>
            <a:pPr marL="0" indent="0">
              <a:buNone/>
            </a:pPr>
            <a:r>
              <a:rPr lang="en-US" i="1" dirty="0"/>
              <a:t>What other environments can you think of that are extreme?</a:t>
            </a:r>
            <a:endParaRPr lang="en-US" b="1" i="1" dirty="0"/>
          </a:p>
          <a:p>
            <a:endParaRPr lang="en-US" dirty="0"/>
          </a:p>
        </p:txBody>
      </p:sp>
    </p:spTree>
    <p:extLst>
      <p:ext uri="{BB962C8B-B14F-4D97-AF65-F5344CB8AC3E}">
        <p14:creationId xmlns:p14="http://schemas.microsoft.com/office/powerpoint/2010/main" val="2002052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A2839-C4A3-4C75-B193-BAD5F14B46A0}"/>
              </a:ext>
            </a:extLst>
          </p:cNvPr>
          <p:cNvSpPr>
            <a:spLocks noGrp="1"/>
          </p:cNvSpPr>
          <p:nvPr>
            <p:ph type="title"/>
          </p:nvPr>
        </p:nvSpPr>
        <p:spPr/>
        <p:txBody>
          <a:bodyPr/>
          <a:lstStyle/>
          <a:p>
            <a:r>
              <a:rPr lang="en-US" b="1" i="1" u="sng" dirty="0">
                <a:solidFill>
                  <a:schemeClr val="accent1"/>
                </a:solidFill>
              </a:rPr>
              <a:t>Science to the Rescue</a:t>
            </a:r>
          </a:p>
        </p:txBody>
      </p:sp>
      <p:sp>
        <p:nvSpPr>
          <p:cNvPr id="3" name="Content Placeholder 2">
            <a:extLst>
              <a:ext uri="{FF2B5EF4-FFF2-40B4-BE49-F238E27FC236}">
                <a16:creationId xmlns:a16="http://schemas.microsoft.com/office/drawing/2014/main" id="{2CFF55A7-D376-4EEB-B9B4-F428757B0355}"/>
              </a:ext>
            </a:extLst>
          </p:cNvPr>
          <p:cNvSpPr>
            <a:spLocks noGrp="1"/>
          </p:cNvSpPr>
          <p:nvPr>
            <p:ph idx="1"/>
          </p:nvPr>
        </p:nvSpPr>
        <p:spPr>
          <a:xfrm>
            <a:off x="964367" y="1770999"/>
            <a:ext cx="10515600" cy="3316001"/>
          </a:xfrm>
          <a:solidFill>
            <a:schemeClr val="accent4">
              <a:lumMod val="20000"/>
              <a:lumOff val="80000"/>
            </a:schemeClr>
          </a:solidFill>
        </p:spPr>
        <p:txBody>
          <a:bodyPr/>
          <a:lstStyle/>
          <a:p>
            <a:r>
              <a:rPr lang="en-US" dirty="0"/>
              <a:t>Humans cannot live in extreme environments without some help.</a:t>
            </a:r>
          </a:p>
          <a:p>
            <a:r>
              <a:rPr lang="en-US" dirty="0"/>
              <a:t>These environments are just too hot or too cold or too dangerous for us.</a:t>
            </a:r>
          </a:p>
          <a:p>
            <a:r>
              <a:rPr lang="en-US" dirty="0"/>
              <a:t>But that doesn’t stop us from wanting to explore them and learn more about them.</a:t>
            </a:r>
          </a:p>
          <a:p>
            <a:r>
              <a:rPr lang="en-US" dirty="0"/>
              <a:t>Fortunately, we have a secret weapon - science</a:t>
            </a:r>
          </a:p>
        </p:txBody>
      </p:sp>
    </p:spTree>
    <p:extLst>
      <p:ext uri="{BB962C8B-B14F-4D97-AF65-F5344CB8AC3E}">
        <p14:creationId xmlns:p14="http://schemas.microsoft.com/office/powerpoint/2010/main" val="1113439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BCB2-639B-4A78-912A-A26AF686C424}"/>
              </a:ext>
            </a:extLst>
          </p:cNvPr>
          <p:cNvSpPr>
            <a:spLocks noGrp="1"/>
          </p:cNvSpPr>
          <p:nvPr>
            <p:ph type="title"/>
          </p:nvPr>
        </p:nvSpPr>
        <p:spPr/>
        <p:txBody>
          <a:bodyPr>
            <a:normAutofit/>
          </a:bodyPr>
          <a:lstStyle/>
          <a:p>
            <a:r>
              <a:rPr lang="en-US" i="1" u="sng" dirty="0">
                <a:solidFill>
                  <a:srgbClr val="FF0000"/>
                </a:solidFill>
              </a:rPr>
              <a:t>Materials Needed</a:t>
            </a:r>
            <a:br>
              <a:rPr lang="en-US" dirty="0"/>
            </a:br>
            <a:r>
              <a:rPr lang="en-US" sz="3300" i="1" dirty="0"/>
              <a:t>Check Team Samaddar Website &amp; Google Classroom</a:t>
            </a:r>
          </a:p>
        </p:txBody>
      </p:sp>
      <p:sp>
        <p:nvSpPr>
          <p:cNvPr id="4" name="Content Placeholder 3">
            <a:extLst>
              <a:ext uri="{FF2B5EF4-FFF2-40B4-BE49-F238E27FC236}">
                <a16:creationId xmlns:a16="http://schemas.microsoft.com/office/drawing/2014/main" id="{D850A2F4-ADD4-4082-BFD3-F021DA093FB3}"/>
              </a:ext>
            </a:extLst>
          </p:cNvPr>
          <p:cNvSpPr>
            <a:spLocks noGrp="1"/>
          </p:cNvSpPr>
          <p:nvPr>
            <p:ph sz="half" idx="2"/>
          </p:nvPr>
        </p:nvSpPr>
        <p:spPr>
          <a:xfrm>
            <a:off x="1429999" y="1810633"/>
            <a:ext cx="9332002" cy="4562319"/>
          </a:xfrm>
          <a:solidFill>
            <a:schemeClr val="accent4">
              <a:lumMod val="20000"/>
              <a:lumOff val="80000"/>
            </a:schemeClr>
          </a:solidFill>
        </p:spPr>
        <p:txBody>
          <a:bodyPr>
            <a:normAutofit fontScale="85000" lnSpcReduction="20000"/>
          </a:bodyPr>
          <a:lstStyle/>
          <a:p>
            <a:pPr marL="0" indent="0">
              <a:buNone/>
            </a:pPr>
            <a:r>
              <a:rPr lang="en-US" b="1" i="1" u="sng" dirty="0">
                <a:solidFill>
                  <a:schemeClr val="accent1"/>
                </a:solidFill>
              </a:rPr>
              <a:t>#2 &amp; #3</a:t>
            </a:r>
            <a:endParaRPr lang="en-US" b="1" i="1" u="sng" dirty="0">
              <a:solidFill>
                <a:srgbClr val="FF0000"/>
              </a:solidFill>
            </a:endParaRPr>
          </a:p>
          <a:p>
            <a:pPr marL="0" indent="0">
              <a:buNone/>
            </a:pPr>
            <a:r>
              <a:rPr lang="en-US" b="1" i="1" u="sng" dirty="0">
                <a:solidFill>
                  <a:srgbClr val="FF0000"/>
                </a:solidFill>
              </a:rPr>
              <a:t>DURING THE READ</a:t>
            </a:r>
            <a:r>
              <a:rPr lang="en-US" b="1" i="1" dirty="0">
                <a:solidFill>
                  <a:srgbClr val="FF0000"/>
                </a:solidFill>
              </a:rPr>
              <a:t>  </a:t>
            </a:r>
            <a:r>
              <a:rPr lang="en-US" b="1" i="1" u="sng" dirty="0">
                <a:solidFill>
                  <a:srgbClr val="FF0000"/>
                </a:solidFill>
              </a:rPr>
              <a:t>June 8</a:t>
            </a:r>
            <a:r>
              <a:rPr lang="en-US" b="1" i="1" u="sng" baseline="30000" dirty="0">
                <a:solidFill>
                  <a:srgbClr val="FF0000"/>
                </a:solidFill>
              </a:rPr>
              <a:t>th</a:t>
            </a:r>
            <a:r>
              <a:rPr lang="en-US" b="1" i="1" u="sng" dirty="0">
                <a:solidFill>
                  <a:srgbClr val="FF0000"/>
                </a:solidFill>
              </a:rPr>
              <a:t> – 15th</a:t>
            </a:r>
          </a:p>
          <a:p>
            <a:pPr marL="0" indent="0">
              <a:buNone/>
            </a:pPr>
            <a:r>
              <a:rPr lang="en-US" b="1" i="1" u="sng" dirty="0"/>
              <a:t>Articles (In Class – Books / At Home – See scanned copies in Google Classroom or Website)</a:t>
            </a:r>
          </a:p>
          <a:p>
            <a:pPr marL="0" indent="0">
              <a:buNone/>
            </a:pPr>
            <a:endParaRPr lang="en-US" b="1" i="1" u="sng" dirty="0"/>
          </a:p>
          <a:p>
            <a:r>
              <a:rPr lang="en-US" b="1" i="1" u="sng" dirty="0">
                <a:highlight>
                  <a:srgbClr val="FFFF00"/>
                </a:highlight>
              </a:rPr>
              <a:t>Going to Extremes </a:t>
            </a:r>
            <a:r>
              <a:rPr lang="en-US" dirty="0"/>
              <a:t>P. 104 – P. 108 (</a:t>
            </a:r>
            <a:r>
              <a:rPr lang="en-US" i="1" dirty="0"/>
              <a:t>Work is completed on Google Doc “Going to Extremes” – make your thinking visible/show comprehension    </a:t>
            </a:r>
            <a:r>
              <a:rPr lang="en-US" i="1" u="sng" dirty="0">
                <a:solidFill>
                  <a:srgbClr val="FF0000"/>
                </a:solidFill>
                <a:highlight>
                  <a:srgbClr val="00FFFF"/>
                </a:highlight>
              </a:rPr>
              <a:t>Due by Wed, June 10</a:t>
            </a:r>
            <a:r>
              <a:rPr lang="en-US" i="1" u="sng" baseline="30000" dirty="0">
                <a:solidFill>
                  <a:srgbClr val="FF0000"/>
                </a:solidFill>
                <a:highlight>
                  <a:srgbClr val="00FFFF"/>
                </a:highlight>
              </a:rPr>
              <a:t>th</a:t>
            </a:r>
            <a:endParaRPr lang="en-US" i="1" u="sng" dirty="0">
              <a:solidFill>
                <a:srgbClr val="FF0000"/>
              </a:solidFill>
              <a:highlight>
                <a:srgbClr val="00FFFF"/>
              </a:highlight>
            </a:endParaRPr>
          </a:p>
          <a:p>
            <a:pPr marL="0" indent="0">
              <a:buNone/>
            </a:pPr>
            <a:endParaRPr lang="en-US" i="1" u="sng" dirty="0">
              <a:solidFill>
                <a:srgbClr val="FF0000"/>
              </a:solidFill>
              <a:highlight>
                <a:srgbClr val="00FFFF"/>
              </a:highlight>
            </a:endParaRPr>
          </a:p>
          <a:p>
            <a:r>
              <a:rPr lang="en-US" b="1" i="1" u="sng" dirty="0">
                <a:highlight>
                  <a:srgbClr val="FFFF00"/>
                </a:highlight>
              </a:rPr>
              <a:t>Science to the Rescue</a:t>
            </a:r>
            <a:r>
              <a:rPr lang="en-US" b="1" i="1" dirty="0">
                <a:highlight>
                  <a:srgbClr val="FFFF00"/>
                </a:highlight>
              </a:rPr>
              <a:t> </a:t>
            </a:r>
            <a:r>
              <a:rPr lang="en-US" dirty="0"/>
              <a:t>P. 109 – 112 (</a:t>
            </a:r>
            <a:r>
              <a:rPr lang="en-US" i="1" dirty="0"/>
              <a:t>Read before coming to Zoom or in class.  Answer question in Google Classroom to make your thinking visible</a:t>
            </a:r>
            <a:r>
              <a:rPr lang="en-US" dirty="0"/>
              <a:t>).    </a:t>
            </a:r>
            <a:r>
              <a:rPr lang="en-US" b="1" dirty="0">
                <a:solidFill>
                  <a:schemeClr val="accent1"/>
                </a:solidFill>
              </a:rPr>
              <a:t>Individual Paragraph on a Technology of Choice </a:t>
            </a:r>
            <a:r>
              <a:rPr lang="en-US" b="1" dirty="0">
                <a:solidFill>
                  <a:srgbClr val="FF0000"/>
                </a:solidFill>
                <a:highlight>
                  <a:srgbClr val="00FFFF"/>
                </a:highlight>
              </a:rPr>
              <a:t>Due by June 15</a:t>
            </a:r>
            <a:r>
              <a:rPr lang="en-US" b="1" baseline="30000" dirty="0">
                <a:solidFill>
                  <a:srgbClr val="FF0000"/>
                </a:solidFill>
                <a:highlight>
                  <a:srgbClr val="00FFFF"/>
                </a:highlight>
              </a:rPr>
              <a:t>th</a:t>
            </a:r>
            <a:r>
              <a:rPr lang="en-US" b="1" dirty="0">
                <a:solidFill>
                  <a:srgbClr val="FF0000"/>
                </a:solidFill>
                <a:highlight>
                  <a:srgbClr val="00FFFF"/>
                </a:highlight>
              </a:rPr>
              <a:t>.</a:t>
            </a:r>
          </a:p>
          <a:p>
            <a:endParaRPr lang="en-US" dirty="0"/>
          </a:p>
        </p:txBody>
      </p:sp>
    </p:spTree>
    <p:extLst>
      <p:ext uri="{BB962C8B-B14F-4D97-AF65-F5344CB8AC3E}">
        <p14:creationId xmlns:p14="http://schemas.microsoft.com/office/powerpoint/2010/main" val="1361697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92BEA-17FC-4B69-A5E2-8581BB180FC3}"/>
              </a:ext>
            </a:extLst>
          </p:cNvPr>
          <p:cNvSpPr>
            <a:spLocks noGrp="1"/>
          </p:cNvSpPr>
          <p:nvPr>
            <p:ph type="title"/>
          </p:nvPr>
        </p:nvSpPr>
        <p:spPr>
          <a:xfrm>
            <a:off x="658318" y="619958"/>
            <a:ext cx="10515600" cy="1325563"/>
          </a:xfrm>
        </p:spPr>
        <p:txBody>
          <a:bodyPr/>
          <a:lstStyle/>
          <a:p>
            <a:r>
              <a:rPr lang="en-US" b="1" u="sng" dirty="0">
                <a:solidFill>
                  <a:schemeClr val="tx2"/>
                </a:solidFill>
              </a:rPr>
              <a:t>Let’s Go Deeper</a:t>
            </a:r>
            <a:br>
              <a:rPr lang="en-US" dirty="0"/>
            </a:br>
            <a:r>
              <a:rPr lang="en-US" b="1" i="1" dirty="0"/>
              <a:t>Exploring Extreme Environments</a:t>
            </a:r>
          </a:p>
        </p:txBody>
      </p:sp>
      <p:sp>
        <p:nvSpPr>
          <p:cNvPr id="3" name="Content Placeholder 2">
            <a:extLst>
              <a:ext uri="{FF2B5EF4-FFF2-40B4-BE49-F238E27FC236}">
                <a16:creationId xmlns:a16="http://schemas.microsoft.com/office/drawing/2014/main" id="{1BDF4A10-8F99-4A5D-BE27-C03075BCE15A}"/>
              </a:ext>
            </a:extLst>
          </p:cNvPr>
          <p:cNvSpPr>
            <a:spLocks noGrp="1"/>
          </p:cNvSpPr>
          <p:nvPr>
            <p:ph idx="1"/>
          </p:nvPr>
        </p:nvSpPr>
        <p:spPr>
          <a:xfrm>
            <a:off x="1048062" y="2799986"/>
            <a:ext cx="5547610" cy="1951896"/>
          </a:xfrm>
          <a:solidFill>
            <a:schemeClr val="accent4">
              <a:lumMod val="20000"/>
              <a:lumOff val="80000"/>
            </a:schemeClr>
          </a:solidFill>
        </p:spPr>
        <p:txBody>
          <a:bodyPr/>
          <a:lstStyle/>
          <a:p>
            <a:pPr marL="0" indent="0">
              <a:buNone/>
            </a:pPr>
            <a:r>
              <a:rPr lang="en-US" dirty="0"/>
              <a:t>Scientists have come up with new technologies and materials that allow us to explore and sometimes even live in extreme environments.</a:t>
            </a:r>
          </a:p>
        </p:txBody>
      </p:sp>
      <p:graphicFrame>
        <p:nvGraphicFramePr>
          <p:cNvPr id="4" name="Table 4">
            <a:extLst>
              <a:ext uri="{FF2B5EF4-FFF2-40B4-BE49-F238E27FC236}">
                <a16:creationId xmlns:a16="http://schemas.microsoft.com/office/drawing/2014/main" id="{3476A814-027A-4D1B-B9E4-C93C7E44E7BF}"/>
              </a:ext>
            </a:extLst>
          </p:cNvPr>
          <p:cNvGraphicFramePr>
            <a:graphicFrameLocks noGrp="1"/>
          </p:cNvGraphicFramePr>
          <p:nvPr>
            <p:extLst>
              <p:ext uri="{D42A27DB-BD31-4B8C-83A1-F6EECF244321}">
                <p14:modId xmlns:p14="http://schemas.microsoft.com/office/powerpoint/2010/main" val="2506572637"/>
              </p:ext>
            </p:extLst>
          </p:nvPr>
        </p:nvGraphicFramePr>
        <p:xfrm>
          <a:off x="7429707" y="2428544"/>
          <a:ext cx="4037767" cy="2926080"/>
        </p:xfrm>
        <a:graphic>
          <a:graphicData uri="http://schemas.openxmlformats.org/drawingml/2006/table">
            <a:tbl>
              <a:tblPr firstRow="1" bandRow="1">
                <a:tableStyleId>{5C22544A-7EE6-4342-B048-85BDC9FD1C3A}</a:tableStyleId>
              </a:tblPr>
              <a:tblGrid>
                <a:gridCol w="4037767">
                  <a:extLst>
                    <a:ext uri="{9D8B030D-6E8A-4147-A177-3AD203B41FA5}">
                      <a16:colId xmlns:a16="http://schemas.microsoft.com/office/drawing/2014/main" val="427137105"/>
                    </a:ext>
                  </a:extLst>
                </a:gridCol>
              </a:tblGrid>
              <a:tr h="1010180">
                <a:tc>
                  <a:txBody>
                    <a:bodyPr/>
                    <a:lstStyle/>
                    <a:p>
                      <a:pPr marL="571500" indent="-571500">
                        <a:buFont typeface="Wingdings" panose="05000000000000000000" pitchFamily="2" charset="2"/>
                        <a:buChar char="Ø"/>
                      </a:pPr>
                      <a:r>
                        <a:rPr lang="en-US" sz="3600" b="1" dirty="0">
                          <a:solidFill>
                            <a:schemeClr val="tx1"/>
                          </a:solidFill>
                        </a:rPr>
                        <a:t>LET’S ACTIVATE OUR THINKING</a:t>
                      </a:r>
                    </a:p>
                  </a:txBody>
                  <a:tcPr/>
                </a:tc>
                <a:extLst>
                  <a:ext uri="{0D108BD9-81ED-4DB2-BD59-A6C34878D82A}">
                    <a16:rowId xmlns:a16="http://schemas.microsoft.com/office/drawing/2014/main" val="201555553"/>
                  </a:ext>
                </a:extLst>
              </a:tr>
              <a:tr h="1010180">
                <a:tc>
                  <a:txBody>
                    <a:bodyPr/>
                    <a:lstStyle/>
                    <a:p>
                      <a:pPr marL="571500" indent="-571500">
                        <a:buFont typeface="Wingdings" panose="05000000000000000000" pitchFamily="2" charset="2"/>
                        <a:buChar char="Ø"/>
                      </a:pPr>
                      <a:r>
                        <a:rPr lang="en-US" sz="3600" b="1" dirty="0"/>
                        <a:t>LET’S COMPOSE DIGITAL STORYBOOK</a:t>
                      </a:r>
                    </a:p>
                  </a:txBody>
                  <a:tcPr/>
                </a:tc>
                <a:extLst>
                  <a:ext uri="{0D108BD9-81ED-4DB2-BD59-A6C34878D82A}">
                    <a16:rowId xmlns:a16="http://schemas.microsoft.com/office/drawing/2014/main" val="760966133"/>
                  </a:ext>
                </a:extLst>
              </a:tr>
            </a:tbl>
          </a:graphicData>
        </a:graphic>
      </p:graphicFrame>
    </p:spTree>
    <p:extLst>
      <p:ext uri="{BB962C8B-B14F-4D97-AF65-F5344CB8AC3E}">
        <p14:creationId xmlns:p14="http://schemas.microsoft.com/office/powerpoint/2010/main" val="45324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CE6CC-8381-429D-A2B2-330F0D761E95}"/>
              </a:ext>
            </a:extLst>
          </p:cNvPr>
          <p:cNvSpPr>
            <a:spLocks noGrp="1"/>
          </p:cNvSpPr>
          <p:nvPr>
            <p:ph type="title"/>
          </p:nvPr>
        </p:nvSpPr>
        <p:spPr/>
        <p:txBody>
          <a:bodyPr/>
          <a:lstStyle/>
          <a:p>
            <a:r>
              <a:rPr lang="en-US" b="1" i="1" dirty="0"/>
              <a:t>Using Terminology</a:t>
            </a:r>
          </a:p>
        </p:txBody>
      </p:sp>
      <p:sp>
        <p:nvSpPr>
          <p:cNvPr id="3" name="Content Placeholder 2">
            <a:extLst>
              <a:ext uri="{FF2B5EF4-FFF2-40B4-BE49-F238E27FC236}">
                <a16:creationId xmlns:a16="http://schemas.microsoft.com/office/drawing/2014/main" id="{E0645B16-BD47-447E-AAFE-2B2D060A5BAA}"/>
              </a:ext>
            </a:extLst>
          </p:cNvPr>
          <p:cNvSpPr>
            <a:spLocks noGrp="1"/>
          </p:cNvSpPr>
          <p:nvPr>
            <p:ph idx="1"/>
          </p:nvPr>
        </p:nvSpPr>
        <p:spPr>
          <a:xfrm>
            <a:off x="838200" y="1825625"/>
            <a:ext cx="10689236" cy="3930598"/>
          </a:xfrm>
          <a:solidFill>
            <a:schemeClr val="accent4">
              <a:lumMod val="20000"/>
              <a:lumOff val="80000"/>
            </a:schemeClr>
          </a:solidFill>
        </p:spPr>
        <p:txBody>
          <a:bodyPr/>
          <a:lstStyle/>
          <a:p>
            <a:r>
              <a:rPr lang="en-US" dirty="0"/>
              <a:t>When you use terminology, you show listeners or your audience that you know what you’re talking about.</a:t>
            </a:r>
          </a:p>
          <a:p>
            <a:r>
              <a:rPr lang="en-US" dirty="0"/>
              <a:t>For example, in writing about volcanoes, you would use the term </a:t>
            </a:r>
            <a:r>
              <a:rPr lang="en-US" i="1" dirty="0"/>
              <a:t>volcanologist</a:t>
            </a:r>
            <a:r>
              <a:rPr lang="en-US" dirty="0"/>
              <a:t> rather than saying a “</a:t>
            </a:r>
            <a:r>
              <a:rPr lang="en-US" i="1" dirty="0"/>
              <a:t>person who studies volcanoes</a:t>
            </a:r>
            <a:r>
              <a:rPr lang="en-US" dirty="0"/>
              <a:t>.”</a:t>
            </a:r>
          </a:p>
          <a:p>
            <a:r>
              <a:rPr lang="en-US" dirty="0"/>
              <a:t>Science, sports, mathematics, and many other areas use </a:t>
            </a:r>
            <a:r>
              <a:rPr lang="en-US" b="1" i="1" dirty="0"/>
              <a:t>terminology – </a:t>
            </a:r>
            <a:r>
              <a:rPr lang="en-US" dirty="0"/>
              <a:t>technical words that have a precise meaning.</a:t>
            </a:r>
          </a:p>
          <a:p>
            <a:r>
              <a:rPr lang="en-US" dirty="0"/>
              <a:t>When you are drafting or revising a piece of writing, using terminology gives your writing authority</a:t>
            </a:r>
            <a:r>
              <a:rPr lang="en-US" b="1" dirty="0"/>
              <a:t>. </a:t>
            </a:r>
          </a:p>
        </p:txBody>
      </p:sp>
    </p:spTree>
    <p:extLst>
      <p:ext uri="{BB962C8B-B14F-4D97-AF65-F5344CB8AC3E}">
        <p14:creationId xmlns:p14="http://schemas.microsoft.com/office/powerpoint/2010/main" val="2314231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8333D-7ED1-4B37-9B95-BC8F641B3923}"/>
              </a:ext>
            </a:extLst>
          </p:cNvPr>
          <p:cNvSpPr>
            <a:spLocks noGrp="1"/>
          </p:cNvSpPr>
          <p:nvPr>
            <p:ph type="title"/>
          </p:nvPr>
        </p:nvSpPr>
        <p:spPr/>
        <p:txBody>
          <a:bodyPr/>
          <a:lstStyle/>
          <a:p>
            <a:r>
              <a:rPr lang="en-US" b="1" i="1" u="sng" dirty="0"/>
              <a:t>Chris</a:t>
            </a:r>
            <a:r>
              <a:rPr lang="en-US" i="1" u="sng" dirty="0"/>
              <a:t> </a:t>
            </a:r>
            <a:r>
              <a:rPr lang="en-US" b="1" i="1" u="sng" dirty="0"/>
              <a:t>Hadfield</a:t>
            </a:r>
            <a:r>
              <a:rPr lang="en-US" i="1" u="sng" dirty="0"/>
              <a:t> </a:t>
            </a:r>
            <a:r>
              <a:rPr lang="en-US" dirty="0"/>
              <a:t>(Astronaut) &amp; </a:t>
            </a:r>
            <a:br>
              <a:rPr lang="en-US" dirty="0"/>
            </a:br>
            <a:r>
              <a:rPr lang="en-US" b="1" i="1" u="sng" dirty="0"/>
              <a:t>James Cameron</a:t>
            </a:r>
            <a:r>
              <a:rPr lang="en-US" dirty="0"/>
              <a:t>(Deep-Ocean Explorer</a:t>
            </a:r>
          </a:p>
        </p:txBody>
      </p:sp>
      <p:sp>
        <p:nvSpPr>
          <p:cNvPr id="3" name="Content Placeholder 2">
            <a:extLst>
              <a:ext uri="{FF2B5EF4-FFF2-40B4-BE49-F238E27FC236}">
                <a16:creationId xmlns:a16="http://schemas.microsoft.com/office/drawing/2014/main" id="{EDE3CEBC-E956-4006-82DA-D1A56D3AC38F}"/>
              </a:ext>
            </a:extLst>
          </p:cNvPr>
          <p:cNvSpPr>
            <a:spLocks noGrp="1"/>
          </p:cNvSpPr>
          <p:nvPr>
            <p:ph idx="1"/>
          </p:nvPr>
        </p:nvSpPr>
        <p:spPr>
          <a:solidFill>
            <a:schemeClr val="accent4">
              <a:lumMod val="20000"/>
              <a:lumOff val="80000"/>
            </a:schemeClr>
          </a:solidFill>
        </p:spPr>
        <p:txBody>
          <a:bodyPr>
            <a:normAutofit fontScale="92500"/>
          </a:bodyPr>
          <a:lstStyle/>
          <a:p>
            <a:r>
              <a:rPr lang="en-US" b="1" i="1" dirty="0"/>
              <a:t>Create a T-Chart. </a:t>
            </a:r>
            <a:r>
              <a:rPr lang="en-US" dirty="0"/>
              <a:t>Label one column “Deep Ocean” and the other “Space.”</a:t>
            </a:r>
          </a:p>
          <a:p>
            <a:pPr marL="0" indent="0">
              <a:buNone/>
            </a:pPr>
            <a:r>
              <a:rPr lang="en-US" b="1" i="1" dirty="0">
                <a:solidFill>
                  <a:srgbClr val="FF0000"/>
                </a:solidFill>
              </a:rPr>
              <a:t>      Watch &amp; describe what it is like to enter extreme environments. </a:t>
            </a:r>
          </a:p>
          <a:p>
            <a:r>
              <a:rPr lang="en-US" dirty="0"/>
              <a:t>Compare how the experiences </a:t>
            </a:r>
            <a:r>
              <a:rPr lang="en-US"/>
              <a:t>of Hadfield </a:t>
            </a:r>
            <a:r>
              <a:rPr lang="en-US" dirty="0"/>
              <a:t>&amp; Cameron were similar and different. </a:t>
            </a:r>
          </a:p>
          <a:p>
            <a:pPr marL="0" indent="0">
              <a:buNone/>
            </a:pPr>
            <a:r>
              <a:rPr lang="en-US" b="1" i="1" u="sng" dirty="0"/>
              <a:t>Videos</a:t>
            </a:r>
            <a:r>
              <a:rPr lang="en-US" dirty="0"/>
              <a:t> </a:t>
            </a:r>
          </a:p>
          <a:p>
            <a:r>
              <a:rPr lang="en-US" dirty="0">
                <a:hlinkClick r:id="rId2"/>
              </a:rPr>
              <a:t>https://www.youtube.com/watch?v=v5DG5Eup9ss</a:t>
            </a:r>
            <a:r>
              <a:rPr lang="en-US" dirty="0"/>
              <a:t> (James Cameron)</a:t>
            </a:r>
          </a:p>
          <a:p>
            <a:r>
              <a:rPr lang="en-US" dirty="0">
                <a:hlinkClick r:id="rId3"/>
              </a:rPr>
              <a:t>https://www.youtube.com/watch?v=DZnh4t8VJOA</a:t>
            </a:r>
            <a:r>
              <a:rPr lang="en-US" dirty="0"/>
              <a:t> (Chris Hadfield)</a:t>
            </a:r>
          </a:p>
          <a:p>
            <a:endParaRPr lang="en-US" dirty="0"/>
          </a:p>
          <a:p>
            <a:pPr marL="0" indent="0">
              <a:buNone/>
            </a:pPr>
            <a:r>
              <a:rPr lang="en-US" b="1" i="1" u="sng" dirty="0">
                <a:solidFill>
                  <a:schemeClr val="accent1"/>
                </a:solidFill>
              </a:rPr>
              <a:t>Share your  thinking</a:t>
            </a:r>
          </a:p>
          <a:p>
            <a:endParaRPr lang="en-US" dirty="0"/>
          </a:p>
        </p:txBody>
      </p:sp>
    </p:spTree>
    <p:extLst>
      <p:ext uri="{BB962C8B-B14F-4D97-AF65-F5344CB8AC3E}">
        <p14:creationId xmlns:p14="http://schemas.microsoft.com/office/powerpoint/2010/main" val="2179552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B266F-F55A-4536-B5A9-32DD3FC04D4B}"/>
              </a:ext>
            </a:extLst>
          </p:cNvPr>
          <p:cNvSpPr>
            <a:spLocks noGrp="1"/>
          </p:cNvSpPr>
          <p:nvPr>
            <p:ph type="title"/>
          </p:nvPr>
        </p:nvSpPr>
        <p:spPr/>
        <p:txBody>
          <a:bodyPr>
            <a:normAutofit/>
          </a:bodyPr>
          <a:lstStyle/>
          <a:p>
            <a:r>
              <a:rPr lang="en-US" b="1" u="sng" dirty="0"/>
              <a:t>PART II </a:t>
            </a:r>
            <a:r>
              <a:rPr lang="en-US" dirty="0"/>
              <a:t>– Practice </a:t>
            </a:r>
            <a:r>
              <a:rPr lang="en-US" i="1" dirty="0">
                <a:solidFill>
                  <a:schemeClr val="accent1"/>
                </a:solidFill>
              </a:rPr>
              <a:t>The Attributes of a Learner</a:t>
            </a:r>
            <a:br>
              <a:rPr lang="en-US" dirty="0"/>
            </a:br>
            <a:r>
              <a:rPr lang="en-US" sz="2400" b="1" i="1" dirty="0"/>
              <a:t>Learn. Think. Collaborate. Contribute. Innovate</a:t>
            </a:r>
          </a:p>
        </p:txBody>
      </p:sp>
      <p:graphicFrame>
        <p:nvGraphicFramePr>
          <p:cNvPr id="4" name="Table 4">
            <a:extLst>
              <a:ext uri="{FF2B5EF4-FFF2-40B4-BE49-F238E27FC236}">
                <a16:creationId xmlns:a16="http://schemas.microsoft.com/office/drawing/2014/main" id="{E86F9402-C81C-4439-A5FE-3D50436C9207}"/>
              </a:ext>
            </a:extLst>
          </p:cNvPr>
          <p:cNvGraphicFramePr>
            <a:graphicFrameLocks noGrp="1"/>
          </p:cNvGraphicFramePr>
          <p:nvPr>
            <p:ph idx="1"/>
            <p:extLst>
              <p:ext uri="{D42A27DB-BD31-4B8C-83A1-F6EECF244321}">
                <p14:modId xmlns:p14="http://schemas.microsoft.com/office/powerpoint/2010/main" val="2508546869"/>
              </p:ext>
            </p:extLst>
          </p:nvPr>
        </p:nvGraphicFramePr>
        <p:xfrm>
          <a:off x="1020417" y="2303007"/>
          <a:ext cx="10515600" cy="74168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603246645"/>
                    </a:ext>
                  </a:extLst>
                </a:gridCol>
                <a:gridCol w="2103120">
                  <a:extLst>
                    <a:ext uri="{9D8B030D-6E8A-4147-A177-3AD203B41FA5}">
                      <a16:colId xmlns:a16="http://schemas.microsoft.com/office/drawing/2014/main" val="517455113"/>
                    </a:ext>
                  </a:extLst>
                </a:gridCol>
                <a:gridCol w="2103120">
                  <a:extLst>
                    <a:ext uri="{9D8B030D-6E8A-4147-A177-3AD203B41FA5}">
                      <a16:colId xmlns:a16="http://schemas.microsoft.com/office/drawing/2014/main" val="2111253204"/>
                    </a:ext>
                  </a:extLst>
                </a:gridCol>
                <a:gridCol w="2103120">
                  <a:extLst>
                    <a:ext uri="{9D8B030D-6E8A-4147-A177-3AD203B41FA5}">
                      <a16:colId xmlns:a16="http://schemas.microsoft.com/office/drawing/2014/main" val="1475418346"/>
                    </a:ext>
                  </a:extLst>
                </a:gridCol>
                <a:gridCol w="2103120">
                  <a:extLst>
                    <a:ext uri="{9D8B030D-6E8A-4147-A177-3AD203B41FA5}">
                      <a16:colId xmlns:a16="http://schemas.microsoft.com/office/drawing/2014/main" val="996436596"/>
                    </a:ext>
                  </a:extLst>
                </a:gridCol>
              </a:tblGrid>
              <a:tr h="370840">
                <a:tc>
                  <a:txBody>
                    <a:bodyPr/>
                    <a:lstStyle/>
                    <a:p>
                      <a:r>
                        <a:rPr lang="en-US" dirty="0"/>
                        <a:t>Deserts</a:t>
                      </a:r>
                    </a:p>
                  </a:txBody>
                  <a:tcPr/>
                </a:tc>
                <a:tc>
                  <a:txBody>
                    <a:bodyPr/>
                    <a:lstStyle/>
                    <a:p>
                      <a:r>
                        <a:rPr lang="en-US" dirty="0"/>
                        <a:t>Polar Regions</a:t>
                      </a:r>
                    </a:p>
                  </a:txBody>
                  <a:tcPr/>
                </a:tc>
                <a:tc>
                  <a:txBody>
                    <a:bodyPr/>
                    <a:lstStyle/>
                    <a:p>
                      <a:r>
                        <a:rPr lang="en-US" dirty="0"/>
                        <a:t>Volcanoes</a:t>
                      </a:r>
                    </a:p>
                  </a:txBody>
                  <a:tcPr/>
                </a:tc>
                <a:tc>
                  <a:txBody>
                    <a:bodyPr/>
                    <a:lstStyle/>
                    <a:p>
                      <a:r>
                        <a:rPr lang="en-US" dirty="0"/>
                        <a:t>Space</a:t>
                      </a:r>
                    </a:p>
                  </a:txBody>
                  <a:tcPr/>
                </a:tc>
                <a:tc>
                  <a:txBody>
                    <a:bodyPr/>
                    <a:lstStyle/>
                    <a:p>
                      <a:r>
                        <a:rPr lang="en-US" dirty="0"/>
                        <a:t>Deep Sea</a:t>
                      </a:r>
                    </a:p>
                  </a:txBody>
                  <a:tcPr/>
                </a:tc>
                <a:extLst>
                  <a:ext uri="{0D108BD9-81ED-4DB2-BD59-A6C34878D82A}">
                    <a16:rowId xmlns:a16="http://schemas.microsoft.com/office/drawing/2014/main" val="1372379024"/>
                  </a:ext>
                </a:extLst>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208110493"/>
                  </a:ext>
                </a:extLst>
              </a:tr>
            </a:tbl>
          </a:graphicData>
        </a:graphic>
      </p:graphicFrame>
      <p:sp>
        <p:nvSpPr>
          <p:cNvPr id="6" name="TextBox 5">
            <a:extLst>
              <a:ext uri="{FF2B5EF4-FFF2-40B4-BE49-F238E27FC236}">
                <a16:creationId xmlns:a16="http://schemas.microsoft.com/office/drawing/2014/main" id="{1E5102FD-E0C3-4707-ABF8-73227192AEB5}"/>
              </a:ext>
            </a:extLst>
          </p:cNvPr>
          <p:cNvSpPr txBox="1"/>
          <p:nvPr/>
        </p:nvSpPr>
        <p:spPr>
          <a:xfrm>
            <a:off x="1202635" y="3813313"/>
            <a:ext cx="10151165" cy="861774"/>
          </a:xfrm>
          <a:prstGeom prst="rect">
            <a:avLst/>
          </a:prstGeom>
          <a:noFill/>
        </p:spPr>
        <p:txBody>
          <a:bodyPr wrap="square" rtlCol="0">
            <a:spAutoFit/>
          </a:bodyPr>
          <a:lstStyle/>
          <a:p>
            <a:pPr marL="457200" indent="-457200">
              <a:buFont typeface="Wingdings" panose="05000000000000000000" pitchFamily="2" charset="2"/>
              <a:buChar char="q"/>
            </a:pPr>
            <a:r>
              <a:rPr lang="en-US" sz="2500" b="1" dirty="0"/>
              <a:t>Describe technologies/materials specifically used or designed to explore your extreme environment.</a:t>
            </a:r>
          </a:p>
        </p:txBody>
      </p:sp>
    </p:spTree>
    <p:extLst>
      <p:ext uri="{BB962C8B-B14F-4D97-AF65-F5344CB8AC3E}">
        <p14:creationId xmlns:p14="http://schemas.microsoft.com/office/powerpoint/2010/main" val="228586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83106-2E58-4015-997A-7413871C3714}"/>
              </a:ext>
            </a:extLst>
          </p:cNvPr>
          <p:cNvSpPr>
            <a:spLocks noGrp="1"/>
          </p:cNvSpPr>
          <p:nvPr>
            <p:ph type="title"/>
          </p:nvPr>
        </p:nvSpPr>
        <p:spPr/>
        <p:txBody>
          <a:bodyPr/>
          <a:lstStyle/>
          <a:p>
            <a:r>
              <a:rPr lang="en-US" dirty="0">
                <a:solidFill>
                  <a:schemeClr val="accent1"/>
                </a:solidFill>
              </a:rPr>
              <a:t>Class </a:t>
            </a:r>
            <a:r>
              <a:rPr lang="en-US" b="1" i="1" dirty="0">
                <a:solidFill>
                  <a:schemeClr val="accent1"/>
                </a:solidFill>
              </a:rPr>
              <a:t>Google Docs </a:t>
            </a:r>
            <a:r>
              <a:rPr lang="en-US" dirty="0">
                <a:solidFill>
                  <a:schemeClr val="accent1"/>
                </a:solidFill>
              </a:rPr>
              <a:t>Project About </a:t>
            </a:r>
            <a:r>
              <a:rPr lang="en-US" b="1" i="1" dirty="0">
                <a:solidFill>
                  <a:schemeClr val="accent1"/>
                </a:solidFill>
              </a:rPr>
              <a:t>Exploration</a:t>
            </a:r>
          </a:p>
        </p:txBody>
      </p:sp>
      <p:sp>
        <p:nvSpPr>
          <p:cNvPr id="3" name="Content Placeholder 2">
            <a:extLst>
              <a:ext uri="{FF2B5EF4-FFF2-40B4-BE49-F238E27FC236}">
                <a16:creationId xmlns:a16="http://schemas.microsoft.com/office/drawing/2014/main" id="{3C00A4AC-EBAF-44D2-8E17-C3284666C801}"/>
              </a:ext>
            </a:extLst>
          </p:cNvPr>
          <p:cNvSpPr>
            <a:spLocks noGrp="1"/>
          </p:cNvSpPr>
          <p:nvPr>
            <p:ph idx="1"/>
          </p:nvPr>
        </p:nvSpPr>
        <p:spPr/>
        <p:txBody>
          <a:bodyPr/>
          <a:lstStyle/>
          <a:p>
            <a:r>
              <a:rPr lang="en-US" dirty="0"/>
              <a:t>From a list of provided topics on </a:t>
            </a:r>
            <a:r>
              <a:rPr lang="en-US" i="1" dirty="0"/>
              <a:t>Exploring Extreme Environments and Related Technologies</a:t>
            </a:r>
            <a:r>
              <a:rPr lang="en-US" dirty="0"/>
              <a:t> use terminology to:</a:t>
            </a:r>
          </a:p>
          <a:p>
            <a:r>
              <a:rPr lang="en-US" dirty="0"/>
              <a:t>Explore your topic</a:t>
            </a:r>
          </a:p>
          <a:p>
            <a:r>
              <a:rPr lang="en-US" dirty="0"/>
              <a:t>Use correct terminology in your notes and include definitions to help your reader.</a:t>
            </a:r>
          </a:p>
          <a:p>
            <a:r>
              <a:rPr lang="en-US" dirty="0"/>
              <a:t>If needed, use an online dictionary to make sure you understand the terminology.</a:t>
            </a:r>
          </a:p>
          <a:p>
            <a:r>
              <a:rPr lang="en-US" dirty="0"/>
              <a:t>Reread your “log” and make changes to include correct terminology, best image, captivating video on your topic</a:t>
            </a:r>
          </a:p>
        </p:txBody>
      </p:sp>
    </p:spTree>
    <p:extLst>
      <p:ext uri="{BB962C8B-B14F-4D97-AF65-F5344CB8AC3E}">
        <p14:creationId xmlns:p14="http://schemas.microsoft.com/office/powerpoint/2010/main" val="2362478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BCB2-639B-4A78-912A-A26AF686C424}"/>
              </a:ext>
            </a:extLst>
          </p:cNvPr>
          <p:cNvSpPr>
            <a:spLocks noGrp="1"/>
          </p:cNvSpPr>
          <p:nvPr>
            <p:ph type="title"/>
          </p:nvPr>
        </p:nvSpPr>
        <p:spPr/>
        <p:txBody>
          <a:bodyPr>
            <a:normAutofit/>
          </a:bodyPr>
          <a:lstStyle/>
          <a:p>
            <a:r>
              <a:rPr lang="en-US" i="1" u="sng" dirty="0">
                <a:solidFill>
                  <a:srgbClr val="FF0000"/>
                </a:solidFill>
              </a:rPr>
              <a:t>Materials Needed</a:t>
            </a:r>
            <a:br>
              <a:rPr lang="en-US" dirty="0"/>
            </a:br>
            <a:r>
              <a:rPr lang="en-US" sz="3300" i="1" dirty="0"/>
              <a:t>Check Team Samaddar Website &amp; Google Classroom</a:t>
            </a:r>
          </a:p>
        </p:txBody>
      </p:sp>
      <p:sp>
        <p:nvSpPr>
          <p:cNvPr id="3" name="Content Placeholder 2">
            <a:extLst>
              <a:ext uri="{FF2B5EF4-FFF2-40B4-BE49-F238E27FC236}">
                <a16:creationId xmlns:a16="http://schemas.microsoft.com/office/drawing/2014/main" id="{D94D47F5-5FB1-4A43-BCD5-3D80378C4CE4}"/>
              </a:ext>
            </a:extLst>
          </p:cNvPr>
          <p:cNvSpPr>
            <a:spLocks noGrp="1"/>
          </p:cNvSpPr>
          <p:nvPr>
            <p:ph sz="half" idx="1"/>
          </p:nvPr>
        </p:nvSpPr>
        <p:spPr>
          <a:solidFill>
            <a:schemeClr val="accent4">
              <a:lumMod val="20000"/>
              <a:lumOff val="80000"/>
            </a:schemeClr>
          </a:solidFill>
        </p:spPr>
        <p:txBody>
          <a:bodyPr>
            <a:normAutofit/>
          </a:bodyPr>
          <a:lstStyle/>
          <a:p>
            <a:pPr marL="0" indent="0">
              <a:buNone/>
            </a:pPr>
            <a:r>
              <a:rPr lang="en-US" b="1" cap="all" dirty="0">
                <a:solidFill>
                  <a:srgbClr val="FF0000"/>
                </a:solidFill>
              </a:rPr>
              <a:t>#4 After the Read:</a:t>
            </a:r>
          </a:p>
          <a:p>
            <a:pPr marL="0" indent="0">
              <a:buNone/>
            </a:pPr>
            <a:r>
              <a:rPr lang="en-US" b="1" i="1" cap="all" dirty="0">
                <a:solidFill>
                  <a:schemeClr val="accent1"/>
                </a:solidFill>
              </a:rPr>
              <a:t>Team Samaddar COLLABORATIVE team PROJECT</a:t>
            </a:r>
          </a:p>
          <a:p>
            <a:pPr marL="0" indent="0">
              <a:buNone/>
            </a:pPr>
            <a:endParaRPr lang="en-US" b="1" u="sng" cap="all" dirty="0">
              <a:solidFill>
                <a:schemeClr val="accent1"/>
              </a:solidFill>
            </a:endParaRPr>
          </a:p>
          <a:p>
            <a:pPr marL="0" indent="0">
              <a:buNone/>
            </a:pPr>
            <a:r>
              <a:rPr lang="en-US" b="1" u="sng" cap="all" dirty="0"/>
              <a:t>Digital story book (log)</a:t>
            </a:r>
          </a:p>
          <a:p>
            <a:pPr marL="0" indent="0">
              <a:buNone/>
            </a:pPr>
            <a:r>
              <a:rPr lang="en-US" b="1" i="1" dirty="0" err="1">
                <a:solidFill>
                  <a:schemeClr val="accent1"/>
                </a:solidFill>
              </a:rPr>
              <a:t>Techologies</a:t>
            </a:r>
            <a:r>
              <a:rPr lang="en-US" b="1" i="1" dirty="0">
                <a:solidFill>
                  <a:schemeClr val="accent1"/>
                </a:solidFill>
              </a:rPr>
              <a:t> / Materials Use to Explore Extreme Environments</a:t>
            </a:r>
          </a:p>
          <a:p>
            <a:pPr marL="0" indent="0">
              <a:buNone/>
            </a:pPr>
            <a:endParaRPr lang="en-US" b="1" cap="all" dirty="0">
              <a:solidFill>
                <a:schemeClr val="accent1"/>
              </a:solidFill>
              <a:highlight>
                <a:srgbClr val="00FFFF"/>
              </a:highlight>
            </a:endParaRPr>
          </a:p>
          <a:p>
            <a:pPr marL="0" indent="0">
              <a:buNone/>
            </a:pPr>
            <a:r>
              <a:rPr lang="en-US" b="1" cap="all" dirty="0">
                <a:solidFill>
                  <a:srgbClr val="FA062F"/>
                </a:solidFill>
                <a:highlight>
                  <a:srgbClr val="00FFFF"/>
                </a:highlight>
              </a:rPr>
              <a:t>Due by June 19th</a:t>
            </a:r>
            <a:endParaRPr lang="en-US" cap="all" dirty="0">
              <a:solidFill>
                <a:srgbClr val="FA062F"/>
              </a:solidFill>
              <a:highlight>
                <a:srgbClr val="00FFFF"/>
              </a:highlight>
            </a:endParaRPr>
          </a:p>
        </p:txBody>
      </p:sp>
      <p:sp>
        <p:nvSpPr>
          <p:cNvPr id="4" name="Content Placeholder 3">
            <a:extLst>
              <a:ext uri="{FF2B5EF4-FFF2-40B4-BE49-F238E27FC236}">
                <a16:creationId xmlns:a16="http://schemas.microsoft.com/office/drawing/2014/main" id="{D850A2F4-ADD4-4082-BFD3-F021DA093FB3}"/>
              </a:ext>
            </a:extLst>
          </p:cNvPr>
          <p:cNvSpPr>
            <a:spLocks noGrp="1"/>
          </p:cNvSpPr>
          <p:nvPr>
            <p:ph sz="half" idx="2"/>
          </p:nvPr>
        </p:nvSpPr>
        <p:spPr>
          <a:xfrm>
            <a:off x="6352082" y="2035488"/>
            <a:ext cx="5181600" cy="3825667"/>
          </a:xfrm>
          <a:solidFill>
            <a:schemeClr val="accent4">
              <a:lumMod val="20000"/>
              <a:lumOff val="80000"/>
            </a:schemeClr>
          </a:solidFill>
        </p:spPr>
        <p:txBody>
          <a:bodyPr>
            <a:normAutofit/>
          </a:bodyPr>
          <a:lstStyle/>
          <a:p>
            <a:pPr marL="0" indent="0">
              <a:buNone/>
            </a:pPr>
            <a:r>
              <a:rPr lang="en-US" b="1" u="sng" dirty="0"/>
              <a:t>Resources</a:t>
            </a:r>
            <a:r>
              <a:rPr lang="en-US" dirty="0"/>
              <a:t>:</a:t>
            </a:r>
          </a:p>
          <a:p>
            <a:r>
              <a:rPr lang="en-US" dirty="0"/>
              <a:t>Team Samaddar Website – Links to Websites</a:t>
            </a:r>
          </a:p>
          <a:p>
            <a:r>
              <a:rPr lang="en-US" dirty="0"/>
              <a:t>Informational Text “Extreme Environments”</a:t>
            </a:r>
          </a:p>
          <a:p>
            <a:r>
              <a:rPr lang="en-US" dirty="0"/>
              <a:t>Science Probe Textbook Chapter</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51748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AAB8F7-F9D7-4922-A0EA-969178D007FA}"/>
              </a:ext>
            </a:extLst>
          </p:cNvPr>
          <p:cNvSpPr>
            <a:spLocks noGrp="1"/>
          </p:cNvSpPr>
          <p:nvPr>
            <p:ph type="title"/>
          </p:nvPr>
        </p:nvSpPr>
        <p:spPr>
          <a:xfrm>
            <a:off x="750242" y="632990"/>
            <a:ext cx="4062643" cy="1043409"/>
          </a:xfrm>
        </p:spPr>
        <p:txBody>
          <a:bodyPr>
            <a:normAutofit/>
          </a:bodyPr>
          <a:lstStyle/>
          <a:p>
            <a:r>
              <a:rPr lang="en-US" sz="3600" b="1" i="1" u="sng"/>
              <a:t>Go For Launch</a:t>
            </a:r>
            <a:r>
              <a:rPr lang="en-US" sz="3600"/>
              <a:t>:</a:t>
            </a:r>
          </a:p>
        </p:txBody>
      </p:sp>
      <p:sp>
        <p:nvSpPr>
          <p:cNvPr id="3" name="Content Placeholder 2">
            <a:extLst>
              <a:ext uri="{FF2B5EF4-FFF2-40B4-BE49-F238E27FC236}">
                <a16:creationId xmlns:a16="http://schemas.microsoft.com/office/drawing/2014/main" id="{F4A07632-CC34-4BAD-8703-C09EF0EE5295}"/>
              </a:ext>
            </a:extLst>
          </p:cNvPr>
          <p:cNvSpPr>
            <a:spLocks noGrp="1"/>
          </p:cNvSpPr>
          <p:nvPr>
            <p:ph idx="1"/>
          </p:nvPr>
        </p:nvSpPr>
        <p:spPr>
          <a:xfrm>
            <a:off x="518474" y="1774372"/>
            <a:ext cx="4064409" cy="2754086"/>
          </a:xfrm>
        </p:spPr>
        <p:txBody>
          <a:bodyPr anchor="t">
            <a:normAutofit/>
          </a:bodyPr>
          <a:lstStyle/>
          <a:p>
            <a:pPr marL="0" indent="0">
              <a:buNone/>
            </a:pPr>
            <a:r>
              <a:rPr lang="en-US" sz="1700" dirty="0"/>
              <a:t>Together, let's compose a digital log, entitled Team Samaddar Extreme Environments' Digital Story Book, outlining how scientists have come up with new technologies and materials that allow us to explore and sometimes even live in extreme environments</a:t>
            </a:r>
          </a:p>
          <a:p>
            <a:pPr marL="0" indent="0">
              <a:buNone/>
            </a:pPr>
            <a:endParaRPr lang="en-US" sz="1700" dirty="0"/>
          </a:p>
          <a:p>
            <a:pPr marL="0" indent="0">
              <a:buNone/>
            </a:pPr>
            <a:r>
              <a:rPr lang="en-US" sz="1700" b="1" i="1" u="sng" dirty="0"/>
              <a:t>Assigned in Order of Discovery - Put your name in first column above topic</a:t>
            </a:r>
            <a:endParaRPr lang="en-US" sz="1700" dirty="0"/>
          </a:p>
          <a:p>
            <a:endParaRPr lang="en-US" sz="1700" dirty="0"/>
          </a:p>
        </p:txBody>
      </p:sp>
      <p:pic>
        <p:nvPicPr>
          <p:cNvPr id="4" name="Picture 2" descr="Go For Launch - Home | Facebook">
            <a:extLst>
              <a:ext uri="{FF2B5EF4-FFF2-40B4-BE49-F238E27FC236}">
                <a16:creationId xmlns:a16="http://schemas.microsoft.com/office/drawing/2014/main" id="{19410344-F2BC-4345-8912-57F1EA9DD14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54416" y="643467"/>
            <a:ext cx="5278140" cy="5278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852939"/>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B1149-8E74-422F-ACEF-B4CAA7F5C4BD}"/>
              </a:ext>
            </a:extLst>
          </p:cNvPr>
          <p:cNvSpPr>
            <a:spLocks noGrp="1"/>
          </p:cNvSpPr>
          <p:nvPr>
            <p:ph type="title"/>
          </p:nvPr>
        </p:nvSpPr>
        <p:spPr>
          <a:xfrm>
            <a:off x="841248" y="640263"/>
            <a:ext cx="3660327" cy="1344975"/>
          </a:xfrm>
        </p:spPr>
        <p:txBody>
          <a:bodyPr>
            <a:normAutofit/>
          </a:bodyPr>
          <a:lstStyle/>
          <a:p>
            <a:r>
              <a:rPr lang="en-US" sz="4000" b="1" u="sng"/>
              <a:t>Your Mission</a:t>
            </a:r>
            <a:r>
              <a:rPr lang="en-US" sz="4000"/>
              <a:t>:</a:t>
            </a:r>
          </a:p>
        </p:txBody>
      </p:sp>
      <p:sp>
        <p:nvSpPr>
          <p:cNvPr id="3" name="Content Placeholder 2">
            <a:extLst>
              <a:ext uri="{FF2B5EF4-FFF2-40B4-BE49-F238E27FC236}">
                <a16:creationId xmlns:a16="http://schemas.microsoft.com/office/drawing/2014/main" id="{9154A36C-D8A2-432B-BB50-FC3D125AE5A0}"/>
              </a:ext>
            </a:extLst>
          </p:cNvPr>
          <p:cNvSpPr>
            <a:spLocks noGrp="1"/>
          </p:cNvSpPr>
          <p:nvPr>
            <p:ph idx="1"/>
          </p:nvPr>
        </p:nvSpPr>
        <p:spPr>
          <a:xfrm>
            <a:off x="841248" y="2121762"/>
            <a:ext cx="3657600" cy="4092771"/>
          </a:xfrm>
        </p:spPr>
        <p:txBody>
          <a:bodyPr>
            <a:normAutofit/>
          </a:bodyPr>
          <a:lstStyle/>
          <a:p>
            <a:pPr marL="0" indent="0">
              <a:buNone/>
            </a:pPr>
            <a:r>
              <a:rPr lang="en-US" sz="1700"/>
              <a:t>Explore to discover,</a:t>
            </a:r>
          </a:p>
          <a:p>
            <a:pPr lvl="0">
              <a:buFont typeface="Wingdings" panose="05000000000000000000" pitchFamily="2" charset="2"/>
              <a:buChar char="ü"/>
            </a:pPr>
            <a:r>
              <a:rPr lang="en-US" sz="1700"/>
              <a:t>An </a:t>
            </a:r>
            <a:r>
              <a:rPr lang="en-US" sz="1700" b="1">
                <a:highlight>
                  <a:srgbClr val="FFFF00"/>
                </a:highlight>
              </a:rPr>
              <a:t>IMAGE</a:t>
            </a:r>
            <a:r>
              <a:rPr lang="en-US" sz="1700"/>
              <a:t> that best represents your topic,</a:t>
            </a:r>
          </a:p>
          <a:p>
            <a:pPr lvl="0">
              <a:buFont typeface="Wingdings" panose="05000000000000000000" pitchFamily="2" charset="2"/>
              <a:buChar char="ü"/>
            </a:pPr>
            <a:r>
              <a:rPr lang="en-US" sz="1700" i="1">
                <a:highlight>
                  <a:srgbClr val="FFFF00"/>
                </a:highlight>
              </a:rPr>
              <a:t>"</a:t>
            </a:r>
            <a:r>
              <a:rPr lang="en-US" sz="1700" b="1" i="1">
                <a:highlight>
                  <a:srgbClr val="FFFF00"/>
                </a:highlight>
              </a:rPr>
              <a:t>Did You Know</a:t>
            </a:r>
            <a:r>
              <a:rPr lang="en-US" sz="1700" i="1">
                <a:highlight>
                  <a:srgbClr val="FFFF00"/>
                </a:highlight>
              </a:rPr>
              <a:t>?"</a:t>
            </a:r>
            <a:r>
              <a:rPr lang="en-US" sz="1700">
                <a:highlight>
                  <a:srgbClr val="FFFF00"/>
                </a:highlight>
              </a:rPr>
              <a:t> </a:t>
            </a:r>
            <a:r>
              <a:rPr lang="en-US" sz="1700"/>
              <a:t>important facts about your technology or material related to exploring and/or living in an extreme environment, and </a:t>
            </a:r>
          </a:p>
          <a:p>
            <a:pPr lvl="0">
              <a:buFont typeface="Wingdings" panose="05000000000000000000" pitchFamily="2" charset="2"/>
              <a:buChar char="ü"/>
            </a:pPr>
            <a:r>
              <a:rPr lang="en-US" sz="1700"/>
              <a:t>A </a:t>
            </a:r>
            <a:r>
              <a:rPr lang="en-US" sz="1700" b="1" u="sng">
                <a:highlight>
                  <a:srgbClr val="FFFF00"/>
                </a:highlight>
              </a:rPr>
              <a:t>link to a video</a:t>
            </a:r>
            <a:r>
              <a:rPr lang="en-US" sz="1700">
                <a:highlight>
                  <a:srgbClr val="FFFF00"/>
                </a:highlight>
              </a:rPr>
              <a:t> </a:t>
            </a:r>
            <a:r>
              <a:rPr lang="en-US" sz="1700"/>
              <a:t>that informs and sparks the curiosity for us and our spectators</a:t>
            </a:r>
          </a:p>
          <a:p>
            <a:pPr marL="0" indent="0">
              <a:buNone/>
            </a:pPr>
            <a:r>
              <a:rPr lang="en-US" sz="1700" b="1" i="1" u="sng"/>
              <a:t>Check out to begin your journey!</a:t>
            </a:r>
            <a:endParaRPr lang="en-US" sz="1700"/>
          </a:p>
          <a:p>
            <a:r>
              <a:rPr lang="en-US" sz="1700" u="sng">
                <a:hlinkClick r:id="rId2"/>
              </a:rPr>
              <a:t>http://pamsamaddar.weebly.com/extreme-environments-inquiry.html</a:t>
            </a:r>
            <a:endParaRPr lang="en-US" sz="1700"/>
          </a:p>
          <a:p>
            <a:endParaRPr lang="en-US" sz="1700"/>
          </a:p>
        </p:txBody>
      </p:sp>
      <p:sp>
        <p:nvSpPr>
          <p:cNvPr id="71" name="Rectangle 70">
            <a:extLst>
              <a:ext uri="{FF2B5EF4-FFF2-40B4-BE49-F238E27FC236}">
                <a16:creationId xmlns:a16="http://schemas.microsoft.com/office/drawing/2014/main" id="{9C9E83AF-030E-4F9E-A53E-41FDC8659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945380" y="480060"/>
            <a:ext cx="6592824" cy="5737860"/>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Extreme Environments | SpringerLink">
            <a:extLst>
              <a:ext uri="{FF2B5EF4-FFF2-40B4-BE49-F238E27FC236}">
                <a16:creationId xmlns:a16="http://schemas.microsoft.com/office/drawing/2014/main" id="{0160CF1D-DEF6-4347-B9A2-28A4F74E13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00" r="2" b="9911"/>
          <a:stretch/>
        </p:blipFill>
        <p:spPr bwMode="auto">
          <a:xfrm>
            <a:off x="4959096" y="495300"/>
            <a:ext cx="6565392" cy="570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105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92ED-35F5-42FA-98CE-9C7D102436A3}"/>
              </a:ext>
            </a:extLst>
          </p:cNvPr>
          <p:cNvSpPr>
            <a:spLocks noGrp="1"/>
          </p:cNvSpPr>
          <p:nvPr>
            <p:ph type="title"/>
          </p:nvPr>
        </p:nvSpPr>
        <p:spPr/>
        <p:txBody>
          <a:bodyPr/>
          <a:lstStyle/>
          <a:p>
            <a:r>
              <a:rPr lang="en-US" b="1" i="1" dirty="0">
                <a:solidFill>
                  <a:schemeClr val="accent1"/>
                </a:solidFill>
              </a:rPr>
              <a:t>Resources</a:t>
            </a:r>
          </a:p>
        </p:txBody>
      </p:sp>
      <p:sp>
        <p:nvSpPr>
          <p:cNvPr id="3" name="Content Placeholder 2">
            <a:extLst>
              <a:ext uri="{FF2B5EF4-FFF2-40B4-BE49-F238E27FC236}">
                <a16:creationId xmlns:a16="http://schemas.microsoft.com/office/drawing/2014/main" id="{06DC0EC7-C33F-4170-8205-5F9746D43059}"/>
              </a:ext>
            </a:extLst>
          </p:cNvPr>
          <p:cNvSpPr>
            <a:spLocks noGrp="1"/>
          </p:cNvSpPr>
          <p:nvPr>
            <p:ph idx="1"/>
          </p:nvPr>
        </p:nvSpPr>
        <p:spPr/>
        <p:txBody>
          <a:bodyPr/>
          <a:lstStyle/>
          <a:p>
            <a:r>
              <a:rPr lang="en-US" dirty="0">
                <a:hlinkClick r:id="rId2"/>
              </a:rPr>
              <a:t>Nelson Literacy Teacher’s Resource Exploring Extreme Environments</a:t>
            </a:r>
          </a:p>
          <a:p>
            <a:r>
              <a:rPr lang="en-US" dirty="0">
                <a:hlinkClick r:id="rId2"/>
              </a:rPr>
              <a:t>BC Open Schools</a:t>
            </a:r>
          </a:p>
          <a:p>
            <a:r>
              <a:rPr lang="en-US" dirty="0">
                <a:hlinkClick r:id="rId2"/>
              </a:rPr>
              <a:t>https://www.openschool.bc.ca/ocr/science/sc6ee/</a:t>
            </a:r>
            <a:endParaRPr lang="en-US" dirty="0"/>
          </a:p>
          <a:p>
            <a:r>
              <a:rPr lang="en-US" dirty="0"/>
              <a:t>Extreme Environments Inquiry Project</a:t>
            </a:r>
          </a:p>
          <a:p>
            <a:endParaRPr lang="en-US" dirty="0"/>
          </a:p>
        </p:txBody>
      </p:sp>
    </p:spTree>
    <p:extLst>
      <p:ext uri="{BB962C8B-B14F-4D97-AF65-F5344CB8AC3E}">
        <p14:creationId xmlns:p14="http://schemas.microsoft.com/office/powerpoint/2010/main" val="986527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ow Life-Long Learning Can Help You Get Ahead">
            <a:extLst>
              <a:ext uri="{FF2B5EF4-FFF2-40B4-BE49-F238E27FC236}">
                <a16:creationId xmlns:a16="http://schemas.microsoft.com/office/drawing/2014/main" id="{79B674CF-7215-42BF-8E08-ADE6FE0384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7B51B11D-BBCD-47C7-A599-1EDA2F22F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549726"/>
            <a:ext cx="11438793" cy="1844256"/>
          </a:xfrm>
          <a:prstGeom prst="rect">
            <a:avLst/>
          </a:prstGeom>
          <a:solidFill>
            <a:srgbClr val="404040">
              <a:alpha val="93000"/>
            </a:srgbClr>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AC90AA-024E-417B-9D34-03B26B9491EF}"/>
              </a:ext>
            </a:extLst>
          </p:cNvPr>
          <p:cNvSpPr>
            <a:spLocks noGrp="1"/>
          </p:cNvSpPr>
          <p:nvPr>
            <p:ph type="title"/>
          </p:nvPr>
        </p:nvSpPr>
        <p:spPr>
          <a:xfrm>
            <a:off x="542544" y="4754880"/>
            <a:ext cx="11137392" cy="932688"/>
          </a:xfrm>
        </p:spPr>
        <p:txBody>
          <a:bodyPr vert="horz" lIns="91440" tIns="45720" rIns="91440" bIns="45720" rtlCol="0" anchor="b">
            <a:normAutofit/>
          </a:bodyPr>
          <a:lstStyle/>
          <a:p>
            <a:pPr algn="ctr"/>
            <a:r>
              <a:rPr lang="en-US">
                <a:solidFill>
                  <a:schemeClr val="bg1"/>
                </a:solidFill>
              </a:rPr>
              <a:t>Further Learning Ahead</a:t>
            </a:r>
          </a:p>
        </p:txBody>
      </p:sp>
      <p:sp>
        <p:nvSpPr>
          <p:cNvPr id="3" name="Text Placeholder 2">
            <a:extLst>
              <a:ext uri="{FF2B5EF4-FFF2-40B4-BE49-F238E27FC236}">
                <a16:creationId xmlns:a16="http://schemas.microsoft.com/office/drawing/2014/main" id="{975E0912-6931-44DF-AF33-55F2817F0C63}"/>
              </a:ext>
            </a:extLst>
          </p:cNvPr>
          <p:cNvSpPr>
            <a:spLocks noGrp="1"/>
          </p:cNvSpPr>
          <p:nvPr>
            <p:ph type="body" idx="1"/>
          </p:nvPr>
        </p:nvSpPr>
        <p:spPr>
          <a:xfrm>
            <a:off x="1524000" y="5815584"/>
            <a:ext cx="9144000" cy="420624"/>
          </a:xfrm>
        </p:spPr>
        <p:txBody>
          <a:bodyPr vert="horz" lIns="91440" tIns="45720" rIns="91440" bIns="45720" rtlCol="0">
            <a:normAutofit/>
          </a:bodyPr>
          <a:lstStyle/>
          <a:p>
            <a:pPr algn="ctr"/>
            <a:endParaRPr lang="en-US">
              <a:solidFill>
                <a:schemeClr val="bg1"/>
              </a:solidFill>
            </a:endParaRPr>
          </a:p>
        </p:txBody>
      </p:sp>
      <p:cxnSp>
        <p:nvCxnSpPr>
          <p:cNvPr id="73" name="Straight Connector 72">
            <a:extLst>
              <a:ext uri="{FF2B5EF4-FFF2-40B4-BE49-F238E27FC236}">
                <a16:creationId xmlns:a16="http://schemas.microsoft.com/office/drawing/2014/main" id="{6A810F53-4CAC-492E-A2F9-C147AA509B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4243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16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AAE56-E53C-4447-A269-B067635D55C3}"/>
              </a:ext>
            </a:extLst>
          </p:cNvPr>
          <p:cNvSpPr>
            <a:spLocks noGrp="1"/>
          </p:cNvSpPr>
          <p:nvPr>
            <p:ph type="title"/>
          </p:nvPr>
        </p:nvSpPr>
        <p:spPr/>
        <p:txBody>
          <a:bodyPr/>
          <a:lstStyle/>
          <a:p>
            <a:endParaRPr lang="en-US" b="1" i="1" u="sng" dirty="0">
              <a:solidFill>
                <a:srgbClr val="C00000"/>
              </a:solidFill>
            </a:endParaRPr>
          </a:p>
        </p:txBody>
      </p:sp>
      <p:graphicFrame>
        <p:nvGraphicFramePr>
          <p:cNvPr id="4" name="Content Placeholder 3">
            <a:extLst>
              <a:ext uri="{FF2B5EF4-FFF2-40B4-BE49-F238E27FC236}">
                <a16:creationId xmlns:a16="http://schemas.microsoft.com/office/drawing/2014/main" id="{B28B7EA8-7264-41F3-9CCC-ADDD1CAC3AE4}"/>
              </a:ext>
            </a:extLst>
          </p:cNvPr>
          <p:cNvGraphicFramePr>
            <a:graphicFrameLocks noGrp="1"/>
          </p:cNvGraphicFramePr>
          <p:nvPr>
            <p:ph idx="1"/>
            <p:extLst>
              <p:ext uri="{D42A27DB-BD31-4B8C-83A1-F6EECF244321}">
                <p14:modId xmlns:p14="http://schemas.microsoft.com/office/powerpoint/2010/main" val="923646010"/>
              </p:ext>
            </p:extLst>
          </p:nvPr>
        </p:nvGraphicFramePr>
        <p:xfrm>
          <a:off x="1332506" y="96409"/>
          <a:ext cx="9526988" cy="6665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6" name="Picture 4" descr="Things to do while stuck at home - Autobody Xperts">
            <a:extLst>
              <a:ext uri="{FF2B5EF4-FFF2-40B4-BE49-F238E27FC236}">
                <a16:creationId xmlns:a16="http://schemas.microsoft.com/office/drawing/2014/main" id="{4117028E-F10B-45E2-93FE-0FBBE96235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280" y="96409"/>
            <a:ext cx="2809309" cy="2489629"/>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Becoming Responsible - Chuloo - Medium">
            <a:extLst>
              <a:ext uri="{FF2B5EF4-FFF2-40B4-BE49-F238E27FC236}">
                <a16:creationId xmlns:a16="http://schemas.microsoft.com/office/drawing/2014/main" id="{B77C3C6C-8AA3-4287-8FFC-599A1D08ED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07287" y="5023954"/>
            <a:ext cx="2914650" cy="129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548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D5C7C-2D49-49F8-8B53-A0F77BFAEC35}"/>
              </a:ext>
            </a:extLst>
          </p:cNvPr>
          <p:cNvSpPr>
            <a:spLocks noGrp="1"/>
          </p:cNvSpPr>
          <p:nvPr>
            <p:ph type="title"/>
          </p:nvPr>
        </p:nvSpPr>
        <p:spPr>
          <a:xfrm>
            <a:off x="973111" y="1349113"/>
            <a:ext cx="10515600" cy="1528998"/>
          </a:xfrm>
          <a:solidFill>
            <a:schemeClr val="accent4">
              <a:lumMod val="20000"/>
              <a:lumOff val="80000"/>
            </a:schemeClr>
          </a:solidFill>
        </p:spPr>
        <p:txBody>
          <a:bodyPr>
            <a:normAutofit fontScale="90000"/>
          </a:bodyPr>
          <a:lstStyle/>
          <a:p>
            <a:r>
              <a:rPr lang="en-US" b="1" i="1" u="sng" dirty="0">
                <a:solidFill>
                  <a:schemeClr val="tx2"/>
                </a:solidFill>
              </a:rPr>
              <a:t>National Geographic</a:t>
            </a:r>
            <a:br>
              <a:rPr lang="en-US" b="1" i="1" u="sng" dirty="0">
                <a:solidFill>
                  <a:schemeClr val="tx2"/>
                </a:solidFill>
              </a:rPr>
            </a:br>
            <a:r>
              <a:rPr lang="en-US" dirty="0"/>
              <a:t>Search for life in volcanoes and other extreme environments</a:t>
            </a:r>
            <a:br>
              <a:rPr lang="en-US" dirty="0"/>
            </a:br>
            <a:endParaRPr lang="en-US" dirty="0"/>
          </a:p>
        </p:txBody>
      </p:sp>
      <p:sp>
        <p:nvSpPr>
          <p:cNvPr id="3" name="Content Placeholder 2">
            <a:extLst>
              <a:ext uri="{FF2B5EF4-FFF2-40B4-BE49-F238E27FC236}">
                <a16:creationId xmlns:a16="http://schemas.microsoft.com/office/drawing/2014/main" id="{98801E47-702B-479A-AE5B-180D6BDAF8BC}"/>
              </a:ext>
            </a:extLst>
          </p:cNvPr>
          <p:cNvSpPr>
            <a:spLocks noGrp="1"/>
          </p:cNvSpPr>
          <p:nvPr>
            <p:ph idx="1"/>
          </p:nvPr>
        </p:nvSpPr>
        <p:spPr>
          <a:xfrm>
            <a:off x="973111" y="3333218"/>
            <a:ext cx="10515600" cy="4351338"/>
          </a:xfrm>
        </p:spPr>
        <p:txBody>
          <a:bodyPr/>
          <a:lstStyle/>
          <a:p>
            <a:pPr marL="0" indent="0">
              <a:buNone/>
            </a:pPr>
            <a:r>
              <a:rPr lang="en-US" dirty="0">
                <a:hlinkClick r:id="rId2"/>
              </a:rPr>
              <a:t>https://www.youtube.com/watch?v=WLpam8jMp-o</a:t>
            </a:r>
            <a:endParaRPr lang="en-US" dirty="0"/>
          </a:p>
          <a:p>
            <a:r>
              <a:rPr lang="en-US" dirty="0"/>
              <a:t>Found everywhere from the rim of a lava lake to the inside an iceberg, microbes are remarkable organisms that can live in places humans can only dream of. How do they do it? And what can we learn from them about the limits of life both on our planet and elsewhere in our solar system?</a:t>
            </a:r>
          </a:p>
        </p:txBody>
      </p:sp>
    </p:spTree>
    <p:extLst>
      <p:ext uri="{BB962C8B-B14F-4D97-AF65-F5344CB8AC3E}">
        <p14:creationId xmlns:p14="http://schemas.microsoft.com/office/powerpoint/2010/main" val="2981655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C40ADF-A82B-407C-90EE-CE91909F91B3}"/>
              </a:ext>
            </a:extLst>
          </p:cNvPr>
          <p:cNvSpPr>
            <a:spLocks noGrp="1"/>
          </p:cNvSpPr>
          <p:nvPr>
            <p:ph type="ctrTitle"/>
          </p:nvPr>
        </p:nvSpPr>
        <p:spPr>
          <a:xfrm>
            <a:off x="1524000" y="1293338"/>
            <a:ext cx="9144000" cy="3274592"/>
          </a:xfrm>
        </p:spPr>
        <p:txBody>
          <a:bodyPr anchor="ctr">
            <a:normAutofit/>
          </a:bodyPr>
          <a:lstStyle/>
          <a:p>
            <a:r>
              <a:rPr lang="en-US" sz="7200" b="1" i="1" u="sng" dirty="0"/>
              <a:t>Extend?</a:t>
            </a:r>
            <a:br>
              <a:rPr lang="en-US" sz="7200" dirty="0"/>
            </a:br>
            <a:r>
              <a:rPr lang="en-US" sz="7200" dirty="0">
                <a:solidFill>
                  <a:srgbClr val="FF0000"/>
                </a:solidFill>
              </a:rPr>
              <a:t>National Geographic </a:t>
            </a:r>
            <a:r>
              <a:rPr lang="en-US" sz="7200" dirty="0"/>
              <a:t>Challenge</a:t>
            </a:r>
          </a:p>
        </p:txBody>
      </p:sp>
      <p:sp>
        <p:nvSpPr>
          <p:cNvPr id="6" name="Subtitle 5">
            <a:extLst>
              <a:ext uri="{FF2B5EF4-FFF2-40B4-BE49-F238E27FC236}">
                <a16:creationId xmlns:a16="http://schemas.microsoft.com/office/drawing/2014/main" id="{03BDA00E-80C6-46CA-A51A-C4B3C9C9085C}"/>
              </a:ext>
            </a:extLst>
          </p:cNvPr>
          <p:cNvSpPr>
            <a:spLocks noGrp="1"/>
          </p:cNvSpPr>
          <p:nvPr>
            <p:ph type="subTitle" idx="1"/>
          </p:nvPr>
        </p:nvSpPr>
        <p:spPr>
          <a:xfrm>
            <a:off x="1524000" y="5514052"/>
            <a:ext cx="9144000" cy="651910"/>
          </a:xfrm>
        </p:spPr>
        <p:txBody>
          <a:bodyPr anchor="ctr">
            <a:normAutofit/>
          </a:bodyPr>
          <a:lstStyle/>
          <a:p>
            <a:r>
              <a:rPr lang="en-US" dirty="0">
                <a:hlinkClick r:id="rId2"/>
              </a:rPr>
              <a:t>https://www.nationalgeographic.org/media/extreme-environments/</a:t>
            </a:r>
            <a:endParaRPr lang="en-US" dirty="0"/>
          </a:p>
        </p:txBody>
      </p:sp>
    </p:spTree>
    <p:extLst>
      <p:ext uri="{BB962C8B-B14F-4D97-AF65-F5344CB8AC3E}">
        <p14:creationId xmlns:p14="http://schemas.microsoft.com/office/powerpoint/2010/main" val="3694784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B546656-FDC4-474A-B8D1-2B3E70E00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8D884A-9B4E-4B8F-8091-FA923C868429}"/>
              </a:ext>
            </a:extLst>
          </p:cNvPr>
          <p:cNvSpPr>
            <a:spLocks noGrp="1"/>
          </p:cNvSpPr>
          <p:nvPr>
            <p:ph type="ctrTitle"/>
          </p:nvPr>
        </p:nvSpPr>
        <p:spPr>
          <a:xfrm>
            <a:off x="409357" y="979128"/>
            <a:ext cx="3275205" cy="2537126"/>
          </a:xfrm>
          <a:solidFill>
            <a:schemeClr val="accent4">
              <a:lumMod val="20000"/>
              <a:lumOff val="80000"/>
            </a:schemeClr>
          </a:solidFill>
        </p:spPr>
        <p:txBody>
          <a:bodyPr anchor="b">
            <a:normAutofit fontScale="90000"/>
          </a:bodyPr>
          <a:lstStyle/>
          <a:p>
            <a:pPr algn="l"/>
            <a:br>
              <a:rPr lang="en-US" sz="2800" i="1" dirty="0"/>
            </a:br>
            <a:r>
              <a:rPr lang="en-US" sz="2800" b="1" i="1" dirty="0"/>
              <a:t>Before We Begin!</a:t>
            </a:r>
            <a:br>
              <a:rPr lang="en-US" sz="2800" i="1" dirty="0"/>
            </a:br>
            <a:r>
              <a:rPr lang="en-US" sz="2800" i="1" dirty="0"/>
              <a:t>Dragon / Space X Launch</a:t>
            </a:r>
            <a:br>
              <a:rPr lang="en-US" sz="2800" dirty="0"/>
            </a:br>
            <a:r>
              <a:rPr lang="en-US" sz="2800" b="1" i="1" dirty="0">
                <a:solidFill>
                  <a:srgbClr val="0070C0"/>
                </a:solidFill>
              </a:rPr>
              <a:t>DID YOU WATCH IT, LIVE?</a:t>
            </a:r>
            <a:br>
              <a:rPr lang="en-US" sz="2800" b="1" i="1" dirty="0">
                <a:solidFill>
                  <a:srgbClr val="0070C0"/>
                </a:solidFill>
              </a:rPr>
            </a:br>
            <a:r>
              <a:rPr lang="en-US" sz="2800" b="1" i="1" dirty="0">
                <a:solidFill>
                  <a:srgbClr val="0070C0"/>
                </a:solidFill>
              </a:rPr>
              <a:t>Be Inspired…</a:t>
            </a:r>
            <a:br>
              <a:rPr lang="en-US" sz="2800" dirty="0"/>
            </a:br>
            <a:endParaRPr lang="en-US" sz="2800" dirty="0"/>
          </a:p>
        </p:txBody>
      </p:sp>
      <p:sp>
        <p:nvSpPr>
          <p:cNvPr id="3" name="Subtitle 2">
            <a:extLst>
              <a:ext uri="{FF2B5EF4-FFF2-40B4-BE49-F238E27FC236}">
                <a16:creationId xmlns:a16="http://schemas.microsoft.com/office/drawing/2014/main" id="{72EE517B-21C1-4E0F-BB54-1A12967B6B00}"/>
              </a:ext>
            </a:extLst>
          </p:cNvPr>
          <p:cNvSpPr>
            <a:spLocks noGrp="1"/>
          </p:cNvSpPr>
          <p:nvPr>
            <p:ph type="subTitle" idx="1"/>
          </p:nvPr>
        </p:nvSpPr>
        <p:spPr>
          <a:xfrm>
            <a:off x="359171" y="4403176"/>
            <a:ext cx="3838300" cy="2307948"/>
          </a:xfrm>
        </p:spPr>
        <p:txBody>
          <a:bodyPr>
            <a:noAutofit/>
          </a:bodyPr>
          <a:lstStyle/>
          <a:p>
            <a:pPr algn="l"/>
            <a:r>
              <a:rPr lang="en-US" sz="1400" b="1" i="1" dirty="0"/>
              <a:t>HISTORICAL EVENT IN SPACE TRAVEL</a:t>
            </a:r>
          </a:p>
          <a:p>
            <a:pPr algn="l"/>
            <a:r>
              <a:rPr lang="en-US" sz="1400" dirty="0"/>
              <a:t>7:16 a.m. May 31</a:t>
            </a:r>
            <a:r>
              <a:rPr lang="en-US" sz="1400" baseline="30000" dirty="0"/>
              <a:t>st </a:t>
            </a:r>
            <a:r>
              <a:rPr lang="en-US" sz="1400" dirty="0"/>
              <a:t>Successful Arrival On Board the International Space Station (ISS)</a:t>
            </a:r>
          </a:p>
          <a:p>
            <a:pPr algn="l"/>
            <a:r>
              <a:rPr lang="en-US" sz="1400" dirty="0"/>
              <a:t>Go Ahead </a:t>
            </a:r>
            <a:r>
              <a:rPr lang="en-US" sz="1400" b="1" u="sng" dirty="0"/>
              <a:t>10:00 a.m</a:t>
            </a:r>
            <a:r>
              <a:rPr lang="en-US" sz="1400" dirty="0"/>
              <a:t>. to open Hatch </a:t>
            </a:r>
          </a:p>
          <a:p>
            <a:pPr algn="l"/>
            <a:r>
              <a:rPr lang="en-US" sz="1400" b="1" u="sng" dirty="0"/>
              <a:t>Board ISS </a:t>
            </a:r>
            <a:r>
              <a:rPr lang="en-US" sz="1400" dirty="0"/>
              <a:t>@ 10:23 a.m.</a:t>
            </a:r>
          </a:p>
          <a:p>
            <a:pPr algn="l"/>
            <a:r>
              <a:rPr lang="en-US" sz="1400" b="1" i="1" dirty="0"/>
              <a:t>First Time Ever in 9 Year! First Time Every for Commercially Built Craft</a:t>
            </a:r>
          </a:p>
          <a:p>
            <a:pPr algn="l"/>
            <a:r>
              <a:rPr lang="en-US" sz="1400" b="1" i="1" dirty="0"/>
              <a:t>Let’s Watch &amp; Be Inspired!</a:t>
            </a:r>
          </a:p>
        </p:txBody>
      </p:sp>
      <p:sp>
        <p:nvSpPr>
          <p:cNvPr id="77" name="Rectangle 76">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24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294" name="Picture 6" descr="NASA's SpaceX Demo-2: Delta Launch Readiness Review Concludes ...">
            <a:extLst>
              <a:ext uri="{FF2B5EF4-FFF2-40B4-BE49-F238E27FC236}">
                <a16:creationId xmlns:a16="http://schemas.microsoft.com/office/drawing/2014/main" id="{16EA044A-2C43-4E1A-8DBB-D533B89E7D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830" r="8926"/>
          <a:stretch/>
        </p:blipFill>
        <p:spPr bwMode="auto">
          <a:xfrm>
            <a:off x="4197472" y="10"/>
            <a:ext cx="3547146" cy="4136056"/>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72" y="4177748"/>
            <a:ext cx="332539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290" name="Picture 2" descr="Badass' astronauts ready for historic test launch to space station ...">
            <a:extLst>
              <a:ext uri="{FF2B5EF4-FFF2-40B4-BE49-F238E27FC236}">
                <a16:creationId xmlns:a16="http://schemas.microsoft.com/office/drawing/2014/main" id="{E9EF99B2-B287-4EC1-964C-BD33EE7CA2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03" r="8241" b="2"/>
          <a:stretch/>
        </p:blipFill>
        <p:spPr bwMode="auto">
          <a:xfrm>
            <a:off x="4197471" y="4241540"/>
            <a:ext cx="3547146" cy="261646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ow to watch live as SpaceX launches NASA astronauts to the ISS ...">
            <a:extLst>
              <a:ext uri="{FF2B5EF4-FFF2-40B4-BE49-F238E27FC236}">
                <a16:creationId xmlns:a16="http://schemas.microsoft.com/office/drawing/2014/main" id="{1E8740E4-043E-4AE7-92B9-F3E89760BC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752" r="28739"/>
          <a:stretch/>
        </p:blipFill>
        <p:spPr bwMode="auto">
          <a:xfrm>
            <a:off x="7862727" y="10"/>
            <a:ext cx="432927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950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E3E23-4576-4B3E-BD06-A15A2C8B0841}"/>
              </a:ext>
            </a:extLst>
          </p:cNvPr>
          <p:cNvSpPr>
            <a:spLocks noGrp="1"/>
          </p:cNvSpPr>
          <p:nvPr>
            <p:ph type="title"/>
          </p:nvPr>
        </p:nvSpPr>
        <p:spPr/>
        <p:txBody>
          <a:bodyPr>
            <a:normAutofit/>
          </a:bodyPr>
          <a:lstStyle/>
          <a:p>
            <a:r>
              <a:rPr lang="en-US" b="1" i="1" u="sng" dirty="0">
                <a:solidFill>
                  <a:schemeClr val="tx2"/>
                </a:solidFill>
              </a:rPr>
              <a:t>Activate Our Thinking in Zoom</a:t>
            </a:r>
            <a:br>
              <a:rPr lang="en-US" b="1" u="sng" dirty="0"/>
            </a:br>
            <a:r>
              <a:rPr lang="en-US" b="1" u="sng" dirty="0"/>
              <a:t>Staying Alive: </a:t>
            </a:r>
            <a:r>
              <a:rPr lang="en-US" b="1" dirty="0"/>
              <a:t>  </a:t>
            </a:r>
            <a:r>
              <a:rPr lang="en-US" dirty="0">
                <a:highlight>
                  <a:srgbClr val="FFFF00"/>
                </a:highlight>
              </a:rPr>
              <a:t>What Every Person Needs </a:t>
            </a:r>
          </a:p>
        </p:txBody>
      </p:sp>
      <p:sp>
        <p:nvSpPr>
          <p:cNvPr id="3" name="Content Placeholder 2">
            <a:extLst>
              <a:ext uri="{FF2B5EF4-FFF2-40B4-BE49-F238E27FC236}">
                <a16:creationId xmlns:a16="http://schemas.microsoft.com/office/drawing/2014/main" id="{57E8662B-967B-4942-8986-B37D5FC2415A}"/>
              </a:ext>
            </a:extLst>
          </p:cNvPr>
          <p:cNvSpPr>
            <a:spLocks noGrp="1"/>
          </p:cNvSpPr>
          <p:nvPr>
            <p:ph idx="1"/>
          </p:nvPr>
        </p:nvSpPr>
        <p:spPr/>
        <p:txBody>
          <a:bodyPr>
            <a:normAutofit lnSpcReduction="10000"/>
          </a:bodyPr>
          <a:lstStyle/>
          <a:p>
            <a:pPr marL="0" indent="0">
              <a:buNone/>
            </a:pPr>
            <a:r>
              <a:rPr lang="en-US" b="1" i="1" dirty="0">
                <a:solidFill>
                  <a:srgbClr val="FF0000"/>
                </a:solidFill>
              </a:rPr>
              <a:t>Mrs. S Reads the Question – What is the Answer?</a:t>
            </a:r>
          </a:p>
          <a:p>
            <a:pPr marL="514350" indent="-514350">
              <a:buAutoNum type="alphaLcPeriod"/>
            </a:pPr>
            <a:r>
              <a:rPr lang="en-US" dirty="0"/>
              <a:t>Radiation from the Sun can be harmful</a:t>
            </a:r>
          </a:p>
          <a:p>
            <a:pPr marL="514350" indent="-514350">
              <a:buAutoNum type="alphaLcPeriod"/>
            </a:pPr>
            <a:r>
              <a:rPr lang="en-US" dirty="0"/>
              <a:t>B. Humans need food and water daily.</a:t>
            </a:r>
          </a:p>
          <a:p>
            <a:pPr marL="514350" indent="-514350">
              <a:buAutoNum type="alphaLcPeriod"/>
            </a:pPr>
            <a:r>
              <a:rPr lang="en-US" dirty="0"/>
              <a:t>C. Our heart and lungs need a constant temperature, close to room temperature, to function properly.</a:t>
            </a:r>
          </a:p>
          <a:p>
            <a:pPr marL="514350" indent="-514350">
              <a:buAutoNum type="alphaLcPeriod"/>
            </a:pPr>
            <a:r>
              <a:rPr lang="en-US" dirty="0"/>
              <a:t>D. Breathable air is vital to our survival.</a:t>
            </a:r>
          </a:p>
          <a:p>
            <a:pPr marL="514350" indent="-514350">
              <a:buAutoNum type="alphaLcPeriod"/>
            </a:pPr>
            <a:r>
              <a:rPr lang="en-US" dirty="0"/>
              <a:t>Proper air pressure, caused by the particle of the air around us, helps us breathe and keeps our blood from boiling.</a:t>
            </a:r>
          </a:p>
          <a:p>
            <a:pPr marL="514350" indent="-514350">
              <a:buAutoNum type="alphaLcPeriod"/>
            </a:pPr>
            <a:r>
              <a:rPr lang="en-US" dirty="0"/>
              <a:t>Our circadian rhythm, which keeps our bodies clocks working smoothly, is dependent on natural light.</a:t>
            </a:r>
          </a:p>
        </p:txBody>
      </p:sp>
    </p:spTree>
    <p:extLst>
      <p:ext uri="{BB962C8B-B14F-4D97-AF65-F5344CB8AC3E}">
        <p14:creationId xmlns:p14="http://schemas.microsoft.com/office/powerpoint/2010/main" val="406721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A126-376E-4753-8A93-C707DBA81B2C}"/>
              </a:ext>
            </a:extLst>
          </p:cNvPr>
          <p:cNvSpPr>
            <a:spLocks noGrp="1"/>
          </p:cNvSpPr>
          <p:nvPr>
            <p:ph type="title"/>
          </p:nvPr>
        </p:nvSpPr>
        <p:spPr/>
        <p:txBody>
          <a:bodyPr>
            <a:normAutofit/>
          </a:bodyPr>
          <a:lstStyle/>
          <a:p>
            <a:r>
              <a:rPr lang="en-US" b="1" u="sng" dirty="0">
                <a:solidFill>
                  <a:srgbClr val="0070C0"/>
                </a:solidFill>
              </a:rPr>
              <a:t>Guiding Questions</a:t>
            </a:r>
          </a:p>
        </p:txBody>
      </p:sp>
      <p:sp>
        <p:nvSpPr>
          <p:cNvPr id="3" name="Subtitle 2">
            <a:extLst>
              <a:ext uri="{FF2B5EF4-FFF2-40B4-BE49-F238E27FC236}">
                <a16:creationId xmlns:a16="http://schemas.microsoft.com/office/drawing/2014/main" id="{3D9BC7A7-4FC9-441F-AD61-16A7AC293877}"/>
              </a:ext>
            </a:extLst>
          </p:cNvPr>
          <p:cNvSpPr>
            <a:spLocks noGrp="1"/>
          </p:cNvSpPr>
          <p:nvPr>
            <p:ph sz="half" idx="1"/>
          </p:nvPr>
        </p:nvSpPr>
        <p:spPr/>
        <p:txBody>
          <a:bodyPr>
            <a:normAutofit/>
          </a:bodyPr>
          <a:lstStyle/>
          <a:p>
            <a:pPr marL="342900" indent="-342900" algn="l">
              <a:buFont typeface="Wingdings" panose="05000000000000000000" pitchFamily="2" charset="2"/>
              <a:buChar char="Ø"/>
            </a:pPr>
            <a:r>
              <a:rPr lang="en-US" dirty="0"/>
              <a:t>What do humans need to survive?</a:t>
            </a:r>
          </a:p>
          <a:p>
            <a:pPr marL="342900" indent="-342900" algn="l">
              <a:buFont typeface="Wingdings" panose="05000000000000000000" pitchFamily="2" charset="2"/>
              <a:buChar char="Ø"/>
            </a:pPr>
            <a:r>
              <a:rPr lang="en-US" dirty="0"/>
              <a:t>How has the exploration of extreme environments on Earth and space changed in recent times?</a:t>
            </a:r>
          </a:p>
        </p:txBody>
      </p:sp>
      <p:sp>
        <p:nvSpPr>
          <p:cNvPr id="4" name="Content Placeholder 3">
            <a:extLst>
              <a:ext uri="{FF2B5EF4-FFF2-40B4-BE49-F238E27FC236}">
                <a16:creationId xmlns:a16="http://schemas.microsoft.com/office/drawing/2014/main" id="{6F5E5821-F636-4F85-808E-FC03315AED7E}"/>
              </a:ext>
            </a:extLst>
          </p:cNvPr>
          <p:cNvSpPr>
            <a:spLocks noGrp="1"/>
          </p:cNvSpPr>
          <p:nvPr>
            <p:ph sz="half" idx="2"/>
          </p:nvPr>
        </p:nvSpPr>
        <p:spPr/>
        <p:txBody>
          <a:bodyPr>
            <a:normAutofit/>
          </a:bodyPr>
          <a:lstStyle/>
          <a:p>
            <a:pPr marL="342900" indent="-342900">
              <a:buFont typeface="Wingdings" panose="05000000000000000000" pitchFamily="2" charset="2"/>
              <a:buChar char="Ø"/>
            </a:pPr>
            <a:r>
              <a:rPr lang="en-US" dirty="0"/>
              <a:t>How has technology affected human’s discovery, extraction, processing and marketing of selected resources throughout history?</a:t>
            </a:r>
          </a:p>
          <a:p>
            <a:pPr marL="342900" indent="-342900">
              <a:buFont typeface="Wingdings" panose="05000000000000000000" pitchFamily="2" charset="2"/>
              <a:buChar char="Ø"/>
            </a:pPr>
            <a:r>
              <a:rPr lang="en-US" dirty="0"/>
              <a:t>How can we act as stewards of our environment?</a:t>
            </a:r>
          </a:p>
          <a:p>
            <a:endParaRPr lang="en-US" dirty="0"/>
          </a:p>
        </p:txBody>
      </p:sp>
      <p:pic>
        <p:nvPicPr>
          <p:cNvPr id="7170" name="Picture 2" descr="Key Questions to Ask to Retain Top Clients - IAPA">
            <a:extLst>
              <a:ext uri="{FF2B5EF4-FFF2-40B4-BE49-F238E27FC236}">
                <a16:creationId xmlns:a16="http://schemas.microsoft.com/office/drawing/2014/main" id="{FCC870F8-35FC-44E0-A13B-C7690D99F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13" y="4314031"/>
            <a:ext cx="4357687" cy="2178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629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4C28-2101-48C5-A1E8-29CB915D08E6}"/>
              </a:ext>
            </a:extLst>
          </p:cNvPr>
          <p:cNvSpPr>
            <a:spLocks noGrp="1"/>
          </p:cNvSpPr>
          <p:nvPr>
            <p:ph type="title"/>
          </p:nvPr>
        </p:nvSpPr>
        <p:spPr/>
        <p:txBody>
          <a:bodyPr/>
          <a:lstStyle/>
          <a:p>
            <a:r>
              <a:rPr lang="en-US" b="1" i="1" dirty="0"/>
              <a:t>LEARNING TARGETS</a:t>
            </a:r>
            <a:br>
              <a:rPr lang="en-US" dirty="0"/>
            </a:br>
            <a:r>
              <a:rPr lang="en-US" dirty="0"/>
              <a:t>Together, </a:t>
            </a:r>
            <a:r>
              <a:rPr lang="en-US" b="1" i="1" u="sng" dirty="0">
                <a:solidFill>
                  <a:srgbClr val="0070C0"/>
                </a:solidFill>
              </a:rPr>
              <a:t>We Can</a:t>
            </a:r>
            <a:r>
              <a:rPr lang="en-US" dirty="0"/>
              <a:t>:</a:t>
            </a:r>
          </a:p>
        </p:txBody>
      </p:sp>
      <p:sp>
        <p:nvSpPr>
          <p:cNvPr id="3" name="Content Placeholder 2">
            <a:extLst>
              <a:ext uri="{FF2B5EF4-FFF2-40B4-BE49-F238E27FC236}">
                <a16:creationId xmlns:a16="http://schemas.microsoft.com/office/drawing/2014/main" id="{BA312412-C9CC-4DBF-A30D-093BE8CBE083}"/>
              </a:ext>
            </a:extLst>
          </p:cNvPr>
          <p:cNvSpPr>
            <a:spLocks noGrp="1"/>
          </p:cNvSpPr>
          <p:nvPr>
            <p:ph sz="half" idx="1"/>
          </p:nvPr>
        </p:nvSpPr>
        <p:spPr>
          <a:xfrm>
            <a:off x="569841" y="2020497"/>
            <a:ext cx="5181600" cy="4351338"/>
          </a:xfrm>
          <a:solidFill>
            <a:schemeClr val="accent4">
              <a:lumMod val="20000"/>
              <a:lumOff val="80000"/>
            </a:schemeClr>
          </a:solidFill>
        </p:spPr>
        <p:txBody>
          <a:bodyPr>
            <a:normAutofit lnSpcReduction="10000"/>
          </a:bodyPr>
          <a:lstStyle/>
          <a:p>
            <a:pPr>
              <a:buFont typeface="Wingdings" panose="05000000000000000000" pitchFamily="2" charset="2"/>
              <a:buChar char="Ø"/>
            </a:pPr>
            <a:r>
              <a:rPr lang="en-US" b="1" i="1" dirty="0">
                <a:solidFill>
                  <a:srgbClr val="0070C0"/>
                </a:solidFill>
              </a:rPr>
              <a:t>Monitor our comprehension (understanding)</a:t>
            </a:r>
          </a:p>
          <a:p>
            <a:pPr lvl="1">
              <a:buFont typeface="Wingdings" panose="05000000000000000000" pitchFamily="2" charset="2"/>
              <a:buChar char="Ø"/>
            </a:pPr>
            <a:r>
              <a:rPr lang="en-US" dirty="0"/>
              <a:t>Stop reading and restate important concepts to check your understanding</a:t>
            </a:r>
          </a:p>
          <a:p>
            <a:pPr lvl="1">
              <a:buFont typeface="Wingdings" panose="05000000000000000000" pitchFamily="2" charset="2"/>
              <a:buChar char="Ø"/>
            </a:pPr>
            <a:r>
              <a:rPr lang="en-US" dirty="0"/>
              <a:t>Use examples to check your understanding of concepts</a:t>
            </a:r>
          </a:p>
          <a:p>
            <a:pPr lvl="1">
              <a:buFont typeface="Wingdings" panose="05000000000000000000" pitchFamily="2" charset="2"/>
              <a:buChar char="Ø"/>
            </a:pPr>
            <a:r>
              <a:rPr lang="en-US" dirty="0"/>
              <a:t>Use terminology in your speaking and writing</a:t>
            </a:r>
          </a:p>
          <a:p>
            <a:pPr lvl="1">
              <a:buFont typeface="Wingdings" panose="05000000000000000000" pitchFamily="2" charset="2"/>
              <a:buChar char="Ø"/>
            </a:pPr>
            <a:r>
              <a:rPr lang="en-US" dirty="0"/>
              <a:t>Use visual information to confirm or deepen your understanding of the text</a:t>
            </a:r>
          </a:p>
          <a:p>
            <a:pPr>
              <a:buFont typeface="Wingdings" panose="05000000000000000000" pitchFamily="2" charset="2"/>
              <a:buChar char="Ø"/>
            </a:pPr>
            <a:endParaRPr lang="en-US" b="1" i="1" u="sng" dirty="0"/>
          </a:p>
          <a:p>
            <a:endParaRPr lang="en-US" dirty="0"/>
          </a:p>
          <a:p>
            <a:endParaRPr lang="en-US" dirty="0"/>
          </a:p>
        </p:txBody>
      </p:sp>
      <p:sp>
        <p:nvSpPr>
          <p:cNvPr id="4" name="Content Placeholder 3">
            <a:extLst>
              <a:ext uri="{FF2B5EF4-FFF2-40B4-BE49-F238E27FC236}">
                <a16:creationId xmlns:a16="http://schemas.microsoft.com/office/drawing/2014/main" id="{2C0604A5-A08B-481C-B91F-0BDE2EB25CA9}"/>
              </a:ext>
            </a:extLst>
          </p:cNvPr>
          <p:cNvSpPr>
            <a:spLocks noGrp="1"/>
          </p:cNvSpPr>
          <p:nvPr>
            <p:ph sz="half" idx="2"/>
          </p:nvPr>
        </p:nvSpPr>
        <p:spPr>
          <a:xfrm>
            <a:off x="6463748" y="3243608"/>
            <a:ext cx="5181600" cy="4351338"/>
          </a:xfrm>
        </p:spPr>
        <p:txBody>
          <a:bodyPr>
            <a:normAutofit lnSpcReduction="10000"/>
          </a:bodyPr>
          <a:lstStyle/>
          <a:p>
            <a:pPr>
              <a:buFont typeface="Wingdings" panose="05000000000000000000" pitchFamily="2" charset="2"/>
              <a:buChar char="Ø"/>
            </a:pPr>
            <a:r>
              <a:rPr lang="en-US" b="1" i="1" dirty="0">
                <a:solidFill>
                  <a:srgbClr val="0070C0"/>
                </a:solidFill>
              </a:rPr>
              <a:t>Explore and learn about extreme environments</a:t>
            </a:r>
          </a:p>
          <a:p>
            <a:pPr>
              <a:buFont typeface="Wingdings" panose="05000000000000000000" pitchFamily="2" charset="2"/>
              <a:buChar char="Ø"/>
            </a:pPr>
            <a:r>
              <a:rPr lang="en-US" b="1" i="1" dirty="0">
                <a:solidFill>
                  <a:srgbClr val="0070C0"/>
                </a:solidFill>
              </a:rPr>
              <a:t>Collaborate to gather facts informational text &amp; share in a class Digital Log (“Story Book)</a:t>
            </a:r>
          </a:p>
          <a:p>
            <a:pPr>
              <a:buFont typeface="Wingdings" panose="05000000000000000000" pitchFamily="2" charset="2"/>
              <a:buChar char="Ø"/>
            </a:pPr>
            <a:r>
              <a:rPr lang="en-US" b="1" i="1" dirty="0">
                <a:solidFill>
                  <a:srgbClr val="0070C0"/>
                </a:solidFill>
              </a:rPr>
              <a:t>Use terminology related to a specific technology </a:t>
            </a:r>
          </a:p>
          <a:p>
            <a:endParaRPr lang="en-US" dirty="0"/>
          </a:p>
        </p:txBody>
      </p:sp>
      <p:pic>
        <p:nvPicPr>
          <p:cNvPr id="8196" name="Picture 4" descr="What is Our &quot;Why?&quot; - Human Technologies Inc. - Employment Solutions">
            <a:extLst>
              <a:ext uri="{FF2B5EF4-FFF2-40B4-BE49-F238E27FC236}">
                <a16:creationId xmlns:a16="http://schemas.microsoft.com/office/drawing/2014/main" id="{F5B72855-5489-4533-875E-AC74DC0D5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2" y="782362"/>
            <a:ext cx="5449957" cy="1816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21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228C5-DF26-4DC5-B5B3-CBFE1B91CDB2}"/>
              </a:ext>
            </a:extLst>
          </p:cNvPr>
          <p:cNvSpPr>
            <a:spLocks noGrp="1"/>
          </p:cNvSpPr>
          <p:nvPr>
            <p:ph type="title"/>
          </p:nvPr>
        </p:nvSpPr>
        <p:spPr>
          <a:xfrm>
            <a:off x="838200" y="632639"/>
            <a:ext cx="10515600" cy="1325563"/>
          </a:xfrm>
        </p:spPr>
        <p:txBody>
          <a:bodyPr/>
          <a:lstStyle/>
          <a:p>
            <a:r>
              <a:rPr lang="en-US" b="1" i="1" dirty="0"/>
              <a:t>Self Assessment</a:t>
            </a:r>
          </a:p>
        </p:txBody>
      </p:sp>
      <p:graphicFrame>
        <p:nvGraphicFramePr>
          <p:cNvPr id="4" name="Table 4">
            <a:extLst>
              <a:ext uri="{FF2B5EF4-FFF2-40B4-BE49-F238E27FC236}">
                <a16:creationId xmlns:a16="http://schemas.microsoft.com/office/drawing/2014/main" id="{0A2AD210-7053-4D40-8745-7C5E0123F836}"/>
              </a:ext>
            </a:extLst>
          </p:cNvPr>
          <p:cNvGraphicFramePr>
            <a:graphicFrameLocks noGrp="1"/>
          </p:cNvGraphicFramePr>
          <p:nvPr>
            <p:ph idx="1"/>
            <p:extLst>
              <p:ext uri="{D42A27DB-BD31-4B8C-83A1-F6EECF244321}">
                <p14:modId xmlns:p14="http://schemas.microsoft.com/office/powerpoint/2010/main" val="3207961171"/>
              </p:ext>
            </p:extLst>
          </p:nvPr>
        </p:nvGraphicFramePr>
        <p:xfrm>
          <a:off x="838200" y="1783828"/>
          <a:ext cx="10515600" cy="4601980"/>
        </p:xfrm>
        <a:graphic>
          <a:graphicData uri="http://schemas.openxmlformats.org/drawingml/2006/table">
            <a:tbl>
              <a:tblPr firstRow="1" bandRow="1">
                <a:tableStyleId>{5C22544A-7EE6-4342-B048-85BDC9FD1C3A}</a:tableStyleId>
              </a:tblPr>
              <a:tblGrid>
                <a:gridCol w="4754217">
                  <a:extLst>
                    <a:ext uri="{9D8B030D-6E8A-4147-A177-3AD203B41FA5}">
                      <a16:colId xmlns:a16="http://schemas.microsoft.com/office/drawing/2014/main" val="4285407481"/>
                    </a:ext>
                  </a:extLst>
                </a:gridCol>
                <a:gridCol w="1484244">
                  <a:extLst>
                    <a:ext uri="{9D8B030D-6E8A-4147-A177-3AD203B41FA5}">
                      <a16:colId xmlns:a16="http://schemas.microsoft.com/office/drawing/2014/main" val="1462380559"/>
                    </a:ext>
                  </a:extLst>
                </a:gridCol>
                <a:gridCol w="1444487">
                  <a:extLst>
                    <a:ext uri="{9D8B030D-6E8A-4147-A177-3AD203B41FA5}">
                      <a16:colId xmlns:a16="http://schemas.microsoft.com/office/drawing/2014/main" val="3185000393"/>
                    </a:ext>
                  </a:extLst>
                </a:gridCol>
                <a:gridCol w="1444487">
                  <a:extLst>
                    <a:ext uri="{9D8B030D-6E8A-4147-A177-3AD203B41FA5}">
                      <a16:colId xmlns:a16="http://schemas.microsoft.com/office/drawing/2014/main" val="1338007979"/>
                    </a:ext>
                  </a:extLst>
                </a:gridCol>
                <a:gridCol w="1388165">
                  <a:extLst>
                    <a:ext uri="{9D8B030D-6E8A-4147-A177-3AD203B41FA5}">
                      <a16:colId xmlns:a16="http://schemas.microsoft.com/office/drawing/2014/main" val="1441889218"/>
                    </a:ext>
                  </a:extLst>
                </a:gridCol>
              </a:tblGrid>
              <a:tr h="516838">
                <a:tc>
                  <a:txBody>
                    <a:bodyPr/>
                    <a:lstStyle/>
                    <a:p>
                      <a:r>
                        <a:rPr lang="en-US" dirty="0"/>
                        <a:t>Strategies</a:t>
                      </a:r>
                    </a:p>
                  </a:txBody>
                  <a:tcPr/>
                </a:tc>
                <a:tc>
                  <a:txBody>
                    <a:bodyPr/>
                    <a:lstStyle/>
                    <a:p>
                      <a:pPr algn="ctr"/>
                      <a:r>
                        <a:rPr lang="en-US" dirty="0"/>
                        <a:t>Not Yet</a:t>
                      </a:r>
                    </a:p>
                  </a:txBody>
                  <a:tcPr/>
                </a:tc>
                <a:tc>
                  <a:txBody>
                    <a:bodyPr/>
                    <a:lstStyle/>
                    <a:p>
                      <a:pPr algn="ctr"/>
                      <a:r>
                        <a:rPr lang="en-US" dirty="0"/>
                        <a:t>Sometimes</a:t>
                      </a:r>
                    </a:p>
                  </a:txBody>
                  <a:tcPr/>
                </a:tc>
                <a:tc>
                  <a:txBody>
                    <a:bodyPr/>
                    <a:lstStyle/>
                    <a:p>
                      <a:pPr algn="ctr"/>
                      <a:r>
                        <a:rPr lang="en-US" dirty="0"/>
                        <a:t>Usually</a:t>
                      </a:r>
                    </a:p>
                  </a:txBody>
                  <a:tcPr/>
                </a:tc>
                <a:tc>
                  <a:txBody>
                    <a:bodyPr/>
                    <a:lstStyle/>
                    <a:p>
                      <a:pPr algn="ctr"/>
                      <a:r>
                        <a:rPr lang="en-US" dirty="0"/>
                        <a:t>Always</a:t>
                      </a:r>
                    </a:p>
                  </a:txBody>
                  <a:tcPr/>
                </a:tc>
                <a:extLst>
                  <a:ext uri="{0D108BD9-81ED-4DB2-BD59-A6C34878D82A}">
                    <a16:rowId xmlns:a16="http://schemas.microsoft.com/office/drawing/2014/main" val="2970064547"/>
                  </a:ext>
                </a:extLst>
              </a:tr>
              <a:tr h="892076">
                <a:tc>
                  <a:txBody>
                    <a:bodyPr/>
                    <a:lstStyle/>
                    <a:p>
                      <a:r>
                        <a:rPr lang="en-US" dirty="0"/>
                        <a:t>I monitor my comprehension to make sure I understand what I read – </a:t>
                      </a:r>
                      <a:r>
                        <a:rPr lang="en-US" b="1" u="sng" dirty="0"/>
                        <a:t>see also strategy rubric</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68780676"/>
                  </a:ext>
                </a:extLst>
              </a:tr>
              <a:tr h="892076">
                <a:tc>
                  <a:txBody>
                    <a:bodyPr/>
                    <a:lstStyle/>
                    <a:p>
                      <a:r>
                        <a:rPr lang="en-US" dirty="0"/>
                        <a:t>I use terminology to give my speaking/writing authority – </a:t>
                      </a:r>
                      <a:r>
                        <a:rPr lang="en-US" b="1" u="sng" dirty="0"/>
                        <a:t>see demonstration task rubric</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27092659"/>
                  </a:ext>
                </a:extLst>
              </a:tr>
              <a:tr h="892076">
                <a:tc>
                  <a:txBody>
                    <a:bodyPr/>
                    <a:lstStyle/>
                    <a:p>
                      <a:r>
                        <a:rPr lang="en-US" dirty="0"/>
                        <a:t>I share to contribute my ideas in groups and whole class discussions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00160161"/>
                  </a:ext>
                </a:extLst>
              </a:tr>
              <a:tr h="892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collaborate well with others to contribute information about one extreme environment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97853587"/>
                  </a:ext>
                </a:extLst>
              </a:tr>
              <a:tr h="516838">
                <a:tc gridSpan="5">
                  <a:txBody>
                    <a:bodyPr/>
                    <a:lstStyle/>
                    <a:p>
                      <a:r>
                        <a:rPr lang="en-US" b="1" i="1" dirty="0"/>
                        <a:t>What helped me the most is…..because….</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735145259"/>
                  </a:ext>
                </a:extLst>
              </a:tr>
            </a:tbl>
          </a:graphicData>
        </a:graphic>
      </p:graphicFrame>
    </p:spTree>
    <p:extLst>
      <p:ext uri="{BB962C8B-B14F-4D97-AF65-F5344CB8AC3E}">
        <p14:creationId xmlns:p14="http://schemas.microsoft.com/office/powerpoint/2010/main" val="2659479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2309</Words>
  <Application>Microsoft Office PowerPoint</Application>
  <PresentationFormat>Widescreen</PresentationFormat>
  <Paragraphs>212</Paragraphs>
  <Slides>41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Wingdings</vt:lpstr>
      <vt:lpstr>Office Theme</vt:lpstr>
      <vt:lpstr>INQUIRING MINDS: Be Curious/Keep Learning</vt:lpstr>
      <vt:lpstr>Materials Needed Check Team Samaddar Website &amp; Google Classroom</vt:lpstr>
      <vt:lpstr>Materials Needed Check Team Samaddar Website &amp; Google Classroom</vt:lpstr>
      <vt:lpstr>PowerPoint Presentation</vt:lpstr>
      <vt:lpstr> Before We Begin! Dragon / Space X Launch DID YOU WATCH IT, LIVE? Be Inspired… </vt:lpstr>
      <vt:lpstr>Activate Our Thinking in Zoom Staying Alive:   What Every Person Needs </vt:lpstr>
      <vt:lpstr>Guiding Questions</vt:lpstr>
      <vt:lpstr>LEARNING TARGETS Together, We Can:</vt:lpstr>
      <vt:lpstr>Self Assessment</vt:lpstr>
      <vt:lpstr>#1 Accessing Background Knowledge</vt:lpstr>
      <vt:lpstr>What would you need to survive in a mouth-parching desert?</vt:lpstr>
      <vt:lpstr>What would you need to survive in the deep ocean?</vt:lpstr>
      <vt:lpstr>What would you need to survive in the polar regions?</vt:lpstr>
      <vt:lpstr>What would you need to survive in a lava-spewing volcano?</vt:lpstr>
      <vt:lpstr>What would you need to survive in gravity-defying outer space?</vt:lpstr>
      <vt:lpstr>What would you need to survive in the highest mountains?</vt:lpstr>
      <vt:lpstr>What do humans  need to survive? How did we do? </vt:lpstr>
      <vt:lpstr>Breathable Air</vt:lpstr>
      <vt:lpstr>Potable Water</vt:lpstr>
      <vt:lpstr>Food</vt:lpstr>
      <vt:lpstr>Moderate Temperature</vt:lpstr>
      <vt:lpstr>Source of Light</vt:lpstr>
      <vt:lpstr>Proper Air Pressure</vt:lpstr>
      <vt:lpstr>Week of June 8th See Assignments in Google Classroom</vt:lpstr>
      <vt:lpstr>PowerPoint Presentation</vt:lpstr>
      <vt:lpstr>Monitoring Comprehension</vt:lpstr>
      <vt:lpstr>Applying Strategies Monitoring Comprehension</vt:lpstr>
      <vt:lpstr>Read &amp; Show Your Understanding “Going to Extremes”  Due by Tues., June 9th (Share June 10th) See Google Docs to Do Work</vt:lpstr>
      <vt:lpstr>Science to the Rescue</vt:lpstr>
      <vt:lpstr>Let’s Go Deeper Exploring Extreme Environments</vt:lpstr>
      <vt:lpstr>Using Terminology</vt:lpstr>
      <vt:lpstr>Chris Hadfield (Astronaut) &amp;  James Cameron(Deep-Ocean Explorer</vt:lpstr>
      <vt:lpstr>PART II – Practice The Attributes of a Learner Learn. Think. Collaborate. Contribute. Innovate</vt:lpstr>
      <vt:lpstr>Class Google Docs Project About Exploration</vt:lpstr>
      <vt:lpstr>Materials Needed Check Team Samaddar Website &amp; Google Classroom</vt:lpstr>
      <vt:lpstr>Go For Launch:</vt:lpstr>
      <vt:lpstr>Your Mission:</vt:lpstr>
      <vt:lpstr>Resources</vt:lpstr>
      <vt:lpstr>Further Learning Ahead</vt:lpstr>
      <vt:lpstr>National Geographic Search for life in volcanoes and other extreme environments </vt:lpstr>
      <vt:lpstr>Extend? National Geographic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INQUIRING MINDS: Be Curious/Keep Learning</dc:title>
  <dc:creator>Pamela Samaddar</dc:creator>
  <cp:lastModifiedBy>Pamela Samaddar</cp:lastModifiedBy>
  <cp:revision>1</cp:revision>
  <dcterms:created xsi:type="dcterms:W3CDTF">2020-06-10T16:51:02Z</dcterms:created>
  <dcterms:modified xsi:type="dcterms:W3CDTF">2020-06-10T16:51:29Z</dcterms:modified>
</cp:coreProperties>
</file>