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42" r:id="rId2"/>
    <p:sldId id="434" r:id="rId3"/>
    <p:sldId id="303" r:id="rId4"/>
    <p:sldId id="398" r:id="rId5"/>
    <p:sldId id="400" r:id="rId6"/>
    <p:sldId id="441" r:id="rId7"/>
    <p:sldId id="440" r:id="rId8"/>
    <p:sldId id="335" r:id="rId9"/>
    <p:sldId id="402" r:id="rId10"/>
    <p:sldId id="428" r:id="rId11"/>
    <p:sldId id="275" r:id="rId12"/>
    <p:sldId id="408" r:id="rId13"/>
    <p:sldId id="436" r:id="rId14"/>
    <p:sldId id="445" r:id="rId15"/>
    <p:sldId id="413" r:id="rId16"/>
    <p:sldId id="377" r:id="rId17"/>
    <p:sldId id="438" r:id="rId18"/>
    <p:sldId id="369" r:id="rId19"/>
    <p:sldId id="410" r:id="rId20"/>
    <p:sldId id="422" r:id="rId21"/>
    <p:sldId id="439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mela Samaddar" initials="PS" lastIdx="1" clrIdx="0">
    <p:extLst>
      <p:ext uri="{19B8F6BF-5375-455C-9EA6-DF929625EA0E}">
        <p15:presenceInfo xmlns:p15="http://schemas.microsoft.com/office/powerpoint/2012/main" userId="S::Pamela.Samaddar@sd23.bc.ca::efa8a926-f242-47f2-a87d-38baafdb92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62F"/>
    <a:srgbClr val="FF0066"/>
    <a:srgbClr val="FF66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41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3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7FBE6B-EC24-455D-B02B-B405EAD751E9}" type="datetimeFigureOut">
              <a:rPr lang="en-US" smtClean="0"/>
              <a:t>5/10/2020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AD0651-39AE-4A8F-8C42-AE5208F95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8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D0651-39AE-4A8F-8C42-AE5208F9512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01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D0651-39AE-4A8F-8C42-AE5208F9512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4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A185B-7591-480B-8481-845D190C0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5D5CA-6F58-4AEF-A022-4C8379DCF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B3949-357C-4BA4-A91D-2748ACA0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48B5-513D-4CE0-B1FB-C4E7666BB0EF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6BCFF-191C-409A-B0D3-6C2CF4279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317EA-9F6B-42AE-A76C-39F7223CF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4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9574B-1937-4719-B580-D7B7A48CE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17FF64-B861-4363-9F73-0AA2D298A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30A31-90A0-4471-9C48-AE30FB64F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B92C-5E02-4161-9D8D-34E23499BABB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312D5-795F-4541-A97F-3EF95246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D1702-1509-463E-8591-4F63E05C6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1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6492D-6855-4483-BB40-74F655A7D5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45F627-F1EF-46D0-B1CA-1D665C908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E62BF-C517-4E95-A770-8D6432AE8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73AB-81FC-4A0B-9D90-B0568FF97FE4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F7830-60AE-4B53-A65C-3615A5544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06F24-2ADE-4608-96CE-66FEB3D0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3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EB089-C1D9-417A-BA55-2697A7F86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7E821-7B58-4AD2-9F7B-3BF2B70DE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F5D4D-0FB6-4E07-998D-DF2F24E5B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E8E-7F3D-42E0-A93E-9CF39DB3CF6F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9A856-6DA9-4F06-BC88-43EE9D7DB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54EDF-7D63-49D0-9B01-FE615DF6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5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C88DD-50B2-4A90-835C-26962D500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59DCF-430A-421C-9128-A46B06092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7F413-03BA-4CED-BEE8-C07EFCF36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6A24-ACBE-4C54-9D72-834BDFAE53A5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1C094-E08A-4D2A-9E56-6229EDCC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E0025-E79C-4AA6-AD8C-F01C54B2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6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3DE06-5E31-495C-B226-2723F359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38E93-2729-4BB0-BE52-10BF042A0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6AFA6-04BA-4D22-BD25-FDD4090D4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6F677-BFDC-48D3-8BFB-F04B23DE5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672F-41F0-42E9-A43F-0AF73A8B1759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15999-B7E1-4F58-A73D-5E3A0AC5C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58804-31E0-443E-8D93-982DED57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35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617EA-694C-46B1-B735-CBE67633B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6BB05-4735-4856-B76B-E2C15AFD1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8377E-34B1-4F7A-B05A-715CAD9A2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3A213-3A5C-4931-8B4B-183BA8866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221968-166B-4243-AD20-0DADA4AC8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346A6F-6C74-4193-ACEB-0CBFFEC58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2CD9-E7A7-4472-AD82-AB43F360B1DA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39BC40-9167-4666-ACD4-458EC12B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96E4F5-FEDA-4385-A0C4-8D42763B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2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8CBBF-6EF3-463B-BF75-66F537A4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5C083D-0FD9-4AC3-B3D0-B336EA7AC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3756-0A3A-4E77-8878-3658AE020997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729479-5968-4AD9-8C82-B324BE3F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A1CA5-507D-48C7-8FCB-EEFEDC53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9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32A6F-7439-4AB1-9F89-3B63D709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6F50-787F-44DC-8B73-2047F537E6C1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68F9C0-0570-4F3E-BFA2-B183BAA93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CA786-6603-476C-8844-2A5564CA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3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B7C8C-C42C-4BA1-BAB7-22D3FAD8D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14D71-D7A3-4DFB-A65C-E878CA7E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2866F-C5DC-4B07-A9C1-457B91845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DC268-9FA9-4F22-8365-3F581BD1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C298-4EBC-4030-B0DF-C6F8435490C8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B1FF4-B456-404B-9C5E-DACC8916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1DAF4-F4FB-49FC-9272-CB33E83C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0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A5AD9-6C93-42D5-8AC2-D2871AC8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A03565-3CBE-4B32-B228-BADAA4E34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3C96F9-0FE9-411C-A555-A1F2FE609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F37C9-C435-4FAC-A399-7D744725F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1337-F6E0-48E3-AB73-8F8CACEFB9AD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340D2-9477-4F32-BB32-B55AD86D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579F9-0586-4098-905D-B6AA2843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3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C002F-36C6-41FD-BD49-2B821D305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75715-ED75-4A0E-81B7-C44F1574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86B47-F3BA-408E-A515-8147968133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3FB0B-000F-4293-8454-3BCE7BB4F706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399F0-C7B9-494B-B1F0-4E93384AB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6DC8E-998D-4589-8A22-ACE5221CC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5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images.google.com/imgres?imgurl=http://www.imajlar.com/free_clipart/school_clipart/school_clipart_boy_writting.gif&amp;imgrefurl=http://www.free-clipart-pictures.net/school_clipart.html&amp;usg=__mrW7T3K1yVkwFjT06edOrr4Mlno=&amp;h=160&amp;w=200&amp;sz=7&amp;hl=en&amp;start=16&amp;itbs=1&amp;tbnid=BPyBq6W8sOuRAM:&amp;tbnh=83&amp;tbnw=104&amp;prev=/images%3Fq%3Dstudent%2Bclipart%26hl%3Den%26safe%3Dactive%26gbv%3D2%26tbs%3Disch: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google.com/imgres?imgurl=http://education-clipart.com/education_clip_art.jpg&amp;imgrefurl=http://www.examiner.com/x-19661-Cleveland-Democrat-Examiner~y2009m8d8-Its-time-to-modernize-federal-student-aid&amp;usg=__HajlPby4DIb94jmCDjRREZ6Kaa0=&amp;h=335&amp;w=353&amp;sz=52&amp;hl=en&amp;start=51&amp;itbs=1&amp;tbnid=pp24te_HyZA5fM:&amp;tbnh=115&amp;tbnw=121&amp;prev=/images%3Fq%3Dstudent%2Bclipart%26start%3D40%26hl%3Den%26safe%3Dactive%26sa%3DN%26gbv%3D2%26ndsp%3D20%26tbs%3Disch:1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images.google.com/imgres?imgurl=http://www.school-clipart.com/_small/0511-0703-2014-0514.jpg&amp;imgrefurl=http://www.school-clipart.com/_pages/0511-0703-2014-0514.html&amp;usg=__3HJaP--vohNqNnOBIOgkPvIDvDA=&amp;h=350&amp;w=344&amp;sz=61&amp;hl=en&amp;start=26&amp;itbs=1&amp;tbnid=Jlu-qO8MkjfkyM:&amp;tbnh=120&amp;tbnw=118&amp;prev=/images%3Fq%3Dstudent%2Bclipart%26start%3D20%26hl%3Den%26safe%3Dactive%26sa%3DN%26gbv%3D2%26ndsp%3D20%26tbs%3Disch: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d23.zoom.us/j/901214864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D00274-C342-4FB6-B229-EA2F0C733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903" y="1645439"/>
            <a:ext cx="6455833" cy="1497998"/>
          </a:xfrm>
        </p:spPr>
        <p:txBody>
          <a:bodyPr anchor="t">
            <a:normAutofit fontScale="90000"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u="sng" dirty="0">
                <a:solidFill>
                  <a:srgbClr val="FFFF00"/>
                </a:solidFill>
              </a:rPr>
              <a:t>Tues., May 12th</a:t>
            </a:r>
            <a:br>
              <a:rPr lang="en-US" sz="3400" b="1" dirty="0"/>
            </a:br>
            <a:r>
              <a:rPr lang="en-US" sz="3400" dirty="0"/>
              <a:t>BEGINS HERE</a:t>
            </a:r>
            <a:br>
              <a:rPr lang="en-US" sz="3400" dirty="0"/>
            </a:br>
            <a:br>
              <a:rPr lang="en-US" sz="3400" dirty="0"/>
            </a:br>
            <a:r>
              <a:rPr lang="en-US" sz="3600" u="sng" dirty="0">
                <a:highlight>
                  <a:srgbClr val="FF00FF"/>
                </a:highlight>
              </a:rPr>
              <a:t>Zooms Today </a:t>
            </a:r>
            <a:br>
              <a:rPr lang="en-US" sz="3600" dirty="0"/>
            </a:br>
            <a:r>
              <a:rPr lang="en-US" sz="3600" b="1" u="sng" dirty="0">
                <a:solidFill>
                  <a:srgbClr val="FFFF00"/>
                </a:solidFill>
              </a:rPr>
              <a:t>Gr. 5 </a:t>
            </a:r>
            <a:r>
              <a:rPr lang="en-US" sz="3600" dirty="0"/>
              <a:t>10:30 a.m.     </a:t>
            </a:r>
            <a:r>
              <a:rPr lang="en-US" sz="3600" u="sng" dirty="0">
                <a:solidFill>
                  <a:srgbClr val="FFFF00"/>
                </a:solidFill>
              </a:rPr>
              <a:t>G</a:t>
            </a:r>
            <a:r>
              <a:rPr lang="en-US" sz="3600" b="1" u="sng" dirty="0">
                <a:solidFill>
                  <a:srgbClr val="FFFF00"/>
                </a:solidFill>
              </a:rPr>
              <a:t>r. 6    </a:t>
            </a:r>
            <a:r>
              <a:rPr lang="en-US" sz="3600" dirty="0"/>
              <a:t>11: 58 a.m.</a:t>
            </a:r>
            <a:br>
              <a:rPr lang="en-US" sz="3600" dirty="0"/>
            </a:br>
            <a:r>
              <a:rPr lang="en-US" sz="3600" dirty="0"/>
              <a:t>+</a:t>
            </a:r>
            <a:br>
              <a:rPr lang="en-US" sz="3600" u="sng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600" u="sng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Reading Group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1:08</a:t>
            </a:r>
            <a:br>
              <a:rPr lang="en-US" sz="36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400" dirty="0"/>
            </a:br>
            <a:endParaRPr lang="en-US" sz="3400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8E72A-9400-4B5C-A376-851FC57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672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AED10BEE-FC6A-40B2-AD48-6C6475AC86EC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</a:t>
            </a:fld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6EE622-A6F0-4F67-BDA7-6DD9C86B9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9" b="-4"/>
          <a:stretch/>
        </p:blipFill>
        <p:spPr bwMode="auto"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81BC53E-D0A7-465B-8554-085CB4C6D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1" b="5061"/>
          <a:stretch/>
        </p:blipFill>
        <p:spPr bwMode="auto"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818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D5DD68-A868-4FA2-B6D0-A01C62501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351" y="77634"/>
            <a:ext cx="11139854" cy="93044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MATH TODAY  - NO LESSON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24A2793-2710-47A3-8694-C6669289F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5703" y="1069663"/>
            <a:ext cx="10250840" cy="683119"/>
          </a:xfrm>
        </p:spPr>
        <p:txBody>
          <a:bodyPr>
            <a:noAutofit/>
          </a:bodyPr>
          <a:lstStyle/>
          <a:p>
            <a:r>
              <a:rPr lang="en-US" sz="3300" b="1" i="1" dirty="0">
                <a:solidFill>
                  <a:srgbClr val="FF8FBA"/>
                </a:solidFill>
              </a:rPr>
              <a:t>Tuesday – REVIEW FRACTION WORK DAY 2</a:t>
            </a:r>
          </a:p>
          <a:p>
            <a:r>
              <a:rPr lang="en-US" sz="3300" b="1" i="1" dirty="0">
                <a:solidFill>
                  <a:srgbClr val="FF8FBA"/>
                </a:solidFill>
              </a:rPr>
              <a:t>REFLECT WEDNESDAY</a:t>
            </a:r>
            <a:endParaRPr lang="en-US" sz="3300" b="1" dirty="0">
              <a:solidFill>
                <a:srgbClr val="FF8FBA"/>
              </a:solidFill>
            </a:endParaRP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>
            <a:extLst>
              <a:ext uri="{FF2B5EF4-FFF2-40B4-BE49-F238E27FC236}">
                <a16:creationId xmlns:a16="http://schemas.microsoft.com/office/drawing/2014/main" id="{6F068374-8B06-4A30-9136-19CFFD4C7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89445">
            <a:off x="1060707" y="2426818"/>
            <a:ext cx="399763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0FEB234D-27C5-4679-9492-C1852F039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44156">
            <a:off x="6675392" y="2604011"/>
            <a:ext cx="533018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EFDE6-A7F5-4E7A-8722-72483C5F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343" y="6522430"/>
            <a:ext cx="2743200" cy="34747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1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B58DEF-5298-45E4-B1FD-3C2BB02E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00" b="1" u="sng" dirty="0">
                <a:solidFill>
                  <a:srgbClr val="FFFF00"/>
                </a:solidFill>
              </a:rPr>
              <a:t>THINK LIKE A READER! Mini Inquiry</a:t>
            </a:r>
            <a:br>
              <a:rPr lang="en-US" sz="2800" i="1" dirty="0">
                <a:solidFill>
                  <a:srgbClr val="FFFFFF"/>
                </a:solidFill>
              </a:rPr>
            </a:br>
            <a:r>
              <a:rPr lang="en-US" sz="2800" b="1" i="1" dirty="0">
                <a:solidFill>
                  <a:srgbClr val="FFFFFF"/>
                </a:solidFill>
              </a:rPr>
              <a:t>Integrated Study: ELA, SS &amp; Science</a:t>
            </a:r>
            <a:br>
              <a:rPr lang="en-US" sz="2800" i="1" dirty="0">
                <a:solidFill>
                  <a:srgbClr val="FFFFFF"/>
                </a:solidFill>
              </a:rPr>
            </a:br>
            <a:r>
              <a:rPr lang="en-US" sz="2800" b="1" i="1" dirty="0">
                <a:solidFill>
                  <a:srgbClr val="FFFFFF"/>
                </a:solidFill>
              </a:rPr>
              <a:t>Gather notes for this week – aim for Friday to have all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0E1F9-F29D-4D8D-91A9-0EF7CA1AB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27418"/>
            <a:ext cx="5291328" cy="3840667"/>
          </a:xfrm>
        </p:spPr>
        <p:txBody>
          <a:bodyPr anchor="ctr"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Read/View Information on Your UN Sustainable Goal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Jot notes in document in Google Classroom </a:t>
            </a:r>
            <a:r>
              <a:rPr lang="en-US" b="1" i="1" dirty="0">
                <a:solidFill>
                  <a:srgbClr val="FF0000"/>
                </a:solidFill>
              </a:rPr>
              <a:t>(Share document w/ Mrs. S to follow along)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Gather notes – all </a:t>
            </a:r>
            <a:r>
              <a:rPr lang="en-US" b="1" i="1" u="sng" dirty="0">
                <a:solidFill>
                  <a:srgbClr val="000000"/>
                </a:solidFill>
              </a:rPr>
              <a:t>notes</a:t>
            </a:r>
            <a:r>
              <a:rPr lang="en-US" b="1" dirty="0">
                <a:solidFill>
                  <a:srgbClr val="000000"/>
                </a:solidFill>
              </a:rPr>
              <a:t> are due by Friday – work on Google Slide Deck next week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rgbClr val="000000"/>
              </a:solidFill>
            </a:endParaRPr>
          </a:p>
        </p:txBody>
      </p:sp>
      <p:pic>
        <p:nvPicPr>
          <p:cNvPr id="7" name="Picture 2" descr="Report 2—Canada's Preparedness to Implement the United Nations ...">
            <a:extLst>
              <a:ext uri="{FF2B5EF4-FFF2-40B4-BE49-F238E27FC236}">
                <a16:creationId xmlns:a16="http://schemas.microsoft.com/office/drawing/2014/main" id="{C706B968-D162-4ADD-85DD-64798BC68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6984" y="2753936"/>
            <a:ext cx="5795862" cy="29558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E5F69-1856-4D28-973E-C49CF021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4867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1118C3F-8FDF-4E48-B7F5-00FED50911C2}" type="slidenum">
              <a:rPr lang="en-US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1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0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F8F333-B8E1-4B17-A8B1-C5F69FFB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525" y="75622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CA" b="1" u="sng" dirty="0">
                <a:highlight>
                  <a:srgbClr val="00FFFF"/>
                </a:highlight>
              </a:rPr>
              <a:t> </a:t>
            </a:r>
            <a:br>
              <a:rPr lang="en-CA" b="1" u="sng" dirty="0">
                <a:highlight>
                  <a:srgbClr val="00FFFF"/>
                </a:highlight>
              </a:rPr>
            </a:br>
            <a:r>
              <a:rPr lang="en-US" b="1" u="sng" dirty="0">
                <a:highlight>
                  <a:srgbClr val="00FFFF"/>
                </a:highlight>
              </a:rPr>
              <a:t>THINK LIKE A WRITER!</a:t>
            </a:r>
            <a:br>
              <a:rPr lang="en-US" b="1" u="sng" dirty="0">
                <a:highlight>
                  <a:srgbClr val="00FFFF"/>
                </a:highlight>
              </a:rPr>
            </a:br>
            <a:br>
              <a:rPr lang="en-US" dirty="0">
                <a:highlight>
                  <a:srgbClr val="00FFFF"/>
                </a:highlight>
              </a:rPr>
            </a:br>
            <a:endParaRPr lang="en-US" dirty="0">
              <a:highlight>
                <a:srgbClr val="00FFFF"/>
              </a:highligh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8C2BA2-EE10-4E8A-990D-7715F8590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1870" y="2029713"/>
            <a:ext cx="5257801" cy="4304301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sz="5800" b="1" dirty="0"/>
              <a:t>What makes a quality poem?</a:t>
            </a:r>
            <a:endParaRPr lang="en-CA" sz="5800" u="sng" dirty="0"/>
          </a:p>
          <a:p>
            <a:pPr lvl="0"/>
            <a:endParaRPr lang="en-CA" u="sng" dirty="0"/>
          </a:p>
          <a:p>
            <a:pPr lvl="0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2AB0ED-27CA-4AA3-BE08-07DAF6637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735336">
            <a:off x="6797119" y="2370901"/>
            <a:ext cx="4961144" cy="156577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10800" b="1" i="1" dirty="0">
                <a:highlight>
                  <a:srgbClr val="FFFF00"/>
                </a:highlight>
              </a:rPr>
              <a:t>Breakout #2 for </a:t>
            </a:r>
            <a:r>
              <a:rPr lang="en-US" sz="10800" b="1" i="1" u="sng" dirty="0">
                <a:highlight>
                  <a:srgbClr val="FFFF00"/>
                </a:highlight>
              </a:rPr>
              <a:t>PEER</a:t>
            </a:r>
            <a:r>
              <a:rPr lang="en-US" sz="10800" b="1" i="1" dirty="0">
                <a:highlight>
                  <a:srgbClr val="FFFF00"/>
                </a:highlight>
              </a:rPr>
              <a:t> Feedback</a:t>
            </a:r>
            <a:endParaRPr lang="en-US" sz="10800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5087E-C610-468F-9264-5B1F0C900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2326"/>
            <a:ext cx="2743200" cy="419149"/>
          </a:xfrm>
        </p:spPr>
        <p:txBody>
          <a:bodyPr/>
          <a:lstStyle/>
          <a:p>
            <a:fld id="{AED10BEE-FC6A-40B2-AD48-6C6475AC86EC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2" descr="http://www.delsea.k12.nj.us/Academic/MediaCenter/hs/poetry.jpg">
            <a:extLst>
              <a:ext uri="{FF2B5EF4-FFF2-40B4-BE49-F238E27FC236}">
                <a16:creationId xmlns:a16="http://schemas.microsoft.com/office/drawing/2014/main" id="{ADFC88EE-1A9E-4287-A939-D4B407917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r="1" b="1"/>
          <a:stretch/>
        </p:blipFill>
        <p:spPr bwMode="auto">
          <a:xfrm>
            <a:off x="1056949" y="2928734"/>
            <a:ext cx="4535429" cy="2765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471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F8F333-B8E1-4B17-A8B1-C5F69FFB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597" y="5187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CA" b="1" u="sng" dirty="0">
                <a:highlight>
                  <a:srgbClr val="00FFFF"/>
                </a:highlight>
              </a:rPr>
              <a:t> </a:t>
            </a:r>
            <a:br>
              <a:rPr lang="en-CA" b="1" u="sng" dirty="0">
                <a:highlight>
                  <a:srgbClr val="00FFFF"/>
                </a:highlight>
              </a:rPr>
            </a:br>
            <a:r>
              <a:rPr lang="en-US" b="1" u="sng" dirty="0">
                <a:highlight>
                  <a:srgbClr val="00FFFF"/>
                </a:highlight>
              </a:rPr>
              <a:t>THINK LIKE A WRITER – Choice A or B?</a:t>
            </a:r>
            <a:br>
              <a:rPr lang="en-US" b="1" u="sng" dirty="0">
                <a:highlight>
                  <a:srgbClr val="00FFFF"/>
                </a:highlight>
              </a:rPr>
            </a:br>
            <a:endParaRPr lang="en-US" dirty="0">
              <a:highlight>
                <a:srgbClr val="00FFFF"/>
              </a:highligh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8C2BA2-EE10-4E8A-990D-7715F8590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597" y="2999337"/>
            <a:ext cx="5079927" cy="3205831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rgbClr val="FA062F"/>
                </a:solidFill>
                <a:highlight>
                  <a:srgbClr val="00FFFF"/>
                </a:highlight>
              </a:rPr>
              <a:t>A. Journal Writing</a:t>
            </a:r>
            <a:r>
              <a:rPr lang="en-US" b="1" dirty="0">
                <a:highlight>
                  <a:srgbClr val="00FFFF"/>
                </a:highlight>
              </a:rPr>
              <a:t> </a:t>
            </a:r>
          </a:p>
          <a:p>
            <a:pPr marL="0" lvl="0" indent="0">
              <a:buNone/>
            </a:pPr>
            <a:endParaRPr lang="en-US" b="1" dirty="0">
              <a:highlight>
                <a:srgbClr val="00FFFF"/>
              </a:highlight>
            </a:endParaRPr>
          </a:p>
          <a:p>
            <a:pPr marL="0" lvl="0" indent="0">
              <a:buNone/>
            </a:pPr>
            <a:r>
              <a:rPr lang="en-US" b="1" dirty="0">
                <a:highlight>
                  <a:srgbClr val="00FFFF"/>
                </a:highlight>
              </a:rPr>
              <a:t>2 Entries this Week</a:t>
            </a:r>
          </a:p>
          <a:p>
            <a:pPr marL="0" lvl="0" indent="0">
              <a:buNone/>
            </a:pPr>
            <a:endParaRPr lang="en-CA" dirty="0"/>
          </a:p>
          <a:p>
            <a:pPr marL="0" lvl="0" indent="0">
              <a:buNone/>
            </a:pPr>
            <a:r>
              <a:rPr lang="en-CA" b="1" i="1" dirty="0"/>
              <a:t>Post your </a:t>
            </a:r>
            <a:r>
              <a:rPr lang="en-CA" b="1" i="1" u="sng" dirty="0"/>
              <a:t>FAV</a:t>
            </a:r>
            <a:r>
              <a:rPr lang="en-CA" b="1" i="1" dirty="0"/>
              <a:t> later in the week to FreshGrade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5087E-C610-468F-9264-5B1F0C900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56955" y="7073803"/>
            <a:ext cx="750160" cy="53926"/>
          </a:xfrm>
        </p:spPr>
        <p:txBody>
          <a:bodyPr/>
          <a:lstStyle/>
          <a:p>
            <a:fld id="{AED10BEE-FC6A-40B2-AD48-6C6475AC86EC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FF9F419-C384-495F-A7FE-3D4F61369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8437" y="4443173"/>
            <a:ext cx="4516048" cy="114112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highlight>
                  <a:srgbClr val="00FFFF"/>
                </a:highlight>
              </a:rPr>
              <a:t>B. 1 Journal + 1 Thank you note to make someone smile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4A79B79-7EBA-45B7-B7CC-5F31EF042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2" y="2003988"/>
            <a:ext cx="2396499" cy="159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DBEE41E-9A90-447B-BC37-61B60936D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70" y="1741009"/>
            <a:ext cx="1887447" cy="106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30CB524-6BB6-4FB8-A363-F2F5DED7D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83" y="1741009"/>
            <a:ext cx="1887447" cy="106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48A4B1DF-2DFD-4B58-9FBF-648196D73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315" y="852475"/>
            <a:ext cx="1950106" cy="320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970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3896B99-893D-48C6-84B7-3A46125BB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4400" b="1" u="sng" dirty="0">
                <a:solidFill>
                  <a:srgbClr val="000000"/>
                </a:solidFill>
              </a:rPr>
              <a:t>Other?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ECC3C7D-8D87-41A5-A8A6-A045B0DB4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</a:rPr>
              <a:t>Slides 16-21  </a:t>
            </a:r>
            <a:r>
              <a:rPr lang="en-US" sz="3600" b="1" dirty="0">
                <a:solidFill>
                  <a:srgbClr val="000000"/>
                </a:solidFill>
              </a:rPr>
              <a:t>REFLECT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7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Graphic 9" descr="Moustache Face with Solid Fill">
            <a:extLst>
              <a:ext uri="{FF2B5EF4-FFF2-40B4-BE49-F238E27FC236}">
                <a16:creationId xmlns:a16="http://schemas.microsoft.com/office/drawing/2014/main" id="{97302C92-B31E-450D-8404-D88637629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6FE6A6-98A4-4312-8EF1-993414EE0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211" y="6223702"/>
            <a:ext cx="511231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AED10BEE-FC6A-40B2-AD48-6C6475AC86EC}" type="slidenum">
              <a:rPr lang="en-US" sz="1100">
                <a:solidFill>
                  <a:srgbClr val="898989"/>
                </a:solidFill>
              </a:rPr>
              <a:pPr algn="l">
                <a:spcAft>
                  <a:spcPts val="600"/>
                </a:spcAft>
              </a:pPr>
              <a:t>14</a:t>
            </a:fld>
            <a:endParaRPr lang="en-US" sz="11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1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978F0-E374-4B0C-A593-B65137F8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89916E-08B5-4480-8F49-448C8E4E1CF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233" y="320231"/>
            <a:ext cx="5760567" cy="5683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852995-7DF3-445D-B538-B2CB7DD34F1E}"/>
              </a:ext>
            </a:extLst>
          </p:cNvPr>
          <p:cNvSpPr/>
          <p:nvPr/>
        </p:nvSpPr>
        <p:spPr>
          <a:xfrm>
            <a:off x="1196480" y="1982677"/>
            <a:ext cx="4511593" cy="45550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highlight>
                  <a:srgbClr val="00FFFF"/>
                </a:highlight>
              </a:rPr>
              <a:t>Keep Well-Rested </a:t>
            </a:r>
          </a:p>
          <a:p>
            <a:pPr algn="ctr"/>
            <a:endParaRPr lang="en-US" sz="4000" b="1" dirty="0">
              <a:solidFill>
                <a:srgbClr val="000000"/>
              </a:solidFill>
              <a:highlight>
                <a:srgbClr val="00FFFF"/>
              </a:highlight>
            </a:endParaRPr>
          </a:p>
          <a:p>
            <a:pPr algn="ctr"/>
            <a:r>
              <a:rPr lang="en-US" sz="4000" b="1" dirty="0">
                <a:solidFill>
                  <a:srgbClr val="000000"/>
                </a:solidFill>
                <a:highlight>
                  <a:srgbClr val="00FFFF"/>
                </a:highlight>
              </a:rPr>
              <a:t>A “REGULAR” schedule will help you best your best self</a:t>
            </a:r>
          </a:p>
          <a:p>
            <a:pPr algn="ctr"/>
            <a:endParaRPr lang="en-US" sz="2500" b="1" dirty="0">
              <a:solidFill>
                <a:srgbClr val="000000"/>
              </a:solidFill>
              <a:highlight>
                <a:srgbClr val="00FFFF"/>
              </a:highlight>
            </a:endParaRPr>
          </a:p>
          <a:p>
            <a:pPr algn="ctr"/>
            <a:endParaRPr lang="en-US" sz="2500" b="1" dirty="0">
              <a:solidFill>
                <a:srgbClr val="000000"/>
              </a:solidFill>
              <a:highlight>
                <a:srgbClr val="00FFFF"/>
              </a:highlight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D6657FE-3CD0-491F-A9A0-0D569EF7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746" y="475963"/>
            <a:ext cx="4869873" cy="108360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Routines! Routines!</a:t>
            </a:r>
          </a:p>
        </p:txBody>
      </p:sp>
    </p:spTree>
    <p:extLst>
      <p:ext uri="{BB962C8B-B14F-4D97-AF65-F5344CB8AC3E}">
        <p14:creationId xmlns:p14="http://schemas.microsoft.com/office/powerpoint/2010/main" val="3782431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B362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E3A399-22DF-429F-86E1-ADCD56616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b="1" u="sng" dirty="0">
                <a:solidFill>
                  <a:srgbClr val="FFFFFF"/>
                </a:solidFill>
              </a:rPr>
              <a:t>Opportunity to Extend!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1" i="1" dirty="0">
                <a:solidFill>
                  <a:srgbClr val="FFFFFF"/>
                </a:solidFill>
              </a:rPr>
              <a:t>Student Voice/Choice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F58009F-46A7-4867-B50D-E9A974352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r="2014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245CF-B449-453B-B1B0-8B2157977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5633" y="644514"/>
            <a:ext cx="3638425" cy="5617432"/>
          </a:xfrm>
        </p:spPr>
        <p:txBody>
          <a:bodyPr anchor="ctr"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 dirty="0">
                <a:solidFill>
                  <a:srgbClr val="92D050"/>
                </a:solidFill>
              </a:rPr>
              <a:t>Research to explore and l</a:t>
            </a:r>
            <a:r>
              <a:rPr lang="en-US" sz="2500" b="1" u="sng" dirty="0">
                <a:solidFill>
                  <a:srgbClr val="92D050"/>
                </a:solidFill>
              </a:rPr>
              <a:t>earn about a leader </a:t>
            </a:r>
            <a:r>
              <a:rPr lang="en-US" sz="2500" b="1" dirty="0">
                <a:solidFill>
                  <a:srgbClr val="92D050"/>
                </a:solidFill>
              </a:rPr>
              <a:t>(past and present) and the </a:t>
            </a:r>
            <a:r>
              <a:rPr lang="en-US" sz="2500" b="1" u="sng" dirty="0">
                <a:solidFill>
                  <a:srgbClr val="92D050"/>
                </a:solidFill>
              </a:rPr>
              <a:t>impact they’ve had on society</a:t>
            </a:r>
            <a:r>
              <a:rPr lang="en-US" sz="2500" b="1" dirty="0">
                <a:solidFill>
                  <a:srgbClr val="92D050"/>
                </a:solidFill>
              </a:rPr>
              <a:t>.  Is there a </a:t>
            </a:r>
            <a:r>
              <a:rPr lang="en-US" sz="2500" b="1" u="sng" dirty="0">
                <a:solidFill>
                  <a:srgbClr val="92D050"/>
                </a:solidFill>
              </a:rPr>
              <a:t>leader</a:t>
            </a:r>
            <a:r>
              <a:rPr lang="en-US" sz="2500" b="1" dirty="0">
                <a:solidFill>
                  <a:srgbClr val="92D050"/>
                </a:solidFill>
              </a:rPr>
              <a:t> </a:t>
            </a:r>
            <a:r>
              <a:rPr lang="en-US" sz="2500" b="1" u="sng" dirty="0">
                <a:solidFill>
                  <a:srgbClr val="92D050"/>
                </a:solidFill>
              </a:rPr>
              <a:t>in your community </a:t>
            </a:r>
            <a:r>
              <a:rPr lang="en-US" sz="2500" b="1" dirty="0">
                <a:solidFill>
                  <a:srgbClr val="92D050"/>
                </a:solidFill>
              </a:rPr>
              <a:t>who inspires you?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>
                <a:solidFill>
                  <a:srgbClr val="92D050"/>
                </a:solidFill>
              </a:rPr>
              <a:t>Listen to Chief Seattle’s speech &amp; compare to The Elders Are Watching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u="sng" dirty="0">
                <a:solidFill>
                  <a:srgbClr val="FFFF00"/>
                </a:solidFill>
              </a:rPr>
              <a:t>Participate in Regional District Poetry Contest!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E7BF1-34E1-4FFF-BC0A-65FF29658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0391" y="6535157"/>
            <a:ext cx="973667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0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6BA6864-AED9-45BC-8040-15616D3B8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" r="3494" b="2"/>
          <a:stretch/>
        </p:blipFill>
        <p:spPr bwMode="auto">
          <a:xfrm>
            <a:off x="4476307" y="595421"/>
            <a:ext cx="7715693" cy="565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E58978E-C9D8-4171-8A9C-37DD7FC43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2546823"/>
            <a:ext cx="3948269" cy="2383844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3700" b="1" i="1" dirty="0">
                <a:solidFill>
                  <a:srgbClr val="000000"/>
                </a:solidFill>
              </a:rPr>
              <a:t>30-DAY GRATITUDE PHOTO</a:t>
            </a:r>
            <a:r>
              <a:rPr lang="en-US" sz="3700" dirty="0">
                <a:solidFill>
                  <a:srgbClr val="000000"/>
                </a:solidFill>
              </a:rPr>
              <a:t> </a:t>
            </a:r>
            <a:r>
              <a:rPr lang="en-US" sz="3700" b="1" i="1" dirty="0">
                <a:solidFill>
                  <a:srgbClr val="000000"/>
                </a:solidFill>
              </a:rPr>
              <a:t>CHALLENGE</a:t>
            </a:r>
            <a:br>
              <a:rPr lang="en-US" sz="3700" dirty="0">
                <a:solidFill>
                  <a:srgbClr val="000000"/>
                </a:solidFill>
              </a:rPr>
            </a:br>
            <a:br>
              <a:rPr lang="en-US" sz="3700" dirty="0">
                <a:solidFill>
                  <a:srgbClr val="000000"/>
                </a:solidFill>
              </a:rPr>
            </a:br>
            <a:r>
              <a:rPr lang="en-US" sz="3700" b="1" u="sng" dirty="0">
                <a:solidFill>
                  <a:schemeClr val="accent6"/>
                </a:solidFill>
              </a:rPr>
              <a:t>DUE BY END OF MAY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3178AF1-348D-4595-823D-946C19790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8" y="1485718"/>
            <a:ext cx="3745947" cy="1061105"/>
          </a:xfrm>
        </p:spPr>
        <p:txBody>
          <a:bodyPr anchor="b">
            <a:normAutofit/>
          </a:bodyPr>
          <a:lstStyle/>
          <a:p>
            <a:pPr algn="l"/>
            <a:r>
              <a:rPr lang="en-US" sz="3600" b="1" dirty="0">
                <a:solidFill>
                  <a:schemeClr val="accent6"/>
                </a:solidFill>
              </a:rPr>
              <a:t>REMEMBER….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7FC15-52B0-4C8B-A05F-E687D1C6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 sz="10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13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D827-50EE-4AAD-8E3E-AD49C6C2D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highlight>
                  <a:srgbClr val="FFFF00"/>
                </a:highlight>
              </a:rPr>
              <a:t>Always Check Out – Our Amazing Website!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46E15-C4E5-471A-AADB-87403D00E6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STUFF FOR </a:t>
            </a:r>
            <a:r>
              <a:rPr lang="en-US" b="1" u="sng" dirty="0">
                <a:highlight>
                  <a:srgbClr val="FFFF00"/>
                </a:highlight>
              </a:rPr>
              <a:t>YOU</a:t>
            </a:r>
            <a:r>
              <a:rPr lang="en-US" b="1" u="sng" dirty="0"/>
              <a:t>, STUDENT</a:t>
            </a:r>
          </a:p>
          <a:p>
            <a:r>
              <a:rPr lang="en-US" dirty="0"/>
              <a:t>New Resources – especially for GOOD READS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8FC4A-F59A-4BCF-84D9-714D688091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STUFF FOR </a:t>
            </a:r>
            <a:r>
              <a:rPr lang="en-US" b="1" u="sng" dirty="0">
                <a:highlight>
                  <a:srgbClr val="FFFF00"/>
                </a:highlight>
              </a:rPr>
              <a:t>PARENTS</a:t>
            </a:r>
            <a:r>
              <a:rPr lang="en-US" b="1" u="sng" dirty="0"/>
              <a:t>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5E5D1-2C3F-4E64-909F-98BBD455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18</a:t>
            </a:fld>
            <a:endParaRPr lang="en-US" dirty="0"/>
          </a:p>
        </p:txBody>
      </p:sp>
      <p:pic>
        <p:nvPicPr>
          <p:cNvPr id="3074" name="Picture 2" descr="Learning to Build the Perfect Website for Your Gaming Business ...">
            <a:extLst>
              <a:ext uri="{FF2B5EF4-FFF2-40B4-BE49-F238E27FC236}">
                <a16:creationId xmlns:a16="http://schemas.microsoft.com/office/drawing/2014/main" id="{BBC1F129-F3DA-4E6A-898F-8F487F517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631" y="2903807"/>
            <a:ext cx="6729503" cy="358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588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0B57B-5509-456B-ABC7-7C6330BB9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Just Before You Go?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03DF7-A9DE-43F4-9BF9-03BEF8A3C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162" y="5738663"/>
            <a:ext cx="10014438" cy="369584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500" dirty="0">
                <a:solidFill>
                  <a:srgbClr val="FF907A"/>
                </a:solidFill>
              </a:rPr>
              <a:t>REMEMBER TO COMPLETE YOUR BEGINNING OF THE WEEK CHECK IN</a:t>
            </a:r>
          </a:p>
          <a:p>
            <a:pPr algn="ctr"/>
            <a:r>
              <a:rPr lang="en-US" sz="2500" dirty="0">
                <a:solidFill>
                  <a:srgbClr val="FF907A"/>
                </a:solidFill>
              </a:rPr>
              <a:t>DUE BY TODAY – TUESDAY, MAY 12TH </a:t>
            </a:r>
            <a:r>
              <a:rPr lang="en-US" sz="2500" dirty="0">
                <a:solidFill>
                  <a:srgbClr val="FF907A"/>
                </a:solidFill>
                <a:sym typeface="Wingdings" panose="05000000000000000000" pitchFamily="2" charset="2"/>
              </a:rPr>
              <a:t></a:t>
            </a:r>
            <a:endParaRPr lang="en-US" sz="2500" dirty="0">
              <a:solidFill>
                <a:srgbClr val="FF907A"/>
              </a:solidFill>
            </a:endParaRPr>
          </a:p>
        </p:txBody>
      </p:sp>
      <p:pic>
        <p:nvPicPr>
          <p:cNvPr id="9" name="Picture 2" descr="Stay Connected Communication Socialize Interact Concept Stock ...">
            <a:extLst>
              <a:ext uri="{FF2B5EF4-FFF2-40B4-BE49-F238E27FC236}">
                <a16:creationId xmlns:a16="http://schemas.microsoft.com/office/drawing/2014/main" id="{950CD095-FA27-4BF2-B5B4-572E7F829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9" b="27505"/>
          <a:stretch/>
        </p:blipFill>
        <p:spPr bwMode="auto">
          <a:xfrm>
            <a:off x="320040" y="1262333"/>
            <a:ext cx="5455917" cy="2088432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FB569CC-BB3C-4270-9D9B-4743DDD85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485637"/>
            <a:ext cx="5455917" cy="364182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16C90-958C-4DB5-B36D-F2D58B08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2430"/>
            <a:ext cx="2743200" cy="347472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D10BEE-FC6A-40B2-AD48-6C6475AC86EC}" type="slidenum">
              <a:rPr lang="en-US" sz="1100">
                <a:solidFill>
                  <a:srgbClr val="898989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11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9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r="927" b="-3"/>
          <a:stretch/>
        </p:blipFill>
        <p:spPr>
          <a:xfrm>
            <a:off x="311411" y="862690"/>
            <a:ext cx="4575746" cy="4789227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D6FBA9F-D133-4CAC-8668-FB7537F1C6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509441"/>
              </p:ext>
            </p:extLst>
          </p:nvPr>
        </p:nvGraphicFramePr>
        <p:xfrm>
          <a:off x="5319204" y="2217103"/>
          <a:ext cx="6582792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2792">
                  <a:extLst>
                    <a:ext uri="{9D8B030D-6E8A-4147-A177-3AD203B41FA5}">
                      <a16:colId xmlns:a16="http://schemas.microsoft.com/office/drawing/2014/main" val="3958809272"/>
                    </a:ext>
                  </a:extLst>
                </a:gridCol>
              </a:tblGrid>
              <a:tr h="3018790">
                <a:tc>
                  <a:txBody>
                    <a:bodyPr/>
                    <a:lstStyle/>
                    <a:p>
                      <a:r>
                        <a:rPr lang="en-US" sz="2500" b="1" i="1" u="sng" dirty="0">
                          <a:solidFill>
                            <a:srgbClr val="FFFF00"/>
                          </a:solidFill>
                        </a:rPr>
                        <a:t>We can: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sz="2500" b="1" i="1" dirty="0">
                          <a:solidFill>
                            <a:schemeClr val="bg1"/>
                          </a:solidFill>
                        </a:rPr>
                        <a:t>Reflect on Q.O.D.</a:t>
                      </a:r>
                      <a:endParaRPr lang="en-US" sz="2500" b="1" i="0" u="sng" dirty="0">
                        <a:solidFill>
                          <a:schemeClr val="bg1"/>
                        </a:solidFill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500" b="1" i="1" u="none" dirty="0">
                          <a:solidFill>
                            <a:srgbClr val="FFC000"/>
                          </a:solidFill>
                        </a:rPr>
                        <a:t>Look at Ms. May’s Wellness Menu 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500" b="1" i="1" u="none" dirty="0">
                          <a:solidFill>
                            <a:schemeClr val="bg1"/>
                          </a:solidFill>
                        </a:rPr>
                        <a:t>Complete Work w/Daily 3’s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500" b="1" i="1" dirty="0">
                          <a:solidFill>
                            <a:srgbClr val="FFFF00"/>
                          </a:solidFill>
                        </a:rPr>
                        <a:t>Breakout for Peer Feedback Poem #1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500" b="1" i="1" dirty="0">
                          <a:solidFill>
                            <a:schemeClr val="bg1"/>
                          </a:solidFill>
                        </a:rPr>
                        <a:t>Review fractions with a Kahoot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500" b="1" i="1" dirty="0">
                          <a:solidFill>
                            <a:schemeClr val="bg1"/>
                          </a:solidFill>
                        </a:rPr>
                        <a:t>Breakout Re: Museum Zoom yesterday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500" b="1" i="1" dirty="0">
                          <a:solidFill>
                            <a:schemeClr val="bg1"/>
                          </a:solidFill>
                        </a:rPr>
                        <a:t>Plan for “Wacky Wed”!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500" b="1" i="1" dirty="0">
                          <a:solidFill>
                            <a:schemeClr val="bg1"/>
                          </a:solidFill>
                        </a:rPr>
                        <a:t>Other?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98048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568" y="166362"/>
            <a:ext cx="6535007" cy="1237880"/>
          </a:xfrm>
        </p:spPr>
        <p:txBody>
          <a:bodyPr>
            <a:noAutofit/>
          </a:bodyPr>
          <a:lstStyle/>
          <a:p>
            <a:br>
              <a:rPr lang="en-US" sz="4000" b="1" i="1" dirty="0">
                <a:solidFill>
                  <a:srgbClr val="FF0000"/>
                </a:solidFill>
              </a:rPr>
            </a:br>
            <a:r>
              <a:rPr lang="en-US" sz="4000" b="1" i="1" u="sng" dirty="0">
                <a:solidFill>
                  <a:srgbClr val="FF0000"/>
                </a:solidFill>
              </a:rPr>
              <a:t>Learning Intentions </a:t>
            </a:r>
            <a:br>
              <a:rPr lang="en-US" sz="4000" b="1" i="1" dirty="0">
                <a:solidFill>
                  <a:srgbClr val="FF0000"/>
                </a:solidFill>
              </a:rPr>
            </a:br>
            <a:r>
              <a:rPr lang="en-US" sz="4000" b="1" i="1" dirty="0"/>
              <a:t>Today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/>
              <a:t>Tues., May 12th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B411F-D785-4B05-9E4B-17F20796D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E61EFF-5E2E-4301-8310-08503F0C6A04}"/>
              </a:ext>
            </a:extLst>
          </p:cNvPr>
          <p:cNvSpPr txBox="1"/>
          <p:nvPr/>
        </p:nvSpPr>
        <p:spPr>
          <a:xfrm>
            <a:off x="888346" y="650100"/>
            <a:ext cx="41495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highlight>
                  <a:srgbClr val="FFFF00"/>
                </a:highlight>
              </a:rPr>
              <a:t>Kahoot Today – Bring a 2</a:t>
            </a:r>
            <a:r>
              <a:rPr lang="en-US" sz="2500" b="1" baseline="30000" dirty="0">
                <a:highlight>
                  <a:srgbClr val="FFFF00"/>
                </a:highlight>
              </a:rPr>
              <a:t>nd</a:t>
            </a:r>
            <a:r>
              <a:rPr lang="en-US" sz="2500" b="1" dirty="0">
                <a:highlight>
                  <a:srgbClr val="FFFF00"/>
                </a:highlight>
              </a:rPr>
              <a:t> device if you can </a:t>
            </a:r>
            <a:r>
              <a:rPr lang="en-US" sz="2500" b="1" dirty="0">
                <a:highlight>
                  <a:srgbClr val="FFFF00"/>
                </a:highlight>
                <a:sym typeface="Wingdings" panose="05000000000000000000" pitchFamily="2" charset="2"/>
              </a:rPr>
              <a:t></a:t>
            </a:r>
            <a:endParaRPr lang="en-US" sz="2500" b="1" dirty="0"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E10623-8540-4BA5-88F9-C5901A458F49}"/>
              </a:ext>
            </a:extLst>
          </p:cNvPr>
          <p:cNvSpPr/>
          <p:nvPr/>
        </p:nvSpPr>
        <p:spPr>
          <a:xfrm>
            <a:off x="702434" y="5143991"/>
            <a:ext cx="4184723" cy="92333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i="1" u="sng" dirty="0"/>
              <a:t>Wacky Wednesday Tomorrow!</a:t>
            </a:r>
          </a:p>
          <a:p>
            <a:r>
              <a:rPr lang="en-US" b="1" i="1" dirty="0"/>
              <a:t>Share your appreciation of nature in a creative way</a:t>
            </a:r>
            <a:r>
              <a:rPr lang="en-US" sz="800" b="1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3779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D2B54-374C-4D33-BC4F-6E05D9F12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511962"/>
            <a:ext cx="10515600" cy="1325563"/>
          </a:xfrm>
        </p:spPr>
        <p:txBody>
          <a:bodyPr/>
          <a:lstStyle/>
          <a:p>
            <a:r>
              <a:rPr lang="en-US" b="1" u="sng" dirty="0"/>
              <a:t>ETIQUETTE</a:t>
            </a:r>
            <a:br>
              <a:rPr lang="en-US" dirty="0"/>
            </a:br>
            <a:r>
              <a:rPr lang="en-US" b="1" i="1" dirty="0"/>
              <a:t>Co</a:t>
            </a:r>
            <a:r>
              <a:rPr lang="en-US" dirty="0"/>
              <a:t>-</a:t>
            </a:r>
            <a:r>
              <a:rPr lang="en-US" b="1" i="1" dirty="0">
                <a:solidFill>
                  <a:srgbClr val="002060"/>
                </a:solidFill>
              </a:rPr>
              <a:t>Constructed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93A57-14A7-42B4-A125-CF0C7BE03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445673" y="1821769"/>
            <a:ext cx="5157787" cy="823912"/>
          </a:xfrm>
        </p:spPr>
        <p:txBody>
          <a:bodyPr/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PLEASE “DO”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B22AF-A7E0-4743-9A8C-62FA278B1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21266903">
            <a:off x="394475" y="3049738"/>
            <a:ext cx="5109558" cy="3066649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BE TIMELY</a:t>
            </a:r>
            <a:r>
              <a:rPr lang="en-US" dirty="0"/>
              <a:t>. ARRIVE EARLY FOR VISIT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SIT/STAND </a:t>
            </a:r>
            <a:r>
              <a:rPr lang="en-US" dirty="0"/>
              <a:t>IN ONE PLACE.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BE </a:t>
            </a:r>
            <a:r>
              <a:rPr lang="en-US" b="1" dirty="0"/>
              <a:t>RESPECTFUL</a:t>
            </a:r>
            <a:r>
              <a:rPr lang="en-US" dirty="0"/>
              <a:t> OF EACH OTHER</a:t>
            </a: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PARTICIPATE</a:t>
            </a:r>
            <a:r>
              <a:rPr lang="en-US" dirty="0"/>
              <a:t> &amp; SHARE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LOOK AT THE CAMERA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USE </a:t>
            </a:r>
            <a:r>
              <a:rPr lang="en-US" b="1" dirty="0"/>
              <a:t>CHAT</a:t>
            </a:r>
            <a:r>
              <a:rPr lang="en-US" dirty="0"/>
              <a:t> APPROPRIATELY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WEAR </a:t>
            </a:r>
            <a:r>
              <a:rPr lang="en-US" b="1" dirty="0"/>
              <a:t>HEADPHONES</a:t>
            </a:r>
            <a:r>
              <a:rPr lang="en-US" dirty="0"/>
              <a:t> IF YOU HAVE THEM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MONITOR </a:t>
            </a:r>
            <a:r>
              <a:rPr lang="en-US" b="1" dirty="0"/>
              <a:t>BACKGROUND NOISES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2EA44-4F9F-45BA-A515-87CAAE612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20</a:t>
            </a:fld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8F07C05-2D86-4B5F-95FA-889AFF5A1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78"/>
          <a:stretch/>
        </p:blipFill>
        <p:spPr bwMode="auto">
          <a:xfrm>
            <a:off x="6077017" y="1636107"/>
            <a:ext cx="4821171" cy="3540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4B3453F-2438-47A6-ABB2-EC1FBFC97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8681" y="205801"/>
            <a:ext cx="1722563" cy="968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2DBC27-C86E-4290-93AB-6C93C0CD46E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B3BC25-22DD-4AD7-A159-0B055D8D5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0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AE91511-191E-4589-B321-C251ADA7D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00" b="2"/>
          <a:stretch/>
        </p:blipFill>
        <p:spPr bwMode="auto">
          <a:xfrm>
            <a:off x="4476307" y="648586"/>
            <a:ext cx="7715693" cy="565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383B0C-7ED5-41F7-8B45-2B8F709D9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066" y="3428999"/>
            <a:ext cx="3948269" cy="23838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WACKY WEDNESDAY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662BE-9BBE-46C1-8BC5-A3B9C4A7E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788" y="1485719"/>
            <a:ext cx="4382354" cy="1061104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CREATIVELY SHARE A WAY YOU CONNECT TO NATURE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9F9D4-315F-47AD-BE9C-264EBDA4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ED10BEE-FC6A-40B2-AD48-6C6475AC86EC}" type="slidenum">
              <a:rPr lang="en-US" sz="1000">
                <a:solidFill>
                  <a:srgbClr val="89898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21</a:t>
            </a:fld>
            <a:endParaRPr lang="en-US" sz="1000">
              <a:solidFill>
                <a:srgbClr val="898989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6314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116D3F3F-E9BC-460C-875B-FCE8A1005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9566" y="136525"/>
            <a:ext cx="8597142" cy="1237632"/>
          </a:xfr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CA" altLang="en-US" sz="4000" b="1" i="1" u="sng" dirty="0">
                <a:solidFill>
                  <a:schemeClr val="accent2"/>
                </a:solidFill>
              </a:rPr>
              <a:t>Remember: My Job/ Your Job  - Our VALUES</a:t>
            </a:r>
            <a:br>
              <a:rPr lang="en-CA" altLang="en-US" sz="4000" b="1" i="1" u="sng" dirty="0">
                <a:solidFill>
                  <a:srgbClr val="FF0000"/>
                </a:solidFill>
              </a:rPr>
            </a:br>
            <a:r>
              <a:rPr lang="en-CA" altLang="en-US" sz="2800" b="1" i="1" dirty="0">
                <a:solidFill>
                  <a:srgbClr val="00B050"/>
                </a:solidFill>
              </a:rPr>
              <a:t>We ARE A CARING TEAM,</a:t>
            </a:r>
            <a:br>
              <a:rPr lang="en-CA" altLang="en-US" sz="2800" b="1" i="1" dirty="0">
                <a:solidFill>
                  <a:srgbClr val="00B050"/>
                </a:solidFill>
              </a:rPr>
            </a:br>
            <a:r>
              <a:rPr lang="en-CA" altLang="en-US" sz="2800" b="1" i="1" dirty="0">
                <a:solidFill>
                  <a:srgbClr val="00B050"/>
                </a:solidFill>
              </a:rPr>
              <a:t>EVEN WHEN LEARNING ONLINE </a:t>
            </a:r>
            <a:r>
              <a:rPr lang="en-CA" altLang="en-US" sz="2800" b="1" i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CA" altLang="en-US" sz="2800" b="1" i="1" dirty="0">
              <a:solidFill>
                <a:srgbClr val="00B050"/>
              </a:solidFill>
            </a:endParaRP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E05CECAA-DE14-4455-A1AB-1B04199B442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6425" y="1597026"/>
            <a:ext cx="4336636" cy="4835524"/>
          </a:xfr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altLang="en-US" sz="2500" dirty="0"/>
              <a:t>Learn 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dirty="0"/>
              <a:t>Work with others  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dirty="0"/>
              <a:t>Think for myself 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dirty="0"/>
              <a:t>Make decisions 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b="1" i="1" dirty="0"/>
              <a:t>Come each day at home prepared to work 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dirty="0"/>
              <a:t>Ask when I don’t understand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dirty="0"/>
              <a:t>Give teacher something to assess/evaluate 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dirty="0"/>
              <a:t>Self evaluate </a:t>
            </a:r>
          </a:p>
          <a:p>
            <a:pPr eaLnBrk="1" hangingPunct="1">
              <a:lnSpc>
                <a:spcPct val="90000"/>
              </a:lnSpc>
            </a:pPr>
            <a:endParaRPr lang="en-CA" altLang="en-US" sz="2000" dirty="0"/>
          </a:p>
          <a:p>
            <a:pPr eaLnBrk="1" hangingPunct="1">
              <a:lnSpc>
                <a:spcPct val="90000"/>
              </a:lnSpc>
            </a:pPr>
            <a:endParaRPr lang="en-CA" altLang="en-US" sz="2400" dirty="0"/>
          </a:p>
        </p:txBody>
      </p:sp>
      <p:sp>
        <p:nvSpPr>
          <p:cNvPr id="3076" name="Rectangle 6">
            <a:extLst>
              <a:ext uri="{FF2B5EF4-FFF2-40B4-BE49-F238E27FC236}">
                <a16:creationId xmlns:a16="http://schemas.microsoft.com/office/drawing/2014/main" id="{2F0C1F5F-C2C4-44DC-9AA3-0E7AC1A22C3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733687"/>
            <a:ext cx="4804741" cy="4768919"/>
          </a:xfr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CA" altLang="en-US" sz="2500" i="1" dirty="0"/>
              <a:t>Follow our class guidelines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i="1" dirty="0"/>
              <a:t>Make plans and do the work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i="1" dirty="0"/>
              <a:t>Share our beliefs (about how we do things </a:t>
            </a:r>
            <a:r>
              <a:rPr lang="en-CA" altLang="en-US" sz="2500" b="1" i="1" strike="sngStrike" dirty="0"/>
              <a:t>in our classroom</a:t>
            </a:r>
            <a:r>
              <a:rPr lang="en-CA" altLang="en-US" sz="2500" i="1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i="1" dirty="0"/>
              <a:t>Be prepared (e.g., </a:t>
            </a:r>
            <a:r>
              <a:rPr lang="en-CA" altLang="en-US" sz="2500" b="1" i="1" strike="sngStrike" dirty="0"/>
              <a:t>homework</a:t>
            </a:r>
            <a:r>
              <a:rPr lang="en-CA" altLang="en-US" sz="2500" i="1" dirty="0"/>
              <a:t> supplies)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i="1" dirty="0"/>
              <a:t>Treat others with respect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i="1" dirty="0"/>
              <a:t>Use/participate in restitution process (positive problem solving  </a:t>
            </a:r>
          </a:p>
        </p:txBody>
      </p:sp>
      <p:pic>
        <p:nvPicPr>
          <p:cNvPr id="3077" name="Picture 9" descr="school_clipart_boy_writting">
            <a:hlinkClick r:id="rId2"/>
            <a:extLst>
              <a:ext uri="{FF2B5EF4-FFF2-40B4-BE49-F238E27FC236}">
                <a16:creationId xmlns:a16="http://schemas.microsoft.com/office/drawing/2014/main" id="{6F51366B-11B9-426D-867B-7D894AC0D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970" y="1725886"/>
            <a:ext cx="2124128" cy="1695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1" descr="0511-0703-2014-0514">
            <a:hlinkClick r:id="rId4"/>
            <a:extLst>
              <a:ext uri="{FF2B5EF4-FFF2-40B4-BE49-F238E27FC236}">
                <a16:creationId xmlns:a16="http://schemas.microsoft.com/office/drawing/2014/main" id="{476ACF53-00DF-4ABE-A1BD-1E6C18BB9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970" y="5264217"/>
            <a:ext cx="1913971" cy="1516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3" descr="education_clip_art">
            <a:hlinkClick r:id="rId6"/>
            <a:extLst>
              <a:ext uri="{FF2B5EF4-FFF2-40B4-BE49-F238E27FC236}">
                <a16:creationId xmlns:a16="http://schemas.microsoft.com/office/drawing/2014/main" id="{EE0465F5-0C5C-4AC8-A71A-2F5CD52FA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147" y="355394"/>
            <a:ext cx="1918418" cy="182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57AD79-CD9E-4526-8161-28B990982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790661A-6A70-403C-BAA3-1FF0DFFB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730" y="136525"/>
            <a:ext cx="10515600" cy="1325563"/>
          </a:xfrm>
        </p:spPr>
        <p:txBody>
          <a:bodyPr/>
          <a:lstStyle/>
          <a:p>
            <a:r>
              <a:rPr lang="en-US" b="1" i="1" dirty="0">
                <a:solidFill>
                  <a:srgbClr val="FFFF00"/>
                </a:solidFill>
                <a:highlight>
                  <a:srgbClr val="FF66CC"/>
                </a:highlight>
              </a:rPr>
              <a:t>May 11</a:t>
            </a:r>
            <a:r>
              <a:rPr lang="en-US" b="1" i="1" baseline="30000" dirty="0">
                <a:solidFill>
                  <a:srgbClr val="FFFF00"/>
                </a:solidFill>
                <a:highlight>
                  <a:srgbClr val="FF66CC"/>
                </a:highlight>
              </a:rPr>
              <a:t>th</a:t>
            </a:r>
            <a:r>
              <a:rPr lang="en-US" b="1" i="1" dirty="0">
                <a:solidFill>
                  <a:srgbClr val="FFFF00"/>
                </a:solidFill>
                <a:highlight>
                  <a:srgbClr val="FF66CC"/>
                </a:highlight>
              </a:rPr>
              <a:t> to May 15th</a:t>
            </a:r>
            <a:endParaRPr lang="en-US" b="1" i="1" u="sng" dirty="0">
              <a:solidFill>
                <a:srgbClr val="FFFF00"/>
              </a:solidFill>
              <a:highlight>
                <a:srgbClr val="FF66CC"/>
              </a:highligh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A3A5A-DBA5-443C-BC5D-9A04B43D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918408-AC1E-4E1B-A57B-1830A285E647}"/>
              </a:ext>
            </a:extLst>
          </p:cNvPr>
          <p:cNvSpPr txBox="1"/>
          <p:nvPr/>
        </p:nvSpPr>
        <p:spPr>
          <a:xfrm>
            <a:off x="1234093" y="5522009"/>
            <a:ext cx="8103871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u="sng" dirty="0">
                <a:highlight>
                  <a:srgbClr val="FFFF00"/>
                </a:highlight>
              </a:rPr>
              <a:t>Other Zooms. See Mrs. Schultz &amp; Mrs. Boulanger Schedules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CE49CA3-3DA7-47DA-B0CD-BD91911CF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6"/>
          <a:stretch/>
        </p:blipFill>
        <p:spPr bwMode="auto">
          <a:xfrm>
            <a:off x="2489481" y="389313"/>
            <a:ext cx="1704073" cy="783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6DA350D-54F2-48CF-8069-EDE9B6949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682081"/>
              </p:ext>
            </p:extLst>
          </p:nvPr>
        </p:nvGraphicFramePr>
        <p:xfrm>
          <a:off x="1234093" y="1506781"/>
          <a:ext cx="9336132" cy="39782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92332">
                  <a:extLst>
                    <a:ext uri="{9D8B030D-6E8A-4147-A177-3AD203B41FA5}">
                      <a16:colId xmlns:a16="http://schemas.microsoft.com/office/drawing/2014/main" val="2329263458"/>
                    </a:ext>
                  </a:extLst>
                </a:gridCol>
                <a:gridCol w="1607127">
                  <a:extLst>
                    <a:ext uri="{9D8B030D-6E8A-4147-A177-3AD203B41FA5}">
                      <a16:colId xmlns:a16="http://schemas.microsoft.com/office/drawing/2014/main" val="284414391"/>
                    </a:ext>
                  </a:extLst>
                </a:gridCol>
                <a:gridCol w="1598334">
                  <a:extLst>
                    <a:ext uri="{9D8B030D-6E8A-4147-A177-3AD203B41FA5}">
                      <a16:colId xmlns:a16="http://schemas.microsoft.com/office/drawing/2014/main" val="4070137333"/>
                    </a:ext>
                  </a:extLst>
                </a:gridCol>
                <a:gridCol w="1446113">
                  <a:extLst>
                    <a:ext uri="{9D8B030D-6E8A-4147-A177-3AD203B41FA5}">
                      <a16:colId xmlns:a16="http://schemas.microsoft.com/office/drawing/2014/main" val="4140665317"/>
                    </a:ext>
                  </a:extLst>
                </a:gridCol>
                <a:gridCol w="1446113">
                  <a:extLst>
                    <a:ext uri="{9D8B030D-6E8A-4147-A177-3AD203B41FA5}">
                      <a16:colId xmlns:a16="http://schemas.microsoft.com/office/drawing/2014/main" val="2306798324"/>
                    </a:ext>
                  </a:extLst>
                </a:gridCol>
                <a:gridCol w="1446113">
                  <a:extLst>
                    <a:ext uri="{9D8B030D-6E8A-4147-A177-3AD203B41FA5}">
                      <a16:colId xmlns:a16="http://schemas.microsoft.com/office/drawing/2014/main" val="2932857216"/>
                    </a:ext>
                  </a:extLst>
                </a:gridCol>
              </a:tblGrid>
              <a:tr h="22359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u="sng" dirty="0">
                          <a:effectLst/>
                          <a:highlight>
                            <a:srgbClr val="00FFFF"/>
                          </a:highlight>
                        </a:rPr>
                        <a:t>ZOOM MEETINGS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40 minutes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u="sng" dirty="0">
                          <a:effectLst/>
                          <a:highlight>
                            <a:srgbClr val="00FF00"/>
                          </a:highlight>
                        </a:rPr>
                        <a:t>Code</a:t>
                      </a:r>
                      <a:r>
                        <a:rPr lang="en-US" sz="2200" u="sng" dirty="0">
                          <a:effectLst/>
                        </a:rPr>
                        <a:t>:</a:t>
                      </a:r>
                      <a:r>
                        <a:rPr lang="en-US" sz="2200" dirty="0">
                          <a:effectLst/>
                        </a:rPr>
                        <a:t>  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901-214-8642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u="sng" dirty="0">
                          <a:effectLst/>
                          <a:highlight>
                            <a:srgbClr val="FF00FF"/>
                          </a:highlight>
                        </a:rPr>
                        <a:t>Tu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u="sng" dirty="0">
                          <a:effectLst/>
                          <a:highlight>
                            <a:srgbClr val="FF00FF"/>
                          </a:highlight>
                        </a:rPr>
                        <a:t>Grade Level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u="sng" dirty="0">
                          <a:effectLst/>
                        </a:rPr>
                        <a:t>Gr. 5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10:30 a.m.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u="sng" dirty="0">
                          <a:effectLst/>
                        </a:rPr>
                        <a:t>Gr. 6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11: 58 a.m.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Reading Groups 1:08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u="sng" dirty="0">
                          <a:effectLst/>
                          <a:highlight>
                            <a:srgbClr val="FFFF00"/>
                          </a:highlight>
                        </a:rPr>
                        <a:t>Wed Whole Class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10:30 a.m.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highlight>
                            <a:srgbClr val="00FF00"/>
                          </a:highlight>
                        </a:rPr>
                        <a:t>Lunch Invite: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11:30 a.m. (15)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Reading Group 1:00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u="sng" dirty="0">
                          <a:effectLst/>
                          <a:highlight>
                            <a:srgbClr val="FF00FF"/>
                          </a:highlight>
                        </a:rPr>
                        <a:t>Th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u="sng" dirty="0">
                          <a:effectLst/>
                          <a:highlight>
                            <a:srgbClr val="FF00FF"/>
                          </a:highlight>
                        </a:rPr>
                        <a:t>Grade Level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u="sng" dirty="0">
                          <a:effectLst/>
                        </a:rPr>
                        <a:t>Gr. 6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9:50 a.m.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b="1" u="sng" dirty="0">
                          <a:effectLst/>
                        </a:rPr>
                        <a:t>Gr. 5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11:58 a.m.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u="none" strike="noStrike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u="sng" dirty="0">
                          <a:effectLst/>
                          <a:highlight>
                            <a:srgbClr val="FFFF00"/>
                          </a:highlight>
                        </a:rPr>
                        <a:t>Fri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u="sng" dirty="0">
                          <a:effectLst/>
                          <a:highlight>
                            <a:srgbClr val="FFFF00"/>
                          </a:highlight>
                        </a:rPr>
                        <a:t>Whole Class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8:30 – 9:10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highlight>
                            <a:srgbClr val="00FF00"/>
                          </a:highlight>
                        </a:rPr>
                        <a:t>Lunch Invite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11:15 a.m. (15)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962603"/>
                  </a:ext>
                </a:extLst>
              </a:tr>
            </a:tbl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54BF9727-C96A-4A53-A55A-1AEDD713E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172" y="4637022"/>
            <a:ext cx="2858117" cy="1901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A0388A-A1A1-4178-B5D0-38FA847A29DD}"/>
              </a:ext>
            </a:extLst>
          </p:cNvPr>
          <p:cNvSpPr/>
          <p:nvPr/>
        </p:nvSpPr>
        <p:spPr>
          <a:xfrm>
            <a:off x="547686" y="4118538"/>
            <a:ext cx="388358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837253"/>
                </a:solidFill>
                <a:latin typeface="Arial" panose="020B0604020202020204" pitchFamily="34" charset="0"/>
              </a:rPr>
              <a:t>Join Zoom Meeting</a:t>
            </a:r>
            <a:br>
              <a:rPr lang="nl-NL" dirty="0"/>
            </a:br>
            <a:r>
              <a:rPr lang="nl-NL" dirty="0">
                <a:solidFill>
                  <a:srgbClr val="587D46"/>
                </a:solidFill>
                <a:latin typeface="Arial" panose="020B0604020202020204" pitchFamily="34" charset="0"/>
                <a:hlinkClick r:id="rId4"/>
              </a:rPr>
              <a:t>https://sd23.zoom.us/j/9012148642</a:t>
            </a:r>
            <a:br>
              <a:rPr lang="nl-NL" dirty="0"/>
            </a:br>
            <a:r>
              <a:rPr lang="nl-NL" dirty="0">
                <a:solidFill>
                  <a:srgbClr val="837253"/>
                </a:solidFill>
                <a:latin typeface="Arial" panose="020B0604020202020204" pitchFamily="34" charset="0"/>
              </a:rPr>
              <a:t>Meeting ID: 901 214 8642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1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D4BD7-6910-490D-B92F-2436381E2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34" y="29639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i="1" u="sng" dirty="0">
                <a:solidFill>
                  <a:schemeClr val="tx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Share Thoughts Of:</a:t>
            </a:r>
            <a:br>
              <a:rPr lang="en-US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i="1" u="sng" dirty="0"/>
              <a:t>Quote of the Day </a:t>
            </a:r>
            <a:br>
              <a:rPr lang="en-US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Let’s Focus on a Growth Mindset!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690A00-D2E4-4215-89BF-0ACC52D88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1403" y="2366621"/>
            <a:ext cx="4998720" cy="365435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(1) What does the quote </a:t>
            </a:r>
            <a:r>
              <a:rPr lang="en-US" b="1" dirty="0"/>
              <a:t>means</a:t>
            </a:r>
            <a:r>
              <a:rPr lang="en-US" dirty="0"/>
              <a:t> in your </a:t>
            </a:r>
            <a:r>
              <a:rPr lang="en-US" b="1" dirty="0"/>
              <a:t>own words</a:t>
            </a:r>
          </a:p>
          <a:p>
            <a:r>
              <a:rPr lang="en-US" dirty="0"/>
              <a:t>(2) How could you </a:t>
            </a:r>
            <a:r>
              <a:rPr lang="en-US" b="1" dirty="0"/>
              <a:t>apply this </a:t>
            </a:r>
            <a:r>
              <a:rPr lang="en-US" dirty="0"/>
              <a:t>quote to </a:t>
            </a:r>
            <a:r>
              <a:rPr lang="en-US" b="1" dirty="0"/>
              <a:t>yourself</a:t>
            </a:r>
            <a:r>
              <a:rPr lang="en-US" dirty="0"/>
              <a:t> (connect to self)</a:t>
            </a:r>
          </a:p>
          <a:p>
            <a:r>
              <a:rPr lang="en-US" dirty="0"/>
              <a:t>(3) What can the </a:t>
            </a:r>
            <a:r>
              <a:rPr lang="en-US" b="1" dirty="0"/>
              <a:t>world learn </a:t>
            </a:r>
            <a:r>
              <a:rPr lang="en-US" dirty="0"/>
              <a:t>from this quote? (connect to world)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3595C-5CF8-4B5E-9466-57BCFC36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5</a:t>
            </a:fld>
            <a:endParaRPr lang="en-US" dirty="0"/>
          </a:p>
        </p:txBody>
      </p:sp>
      <p:pic>
        <p:nvPicPr>
          <p:cNvPr id="2050" name="Picture 2" descr="ralph waldo emerson nature quote ">
            <a:extLst>
              <a:ext uri="{FF2B5EF4-FFF2-40B4-BE49-F238E27FC236}">
                <a16:creationId xmlns:a16="http://schemas.microsoft.com/office/drawing/2014/main" id="{536BBE19-4AF6-4E14-A296-79F734ACD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666" y="-138772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289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3A0AAD-6CA3-45D8-A9EA-90D76EBF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FFFFFF"/>
                </a:solidFill>
              </a:rPr>
              <a:t>Kelowna Museum Virtual Field Trip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b="1" i="1" dirty="0">
                <a:solidFill>
                  <a:srgbClr val="FFFF00"/>
                </a:solidFill>
              </a:rPr>
              <a:t>Be a Thinker – Breakout &amp;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755A-5E54-4045-969E-70C433502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9032" y="2422434"/>
            <a:ext cx="4367600" cy="4280117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u="sng" dirty="0">
                <a:solidFill>
                  <a:srgbClr val="7030A0"/>
                </a:solidFill>
              </a:rPr>
              <a:t>Okanagan Outbreaks</a:t>
            </a:r>
          </a:p>
          <a:p>
            <a:pPr marL="0" indent="0">
              <a:buNone/>
            </a:pPr>
            <a:r>
              <a:rPr lang="en-US" sz="2200" b="1" dirty="0"/>
              <a:t>Meet people from local history who lived through epidemics like the Spanish Flu and Polio.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i="1" dirty="0"/>
              <a:t>What did you discover about how they responded when disease swept through their community?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i="1" dirty="0"/>
              <a:t>What stories of courage and homey resilience give us hope?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i="1" dirty="0"/>
              <a:t>What stories will future historians tell about us?</a:t>
            </a:r>
          </a:p>
          <a:p>
            <a:endParaRPr lang="en-US" sz="19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D3EE94-764E-4362-84C2-41BE1E573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3019" y="2667668"/>
            <a:ext cx="5121415" cy="341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D6E3E-92FF-48B0-A2BB-4B2F6E40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 sz="1000"/>
              <a:pPr>
                <a:spcAft>
                  <a:spcPts val="600"/>
                </a:spcAft>
              </a:pPr>
              <a:t>6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549812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A57212-E760-49D6-8E6B-2007F550F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351" y="433545"/>
            <a:ext cx="11139854" cy="93044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REMEMBER 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1E147807-EEF4-4647-B80C-2A44F6501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5668" y="2426817"/>
            <a:ext cx="4730931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id="{DE8B4A71-F1BB-485D-BEFA-8089AC70B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011" y="2426818"/>
            <a:ext cx="5320049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7969393-6AB6-4BE0-8746-7CC4CC768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003" y="1593304"/>
            <a:ext cx="9349019" cy="604202"/>
          </a:xfrm>
        </p:spPr>
        <p:txBody>
          <a:bodyPr/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WHEN DID YOU SNACK, HAVE LUNCH, BUILD IN YOUR BREAKS TODAY?</a:t>
            </a:r>
          </a:p>
        </p:txBody>
      </p:sp>
    </p:spTree>
    <p:extLst>
      <p:ext uri="{BB962C8B-B14F-4D97-AF65-F5344CB8AC3E}">
        <p14:creationId xmlns:p14="http://schemas.microsoft.com/office/powerpoint/2010/main" val="3581030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 255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7" name="Picture 256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6A57212-E760-49D6-8E6B-2007F550F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Check Out MS. MAY’S MENTAL WELLNESS IDEAS </a:t>
            </a:r>
            <a:br>
              <a:rPr lang="en-US" sz="40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074F655-5016-438D-ACF1-B77D9477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9775" y="2943225"/>
            <a:ext cx="5243513" cy="30495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07FBA1-3150-442D-8120-7A5B9B9F1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95" y="2943225"/>
            <a:ext cx="4606925" cy="30495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462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8E03A-BF19-4EDA-BA27-8BD95FCF5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760" y="-61185"/>
            <a:ext cx="10515600" cy="1325563"/>
          </a:xfrm>
        </p:spPr>
        <p:txBody>
          <a:bodyPr/>
          <a:lstStyle/>
          <a:p>
            <a:r>
              <a:rPr lang="en-US" b="1" i="1" u="sng" dirty="0">
                <a:highlight>
                  <a:srgbClr val="00FFFF"/>
                </a:highlight>
              </a:rPr>
              <a:t>Daily 3 Today (Same as Monday)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A1DD63E-AACC-4433-B539-BDA9E0537C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239684"/>
              </p:ext>
            </p:extLst>
          </p:nvPr>
        </p:nvGraphicFramePr>
        <p:xfrm>
          <a:off x="628498" y="896978"/>
          <a:ext cx="11111218" cy="6302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1172">
                  <a:extLst>
                    <a:ext uri="{9D8B030D-6E8A-4147-A177-3AD203B41FA5}">
                      <a16:colId xmlns:a16="http://schemas.microsoft.com/office/drawing/2014/main" val="2911107446"/>
                    </a:ext>
                  </a:extLst>
                </a:gridCol>
                <a:gridCol w="3685441">
                  <a:extLst>
                    <a:ext uri="{9D8B030D-6E8A-4147-A177-3AD203B41FA5}">
                      <a16:colId xmlns:a16="http://schemas.microsoft.com/office/drawing/2014/main" val="364078212"/>
                    </a:ext>
                  </a:extLst>
                </a:gridCol>
                <a:gridCol w="3754605">
                  <a:extLst>
                    <a:ext uri="{9D8B030D-6E8A-4147-A177-3AD203B41FA5}">
                      <a16:colId xmlns:a16="http://schemas.microsoft.com/office/drawing/2014/main" val="2718849582"/>
                    </a:ext>
                  </a:extLst>
                </a:gridCol>
              </a:tblGrid>
              <a:tr h="907195"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Think Like a  Mathematician (2?)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Think Like a Reader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Think Like a Writer (2)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814470"/>
                  </a:ext>
                </a:extLst>
              </a:tr>
              <a:tr h="4552176">
                <a:tc>
                  <a:txBody>
                    <a:bodyPr/>
                    <a:lstStyle/>
                    <a:p>
                      <a:endParaRPr lang="en-US" sz="2500" b="1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25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 work with fractions – FreshGrade, Exit Tickets, Google Classroom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25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 ready for a Kahoot– Bring  2</a:t>
                      </a:r>
                      <a:r>
                        <a:rPr lang="en-US" sz="2500" b="1" i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25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Device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Read/View UN Sustainable Development Goals</a:t>
                      </a:r>
                    </a:p>
                    <a:p>
                      <a:endParaRPr lang="en-US" sz="2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 http:pamsamaddar.weebly.com;</a:t>
                      </a:r>
                    </a:p>
                    <a:p>
                      <a:r>
                        <a:rPr lang="en-US" sz="2200" b="1" kern="1200" dirty="0">
                          <a:solidFill>
                            <a:srgbClr val="FA06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Gather notes – share w/ Mrs. S</a:t>
                      </a:r>
                    </a:p>
                    <a:p>
                      <a:endParaRPr lang="en-US" sz="2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Helpful Resources</a:t>
                      </a:r>
                      <a:r>
                        <a:rPr lang="en-US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…UN Sustainable Goals Page</a:t>
                      </a:r>
                    </a:p>
                    <a:p>
                      <a:endParaRPr lang="en-US" sz="2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Simbi </a:t>
                      </a:r>
                    </a:p>
                    <a:p>
                      <a:r>
                        <a:rPr lang="en-US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 Along, Read Aloud, Retell</a:t>
                      </a: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Share poem draft #1 in Zoom today</a:t>
                      </a:r>
                    </a:p>
                    <a:p>
                      <a:endParaRPr lang="en-US" sz="2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 Journal Entry or a special note to make someone smile</a:t>
                      </a:r>
                    </a:p>
                    <a:p>
                      <a:endParaRPr lang="en-US" sz="2500" b="0" i="1" u="sng" kern="1200" dirty="0">
                        <a:solidFill>
                          <a:srgbClr val="FA062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500" b="0" i="1" u="sng" kern="1200" dirty="0">
                          <a:solidFill>
                            <a:srgbClr val="FA06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Regional District Poetry Contest? Share w/ Mrs. S</a:t>
                      </a:r>
                    </a:p>
                    <a:p>
                      <a:endParaRPr lang="en-US" sz="2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86132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B9D99-3CDB-4D33-986D-97C1E395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2" descr="Simbi helps learners fall in love with reading">
            <a:extLst>
              <a:ext uri="{FF2B5EF4-FFF2-40B4-BE49-F238E27FC236}">
                <a16:creationId xmlns:a16="http://schemas.microsoft.com/office/drawing/2014/main" id="{F630A499-BAFA-4B55-BD34-4478870BBD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1" b="1"/>
          <a:stretch/>
        </p:blipFill>
        <p:spPr bwMode="auto">
          <a:xfrm>
            <a:off x="2352760" y="5665638"/>
            <a:ext cx="1941085" cy="590765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79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999</Words>
  <Application>Microsoft Office PowerPoint</Application>
  <PresentationFormat>Widescreen</PresentationFormat>
  <Paragraphs>167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Tues., May 12th BEGINS HERE  Zooms Today  Gr. 5 10:30 a.m.     Gr. 6    11: 58 a.m. + Reading Group 1:08  </vt:lpstr>
      <vt:lpstr> Learning Intentions  Today Tues., May 12th</vt:lpstr>
      <vt:lpstr>Remember: My Job/ Your Job  - Our VALUES We ARE A CARING TEAM, EVEN WHEN LEARNING ONLINE </vt:lpstr>
      <vt:lpstr>May 11th to May 15th</vt:lpstr>
      <vt:lpstr>Share Thoughts Of: Quote of the Day  Let’s Focus on a Growth Mindset!</vt:lpstr>
      <vt:lpstr>Kelowna Museum Virtual Field Trip Be a Thinker – Breakout &amp; Share</vt:lpstr>
      <vt:lpstr>REMEMBER </vt:lpstr>
      <vt:lpstr>Check Out MS. MAY’S MENTAL WELLNESS IDEAS  </vt:lpstr>
      <vt:lpstr>Daily 3 Today (Same as Monday)</vt:lpstr>
      <vt:lpstr>MATH TODAY  - NO LESSON</vt:lpstr>
      <vt:lpstr>THINK LIKE A READER! Mini Inquiry Integrated Study: ELA, SS &amp; Science Gather notes for this week – aim for Friday to have all notes</vt:lpstr>
      <vt:lpstr>  THINK LIKE A WRITER!  </vt:lpstr>
      <vt:lpstr>  THINK LIKE A WRITER – Choice A or B? </vt:lpstr>
      <vt:lpstr>Other?</vt:lpstr>
      <vt:lpstr>Routines! Routines!</vt:lpstr>
      <vt:lpstr>Opportunity to Extend!  Student Voice/Choice</vt:lpstr>
      <vt:lpstr>30-DAY GRATITUDE PHOTO CHALLENGE  DUE BY END OF MAY</vt:lpstr>
      <vt:lpstr>Always Check Out – Our Amazing Website!</vt:lpstr>
      <vt:lpstr>Just Before You Go?</vt:lpstr>
      <vt:lpstr>ETIQUETTE Co-Constructed</vt:lpstr>
      <vt:lpstr>WACKY WEDNESDAY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Tues., May 12th BEGINS HERE  Zooms Today  Gr. 5 10:30 a.m.     Gr. 6    11: 58 a.m. + Reading Groups 1:08  </dc:title>
  <dc:creator>Pamela Samaddar</dc:creator>
  <cp:lastModifiedBy>Pamela Samaddar</cp:lastModifiedBy>
  <cp:revision>7</cp:revision>
  <dcterms:created xsi:type="dcterms:W3CDTF">2020-05-12T14:25:16Z</dcterms:created>
  <dcterms:modified xsi:type="dcterms:W3CDTF">2020-05-12T17:10:34Z</dcterms:modified>
</cp:coreProperties>
</file>