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2" r:id="rId2"/>
    <p:sldId id="434" r:id="rId3"/>
    <p:sldId id="303" r:id="rId4"/>
    <p:sldId id="398" r:id="rId5"/>
    <p:sldId id="400" r:id="rId6"/>
    <p:sldId id="441" r:id="rId7"/>
    <p:sldId id="440" r:id="rId8"/>
    <p:sldId id="335" r:id="rId9"/>
    <p:sldId id="402" r:id="rId10"/>
    <p:sldId id="428" r:id="rId11"/>
    <p:sldId id="275" r:id="rId12"/>
    <p:sldId id="408" r:id="rId13"/>
    <p:sldId id="436" r:id="rId14"/>
    <p:sldId id="413" r:id="rId15"/>
    <p:sldId id="377" r:id="rId16"/>
    <p:sldId id="438" r:id="rId17"/>
    <p:sldId id="369" r:id="rId18"/>
    <p:sldId id="410" r:id="rId19"/>
    <p:sldId id="422" r:id="rId20"/>
    <p:sldId id="437" r:id="rId21"/>
    <p:sldId id="439" r:id="rId22"/>
    <p:sldId id="3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amaddar" initials="PS" lastIdx="1" clrIdx="0">
    <p:extLst>
      <p:ext uri="{19B8F6BF-5375-455C-9EA6-DF929625EA0E}">
        <p15:presenceInfo xmlns:p15="http://schemas.microsoft.com/office/powerpoint/2012/main" userId="S::Pamela.Samaddar@sd23.bc.ca::efa8a926-f242-47f2-a87d-38baafdb92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62F"/>
    <a:srgbClr val="FF0066"/>
    <a:srgbClr val="FF66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37" autoAdjust="0"/>
    <p:restoredTop sz="94249" autoAdjust="0"/>
  </p:normalViewPr>
  <p:slideViewPr>
    <p:cSldViewPr snapToGrid="0">
      <p:cViewPr varScale="1">
        <p:scale>
          <a:sx n="52" d="100"/>
          <a:sy n="52" d="100"/>
        </p:scale>
        <p:origin x="3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BE6B-EC24-455D-B02B-B405EAD751E9}" type="datetimeFigureOut">
              <a:rPr lang="en-US" smtClean="0"/>
              <a:t>5/10/2020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0651-39AE-4A8F-8C42-AE5208F95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D0651-39AE-4A8F-8C42-AE5208F951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D0651-39AE-4A8F-8C42-AE5208F951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185B-7591-480B-8481-845D190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5CA-6F58-4AEF-A022-4C8379DC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949-357C-4BA4-A91D-2748ACA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48B5-513D-4CE0-B1FB-C4E7666BB0EF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CFF-191C-409A-B0D3-6C2CF427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17EA-9F6B-42AE-A76C-39F7223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574B-1937-4719-B580-D7B7A48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FF64-B861-4363-9F73-0AA2D298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0A31-90A0-4471-9C48-AE30FB64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92C-5E02-4161-9D8D-34E23499BABB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2D5-795F-4541-A97F-3EF95246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1702-1509-463E-8591-4F63E05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6492D-6855-4483-BB40-74F655A7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F627-F1EF-46D0-B1CA-1D665C90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2BF-C517-4E95-A770-8D6432A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73AB-81FC-4A0B-9D90-B0568FF97FE4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7830-60AE-4B53-A65C-3615A55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6F24-2ADE-4608-96CE-66FEB3D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089-C1D9-417A-BA55-2697A7F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E821-7B58-4AD2-9F7B-3BF2B70D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D4D-0FB6-4E07-998D-DF2F24E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E8E-7F3D-42E0-A93E-9CF39DB3CF6F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A856-6DA9-4F06-BC88-43EE9D7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DF-7D63-49D0-9B01-FE615DF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88DD-50B2-4A90-835C-26962D50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9DCF-430A-421C-9128-A46B060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413-03BA-4CED-BEE8-C07EFCF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A24-ACBE-4C54-9D72-834BDFAE53A5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094-E08A-4D2A-9E56-6229EDC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0025-E79C-4AA6-AD8C-F01C54B2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E06-5E31-495C-B226-2723F35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8E93-2729-4BB0-BE52-10BF042A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AFA6-04BA-4D22-BD25-FDD4090D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F677-BFDC-48D3-8BFB-F04B23DE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72F-41F0-42E9-A43F-0AF73A8B1759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5999-B7E1-4F58-A73D-5E3A0AC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8804-31E0-443E-8D93-982DED5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7EA-694C-46B1-B735-CBE6763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BB05-4735-4856-B76B-E2C15AFD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377E-34B1-4F7A-B05A-715CAD9A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3A213-3A5C-4931-8B4B-183BA886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1968-166B-4243-AD20-0DADA4AC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6A6F-6C74-4193-ACEB-0CBFFEC5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2CD9-E7A7-4472-AD82-AB43F360B1DA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BC40-9167-4666-ACD4-458EC12B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E4F5-FEDA-4385-A0C4-8D42763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BBF-6EF3-463B-BF75-66F537A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C083D-0FD9-4AC3-B3D0-B336EA7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3756-0A3A-4E77-8878-3658AE020997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29479-5968-4AD9-8C82-B324BE3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A1CA5-507D-48C7-8FCB-EEFEDC5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2A6F-7439-4AB1-9F89-3B63D70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6F50-787F-44DC-8B73-2047F537E6C1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F9C0-0570-4F3E-BFA2-B183BAA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A786-6603-476C-8844-2A5564CA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7C8C-C42C-4BA1-BAB7-22D3FAD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D71-D7A3-4DFB-A65C-E878CA7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2866F-C5DC-4B07-A9C1-457B9184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268-9FA9-4F22-8365-3F581B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C298-4EBC-4030-B0DF-C6F8435490C8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1FF4-B456-404B-9C5E-DACC8916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DAF4-F4FB-49FC-9272-CB33E83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AD9-6C93-42D5-8AC2-D2871AC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03565-3CBE-4B32-B228-BADAA4E3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96F9-0FE9-411C-A555-A1F2FE60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37C9-C435-4FAC-A399-7D74472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337-F6E0-48E3-AB73-8F8CACEFB9AD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40D2-9477-4F32-BB32-B55AD86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79F9-0586-4098-905D-B6AA284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C002F-36C6-41FD-BD49-2B821D30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5715-ED75-4A0E-81B7-C44F157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6B47-F3BA-408E-A515-814796813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B0B-000F-4293-8454-3BCE7BB4F706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9F0-C7B9-494B-B1F0-4E93384AB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DC8E-998D-4589-8A22-ACE5221C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imajlar.com/free_clipart/school_clipart/school_clipart_boy_writting.gif&amp;imgrefurl=http://www.free-clipart-pictures.net/school_clipart.html&amp;usg=__mrW7T3K1yVkwFjT06edOrr4Mlno=&amp;h=160&amp;w=200&amp;sz=7&amp;hl=en&amp;start=16&amp;itbs=1&amp;tbnid=BPyBq6W8sOuRAM:&amp;tbnh=83&amp;tbnw=104&amp;prev=/images%3Fq%3Dstudent%2Bclipart%26hl%3Den%26safe%3Dactive%26gbv%3D2%26tbs%3Disch: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education-clipart.com/education_clip_art.jpg&amp;imgrefurl=http://www.examiner.com/x-19661-Cleveland-Democrat-Examiner~y2009m8d8-Its-time-to-modernize-federal-student-aid&amp;usg=__HajlPby4DIb94jmCDjRREZ6Kaa0=&amp;h=335&amp;w=353&amp;sz=52&amp;hl=en&amp;start=51&amp;itbs=1&amp;tbnid=pp24te_HyZA5fM:&amp;tbnh=115&amp;tbnw=121&amp;prev=/images%3Fq%3Dstudent%2Bclipart%26start%3D40%26hl%3Den%26safe%3Dactive%26sa%3DN%26gbv%3D2%26ndsp%3D20%26tbs%3Disch: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www.school-clipart.com/_small/0511-0703-2014-0514.jpg&amp;imgrefurl=http://www.school-clipart.com/_pages/0511-0703-2014-0514.html&amp;usg=__3HJaP--vohNqNnOBIOgkPvIDvDA=&amp;h=350&amp;w=344&amp;sz=61&amp;hl=en&amp;start=26&amp;itbs=1&amp;tbnid=Jlu-qO8MkjfkyM:&amp;tbnh=120&amp;tbnw=118&amp;prev=/images%3Fq%3Dstudent%2Bclipart%26start%3D20%26hl%3Den%26safe%3Dactive%26sa%3DN%26gbv%3D2%26ndsp%3D20%26tbs%3D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D00274-C342-4FB6-B229-EA2F0C73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829" y="4687645"/>
            <a:ext cx="6455833" cy="149799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400" b="1" u="sng" dirty="0"/>
              <a:t>Tues., May 12th</a:t>
            </a:r>
            <a:br>
              <a:rPr lang="en-US" sz="3400" b="1" dirty="0"/>
            </a:br>
            <a:r>
              <a:rPr lang="en-US" sz="3400" dirty="0"/>
              <a:t>BEGINS HERE</a:t>
            </a:r>
            <a:br>
              <a:rPr lang="en-US" sz="3400" dirty="0"/>
            </a:br>
            <a:r>
              <a:rPr lang="en-US" sz="3400" i="1" dirty="0"/>
              <a:t>Team Samaddar</a:t>
            </a:r>
            <a:br>
              <a:rPr lang="en-US" sz="3400" i="1" dirty="0"/>
            </a:br>
            <a:r>
              <a:rPr lang="en-US" sz="3400" i="1" dirty="0"/>
              <a:t>Virtual Museum Zoom 12:00</a:t>
            </a:r>
            <a:br>
              <a:rPr lang="en-US" sz="3400" i="1" dirty="0"/>
            </a:br>
            <a:endParaRPr lang="en-US" sz="34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8E72A-9400-4B5C-A376-851FC57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AED10BEE-FC6A-40B2-AD48-6C6475AC86EC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6EE622-A6F0-4F67-BDA7-6DD9C86B9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9" b="-4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81BC53E-D0A7-465B-8554-085CB4C6D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1" b="506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1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5DD68-A868-4FA2-B6D0-A01C62501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77634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MATH TODAY  - NO LESSON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24A2793-2710-47A3-8694-C6669289F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703" y="1069663"/>
            <a:ext cx="10250840" cy="683119"/>
          </a:xfrm>
        </p:spPr>
        <p:txBody>
          <a:bodyPr>
            <a:noAutofit/>
          </a:bodyPr>
          <a:lstStyle/>
          <a:p>
            <a:r>
              <a:rPr lang="en-US" sz="3300" b="1" i="1" dirty="0">
                <a:solidFill>
                  <a:srgbClr val="FF8FBA"/>
                </a:solidFill>
              </a:rPr>
              <a:t>MONDAY – REVIEW ALL FRACTION WORK</a:t>
            </a:r>
          </a:p>
          <a:p>
            <a:r>
              <a:rPr lang="en-US" sz="3300" b="1" i="1" dirty="0">
                <a:solidFill>
                  <a:srgbClr val="FF8FBA"/>
                </a:solidFill>
              </a:rPr>
              <a:t>TUESDAY REFLECTION</a:t>
            </a:r>
            <a:endParaRPr lang="en-US" sz="3300" b="1" dirty="0">
              <a:solidFill>
                <a:srgbClr val="FF8FBA"/>
              </a:solidFill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6F068374-8B06-4A30-9136-19CFFD4C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9445"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EB234D-27C5-4679-9492-C1852F03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4156">
            <a:off x="6675392" y="260401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FDE6-A7F5-4E7A-8722-72483C5F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8DEF-5298-45E4-B1FD-3C2BB02E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u="sng" dirty="0">
                <a:solidFill>
                  <a:srgbClr val="FFFF00"/>
                </a:solidFill>
              </a:rPr>
              <a:t>THINK LIKE A READER! Mini Inquiry</a:t>
            </a:r>
            <a:br>
              <a:rPr lang="en-US" sz="2800" i="1" dirty="0">
                <a:solidFill>
                  <a:srgbClr val="FFFFFF"/>
                </a:solidFill>
              </a:rPr>
            </a:br>
            <a:r>
              <a:rPr lang="en-US" sz="2800" b="1" i="1" dirty="0">
                <a:solidFill>
                  <a:srgbClr val="FFFFFF"/>
                </a:solidFill>
              </a:rPr>
              <a:t>Integrated Study: ELA, SS &amp; Science</a:t>
            </a:r>
            <a:br>
              <a:rPr lang="en-US" sz="2800" i="1" dirty="0">
                <a:solidFill>
                  <a:srgbClr val="FFFFFF"/>
                </a:solidFill>
              </a:rPr>
            </a:br>
            <a:r>
              <a:rPr lang="en-US" sz="2800" b="1" i="1" dirty="0">
                <a:solidFill>
                  <a:srgbClr val="FFFFFF"/>
                </a:solidFill>
              </a:rPr>
              <a:t>Gather notes for 1 ½ weeks.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E1F9-F29D-4D8D-91A9-0EF7CA1A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8"/>
            <a:ext cx="5291328" cy="3840667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Read/View Information on Your UN Sustainable Goal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Jot notes in document in Google Classroom </a:t>
            </a:r>
            <a:r>
              <a:rPr lang="en-US" b="1" i="1" dirty="0">
                <a:solidFill>
                  <a:srgbClr val="FF0000"/>
                </a:solidFill>
              </a:rPr>
              <a:t>(Share document w/ Mrs. S to follow along)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Gather notes – all notes are due by Friday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7" name="Picture 2" descr="Report 2—Canada's Preparedness to Implement the United Nations ...">
            <a:extLst>
              <a:ext uri="{FF2B5EF4-FFF2-40B4-BE49-F238E27FC236}">
                <a16:creationId xmlns:a16="http://schemas.microsoft.com/office/drawing/2014/main" id="{C706B968-D162-4ADD-85DD-64798BC6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78" y="3182932"/>
            <a:ext cx="4954693" cy="25268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E5F69-1856-4D28-973E-C49CF02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18C3F-8FDF-4E48-B7F5-00FED50911C2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F8F333-B8E1-4B17-A8B1-C5F69FF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25" y="7562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highlight>
                  <a:srgbClr val="00FFFF"/>
                </a:highlight>
              </a:rPr>
              <a:t> </a:t>
            </a:r>
            <a:br>
              <a:rPr lang="en-CA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THINK LIKE A WRITER!</a:t>
            </a:r>
            <a:br>
              <a:rPr lang="en-US" b="1" u="sng" dirty="0">
                <a:highlight>
                  <a:srgbClr val="00FFFF"/>
                </a:highlight>
              </a:rPr>
            </a:br>
            <a:br>
              <a:rPr lang="en-US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2BA2-EE10-4E8A-990D-7715F859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55104"/>
            <a:ext cx="5257801" cy="430430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sz="5800" b="1" dirty="0"/>
              <a:t>FINISH DRAFTING POEM #1</a:t>
            </a:r>
            <a:endParaRPr lang="en-CA" sz="5800" u="sng" dirty="0"/>
          </a:p>
          <a:p>
            <a:pPr lvl="0"/>
            <a:endParaRPr lang="en-CA" u="sng" dirty="0"/>
          </a:p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2AB0ED-27CA-4AA3-BE08-07DAF6637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735336">
            <a:off x="6453785" y="1074838"/>
            <a:ext cx="4991962" cy="201389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0800" b="1" i="1" dirty="0">
                <a:highlight>
                  <a:srgbClr val="FFFF00"/>
                </a:highlight>
              </a:rPr>
              <a:t>PEER EDIT TOMORROW</a:t>
            </a:r>
            <a:endParaRPr lang="en-US" sz="108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087E-C610-468F-9264-5B1F0C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ADFC88EE-1A9E-4287-A939-D4B407917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3828285" y="3336697"/>
            <a:ext cx="4535429" cy="276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7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F8F333-B8E1-4B17-A8B1-C5F69FF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7" y="5187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highlight>
                  <a:srgbClr val="00FFFF"/>
                </a:highlight>
              </a:rPr>
              <a:t> </a:t>
            </a:r>
            <a:br>
              <a:rPr lang="en-CA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THINK LIKE A WRITER – Choice A or B?</a:t>
            </a:r>
            <a:br>
              <a:rPr lang="en-US" b="1" u="sng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2BA2-EE10-4E8A-990D-7715F859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97" y="2999337"/>
            <a:ext cx="5079927" cy="320583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A062F"/>
                </a:solidFill>
                <a:highlight>
                  <a:srgbClr val="00FFFF"/>
                </a:highlight>
              </a:rPr>
              <a:t>A. Journal Writing</a:t>
            </a:r>
            <a:r>
              <a:rPr lang="en-US" b="1" dirty="0">
                <a:highlight>
                  <a:srgbClr val="00FFFF"/>
                </a:highlight>
              </a:rPr>
              <a:t> </a:t>
            </a:r>
          </a:p>
          <a:p>
            <a:pPr marL="0" lvl="0" indent="0">
              <a:buNone/>
            </a:pPr>
            <a:endParaRPr lang="en-US" b="1" dirty="0">
              <a:highlight>
                <a:srgbClr val="00FFFF"/>
              </a:highlight>
            </a:endParaRPr>
          </a:p>
          <a:p>
            <a:pPr marL="0" lv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2 Entries this Week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b="1" i="1" dirty="0"/>
              <a:t>Post your </a:t>
            </a:r>
            <a:r>
              <a:rPr lang="en-CA" b="1" i="1" u="sng" dirty="0"/>
              <a:t>FAV</a:t>
            </a:r>
            <a:r>
              <a:rPr lang="en-CA" b="1" i="1" dirty="0"/>
              <a:t> later in the week to FreshGrade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087E-C610-468F-9264-5B1F0C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56955" y="7073803"/>
            <a:ext cx="750160" cy="53926"/>
          </a:xfrm>
        </p:spPr>
        <p:txBody>
          <a:bodyPr/>
          <a:lstStyle/>
          <a:p>
            <a:fld id="{AED10BEE-FC6A-40B2-AD48-6C6475AC86EC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F9F419-C384-495F-A7FE-3D4F6136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8437" y="4443173"/>
            <a:ext cx="4516048" cy="1141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B. 1 Journal + 1 Thank you note to make someone smile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A79B79-7EBA-45B7-B7CC-5F31EF04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2" y="2003988"/>
            <a:ext cx="2396499" cy="15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DBEE41E-9A90-447B-BC37-61B60936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0" y="1741009"/>
            <a:ext cx="1887447" cy="10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30CB524-6BB6-4FB8-A363-F2F5DED7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83" y="1741009"/>
            <a:ext cx="1887447" cy="10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8A4B1DF-2DFD-4B58-9FBF-648196D7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15" y="852475"/>
            <a:ext cx="1950106" cy="32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7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978F0-E374-4B0C-A593-B65137F8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9916E-08B5-4480-8F49-448C8E4E1C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33" y="320231"/>
            <a:ext cx="5760567" cy="568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52995-7DF3-445D-B538-B2CB7DD34F1E}"/>
              </a:ext>
            </a:extLst>
          </p:cNvPr>
          <p:cNvSpPr/>
          <p:nvPr/>
        </p:nvSpPr>
        <p:spPr>
          <a:xfrm>
            <a:off x="1196480" y="1982677"/>
            <a:ext cx="4511593" cy="45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Keep Well-Rested </a:t>
            </a:r>
          </a:p>
          <a:p>
            <a:pPr algn="ctr"/>
            <a:endParaRPr lang="en-US" sz="40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</a:rPr>
              <a:t>A “REGULAR” schedule will help you best your best self</a:t>
            </a: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6657FE-3CD0-491F-A9A0-0D569EF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475963"/>
            <a:ext cx="4869873" cy="108360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Routines! Routines!</a:t>
            </a:r>
          </a:p>
        </p:txBody>
      </p:sp>
    </p:spTree>
    <p:extLst>
      <p:ext uri="{BB962C8B-B14F-4D97-AF65-F5344CB8AC3E}">
        <p14:creationId xmlns:p14="http://schemas.microsoft.com/office/powerpoint/2010/main" val="378243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B362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3A399-22DF-429F-86E1-ADCD566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rgbClr val="FFFFFF"/>
                </a:solidFill>
              </a:rPr>
              <a:t>Opportunity to Extend!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Student Voice/Choice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58009F-46A7-4867-B50D-E9A974352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201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45CF-B449-453B-B1B0-8B2157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633" y="644514"/>
            <a:ext cx="3638425" cy="5617432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Research to explore and l</a:t>
            </a:r>
            <a:r>
              <a:rPr lang="en-US" sz="2500" b="1" u="sng" dirty="0">
                <a:solidFill>
                  <a:srgbClr val="92D050"/>
                </a:solidFill>
              </a:rPr>
              <a:t>earn about a leader </a:t>
            </a:r>
            <a:r>
              <a:rPr lang="en-US" sz="2500" b="1" dirty="0">
                <a:solidFill>
                  <a:srgbClr val="92D050"/>
                </a:solidFill>
              </a:rPr>
              <a:t>(past and present) and the </a:t>
            </a:r>
            <a:r>
              <a:rPr lang="en-US" sz="2500" b="1" u="sng" dirty="0">
                <a:solidFill>
                  <a:srgbClr val="92D050"/>
                </a:solidFill>
              </a:rPr>
              <a:t>impact they’ve had on society</a:t>
            </a:r>
            <a:r>
              <a:rPr lang="en-US" sz="2500" b="1" dirty="0">
                <a:solidFill>
                  <a:srgbClr val="92D050"/>
                </a:solidFill>
              </a:rPr>
              <a:t>.  Is there a </a:t>
            </a:r>
            <a:r>
              <a:rPr lang="en-US" sz="2500" b="1" u="sng" dirty="0">
                <a:solidFill>
                  <a:srgbClr val="92D050"/>
                </a:solidFill>
              </a:rPr>
              <a:t>leader</a:t>
            </a:r>
            <a:r>
              <a:rPr lang="en-US" sz="2500" b="1" dirty="0">
                <a:solidFill>
                  <a:srgbClr val="92D050"/>
                </a:solidFill>
              </a:rPr>
              <a:t> </a:t>
            </a:r>
            <a:r>
              <a:rPr lang="en-US" sz="2500" b="1" u="sng" dirty="0">
                <a:solidFill>
                  <a:srgbClr val="92D050"/>
                </a:solidFill>
              </a:rPr>
              <a:t>in your community </a:t>
            </a:r>
            <a:r>
              <a:rPr lang="en-US" sz="2500" b="1" dirty="0">
                <a:solidFill>
                  <a:srgbClr val="92D050"/>
                </a:solidFill>
              </a:rPr>
              <a:t>who inspires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Listen to Chief Seattle’s speech &amp; compare to The Elders Are Watching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u="sng" dirty="0">
                <a:solidFill>
                  <a:srgbClr val="FFFF00"/>
                </a:solidFill>
              </a:rPr>
              <a:t>Participate in Regional District Poetry Contest!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E7BF1-34E1-4FFF-BC0A-65FF2965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BA6864-AED9-45BC-8040-15616D3B8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3494" b="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58978E-C9D8-4171-8A9C-37DD7FC4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700" b="1" i="1" dirty="0">
                <a:solidFill>
                  <a:srgbClr val="000000"/>
                </a:solidFill>
              </a:rPr>
              <a:t>30-DAY GRATITUDE PHOTO</a:t>
            </a:r>
            <a:r>
              <a:rPr lang="en-US" sz="3700" dirty="0">
                <a:solidFill>
                  <a:srgbClr val="000000"/>
                </a:solidFill>
              </a:rPr>
              <a:t> </a:t>
            </a:r>
            <a:r>
              <a:rPr lang="en-US" sz="3700" b="1" i="1" dirty="0">
                <a:solidFill>
                  <a:srgbClr val="000000"/>
                </a:solidFill>
              </a:rPr>
              <a:t>CHALLENGE</a:t>
            </a:r>
            <a:br>
              <a:rPr lang="en-US" sz="3700" dirty="0">
                <a:solidFill>
                  <a:srgbClr val="000000"/>
                </a:solidFill>
              </a:rPr>
            </a:br>
            <a:br>
              <a:rPr lang="en-US" sz="3700" dirty="0">
                <a:solidFill>
                  <a:srgbClr val="000000"/>
                </a:solidFill>
              </a:rPr>
            </a:br>
            <a:r>
              <a:rPr lang="en-US" sz="3700" b="1" u="sng" dirty="0">
                <a:solidFill>
                  <a:schemeClr val="accent6"/>
                </a:solidFill>
              </a:rPr>
              <a:t>DUE BY END OF MAY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178AF1-348D-4595-823D-946C19790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solidFill>
                  <a:schemeClr val="accent6"/>
                </a:solidFill>
              </a:rPr>
              <a:t>REMEMBER….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7FC15-52B0-4C8B-A05F-E687D1C6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27-50EE-4AAD-8E3E-AD49C6C2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ighlight>
                  <a:srgbClr val="FFFF00"/>
                </a:highlight>
              </a:rPr>
              <a:t>Always Check Out – Our Amazing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6E15-C4E5-471A-AADB-87403D00E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YOU</a:t>
            </a:r>
            <a:r>
              <a:rPr lang="en-US" b="1" u="sng" dirty="0"/>
              <a:t>, STUDENT</a:t>
            </a:r>
          </a:p>
          <a:p>
            <a:r>
              <a:rPr lang="en-US" dirty="0"/>
              <a:t>New Resources – especially for GOOD READS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8FC4A-F59A-4BCF-84D9-714D68809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PARENTS</a:t>
            </a:r>
            <a:r>
              <a:rPr lang="en-US" b="1" u="sng" dirty="0"/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E5D1-2C3F-4E64-909F-98BBD455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17</a:t>
            </a:fld>
            <a:endParaRPr lang="en-US" dirty="0"/>
          </a:p>
        </p:txBody>
      </p:sp>
      <p:pic>
        <p:nvPicPr>
          <p:cNvPr id="3074" name="Picture 2" descr="Learning to Build the Perfect Website for Your Gaming Business ...">
            <a:extLst>
              <a:ext uri="{FF2B5EF4-FFF2-40B4-BE49-F238E27FC236}">
                <a16:creationId xmlns:a16="http://schemas.microsoft.com/office/drawing/2014/main" id="{BBC1F129-F3DA-4E6A-898F-8F487F51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1" y="2903807"/>
            <a:ext cx="6729503" cy="35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8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0B57B-5509-456B-ABC7-7C6330BB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Just Before You Go?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3DF7-A9DE-43F4-9BF9-03BEF8A3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62" y="5738663"/>
            <a:ext cx="10014438" cy="36958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500" dirty="0">
                <a:solidFill>
                  <a:srgbClr val="FF907A"/>
                </a:solidFill>
              </a:rPr>
              <a:t>REMEMBER TO COMPLETE YOUR BEGINNING OF THE WEEK CHECK IN</a:t>
            </a:r>
          </a:p>
          <a:p>
            <a:pPr algn="ctr"/>
            <a:r>
              <a:rPr lang="en-US" sz="2500" dirty="0">
                <a:solidFill>
                  <a:srgbClr val="FF907A"/>
                </a:solidFill>
              </a:rPr>
              <a:t>DUE BY TOMORROW </a:t>
            </a:r>
            <a:r>
              <a:rPr lang="en-US" sz="2500" dirty="0">
                <a:solidFill>
                  <a:srgbClr val="FF907A"/>
                </a:solidFill>
                <a:sym typeface="Wingdings" panose="05000000000000000000" pitchFamily="2" charset="2"/>
              </a:rPr>
              <a:t></a:t>
            </a:r>
            <a:endParaRPr lang="en-US" sz="2500" dirty="0">
              <a:solidFill>
                <a:srgbClr val="FF907A"/>
              </a:solidFill>
            </a:endParaRPr>
          </a:p>
        </p:txBody>
      </p:sp>
      <p:pic>
        <p:nvPicPr>
          <p:cNvPr id="9" name="Picture 2" descr="Stay Connected Communication Socialize Interact Concept Stock ...">
            <a:extLst>
              <a:ext uri="{FF2B5EF4-FFF2-40B4-BE49-F238E27FC236}">
                <a16:creationId xmlns:a16="http://schemas.microsoft.com/office/drawing/2014/main" id="{950CD095-FA27-4BF2-B5B4-572E7F829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27505"/>
          <a:stretch/>
        </p:blipFill>
        <p:spPr bwMode="auto">
          <a:xfrm>
            <a:off x="320040" y="1262333"/>
            <a:ext cx="5455917" cy="208843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FB569CC-BB3C-4270-9D9B-4743DDD85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85637"/>
            <a:ext cx="5455917" cy="36418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16C90-958C-4DB5-B36D-F2D58B08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2B54-374C-4D33-BC4F-6E05D9F1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511962"/>
            <a:ext cx="10515600" cy="1325563"/>
          </a:xfrm>
        </p:spPr>
        <p:txBody>
          <a:bodyPr/>
          <a:lstStyle/>
          <a:p>
            <a:r>
              <a:rPr lang="en-US" b="1" u="sng" dirty="0"/>
              <a:t>ETIQUETTE</a:t>
            </a:r>
            <a:br>
              <a:rPr lang="en-US" dirty="0"/>
            </a:br>
            <a:r>
              <a:rPr lang="en-US" b="1" i="1" dirty="0"/>
              <a:t>Co</a:t>
            </a:r>
            <a:r>
              <a:rPr lang="en-US" dirty="0"/>
              <a:t>-</a:t>
            </a:r>
            <a:r>
              <a:rPr lang="en-US" b="1" i="1" dirty="0">
                <a:solidFill>
                  <a:srgbClr val="002060"/>
                </a:solidFill>
              </a:rPr>
              <a:t>Constructed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3A57-14A7-42B4-A125-CF0C7BE0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45673" y="1821769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PLEASE “DO”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B22AF-A7E0-4743-9A8C-62FA278B1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1266903">
            <a:off x="394475" y="3049738"/>
            <a:ext cx="5109558" cy="306664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BE TIMELY</a:t>
            </a:r>
            <a:r>
              <a:rPr lang="en-US" dirty="0"/>
              <a:t>. ARRIVE EARLY FOR VISIT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SIT/STAND </a:t>
            </a:r>
            <a:r>
              <a:rPr lang="en-US" dirty="0"/>
              <a:t>IN ONE PLACE.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</a:t>
            </a:r>
            <a:r>
              <a:rPr lang="en-US" b="1" dirty="0"/>
              <a:t>RESPECTFUL</a:t>
            </a:r>
            <a:r>
              <a:rPr lang="en-US" dirty="0"/>
              <a:t> OF EACH OTHER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PARTICIPATE</a:t>
            </a:r>
            <a:r>
              <a:rPr lang="en-US" dirty="0"/>
              <a:t> &amp; SHARE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LOOK AT THE CAMERA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</a:t>
            </a:r>
            <a:r>
              <a:rPr lang="en-US" b="1" dirty="0"/>
              <a:t>CHAT</a:t>
            </a:r>
            <a:r>
              <a:rPr lang="en-US" dirty="0"/>
              <a:t> APPROPRIATELY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WEAR </a:t>
            </a:r>
            <a:r>
              <a:rPr lang="en-US" b="1" dirty="0"/>
              <a:t>HEADPHONES</a:t>
            </a:r>
            <a:r>
              <a:rPr lang="en-US" dirty="0"/>
              <a:t> IF YOU HAVE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MONITOR </a:t>
            </a:r>
            <a:r>
              <a:rPr lang="en-US" b="1" dirty="0"/>
              <a:t>BACKGROUND NOISES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EA44-4F9F-45BA-A515-87CAAE61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F07C05-2D86-4B5F-95FA-889AFF5A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8"/>
          <a:stretch/>
        </p:blipFill>
        <p:spPr bwMode="auto">
          <a:xfrm>
            <a:off x="6077017" y="1636107"/>
            <a:ext cx="4821171" cy="354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B3453F-2438-47A6-ABB2-EC1FBFC9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81" y="205801"/>
            <a:ext cx="1722563" cy="96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2DBC27-C86E-4290-93AB-6C93C0CD46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B3BC25-22DD-4AD7-A159-0B055D8D5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311411" y="862690"/>
            <a:ext cx="4575746" cy="478922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271065"/>
              </p:ext>
            </p:extLst>
          </p:nvPr>
        </p:nvGraphicFramePr>
        <p:xfrm>
          <a:off x="5449020" y="2039831"/>
          <a:ext cx="6582792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792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3018790">
                <a:tc>
                  <a:txBody>
                    <a:bodyPr/>
                    <a:lstStyle/>
                    <a:p>
                      <a:r>
                        <a:rPr lang="en-US" sz="2500" b="1" i="1" u="sng" dirty="0">
                          <a:solidFill>
                            <a:srgbClr val="FFFF00"/>
                          </a:solidFill>
                        </a:rPr>
                        <a:t>We can: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Know “Week at a Glance” &amp; Quote of the Day</a:t>
                      </a:r>
                      <a:endParaRPr lang="en-US" sz="2500" b="1" i="0" u="sng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u="sng" dirty="0">
                          <a:solidFill>
                            <a:srgbClr val="FFC000"/>
                          </a:solidFill>
                        </a:rPr>
                        <a:t>Check Out Ms. May’s Wellness Menu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u="sng" dirty="0">
                          <a:solidFill>
                            <a:schemeClr val="bg1"/>
                          </a:solidFill>
                        </a:rPr>
                        <a:t>Complete Daily 3’s</a:t>
                      </a:r>
                      <a:r>
                        <a:rPr lang="en-US" sz="2500" b="1" i="1" u="none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500" b="0" i="1" u="none" dirty="0">
                          <a:solidFill>
                            <a:schemeClr val="bg1"/>
                          </a:solidFill>
                        </a:rPr>
                        <a:t>including</a:t>
                      </a:r>
                      <a:r>
                        <a:rPr lang="en-US" sz="2500" b="1" i="1" u="none" dirty="0">
                          <a:solidFill>
                            <a:schemeClr val="bg1"/>
                          </a:solidFill>
                        </a:rPr>
                        <a:t> draft poetry #1 &amp; jotting notes for UN SD goals</a:t>
                      </a:r>
                      <a:endParaRPr lang="en-US" sz="2500" b="1" i="1" u="sng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Review work with fractions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Be Ready for Zoom @ 11:58 Virtual Museum Tour – Kelowna </a:t>
                      </a:r>
                      <a:r>
                        <a:rPr lang="en-US" sz="2500" b="1" i="1" dirty="0" err="1">
                          <a:solidFill>
                            <a:schemeClr val="bg1"/>
                          </a:solidFill>
                        </a:rPr>
                        <a:t>Musuem</a:t>
                      </a:r>
                      <a:endParaRPr lang="en-US" sz="2500" b="1" i="1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Plan for “Wacky Wed”!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Know about </a:t>
                      </a:r>
                      <a:r>
                        <a:rPr lang="en-US" sz="2500" b="1" i="0" u="sng" dirty="0">
                          <a:solidFill>
                            <a:srgbClr val="FF0000"/>
                          </a:solidFill>
                        </a:rPr>
                        <a:t>Beginning of the Week Check In</a:t>
                      </a:r>
                      <a:endParaRPr lang="en-US" sz="2500" b="1" i="1" u="sng" dirty="0">
                        <a:solidFill>
                          <a:srgbClr val="FF000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25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568" y="166362"/>
            <a:ext cx="6535007" cy="1237880"/>
          </a:xfrm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u="sng" dirty="0">
                <a:solidFill>
                  <a:srgbClr val="FF0000"/>
                </a:solidFill>
              </a:rPr>
              <a:t>Learning Intentions </a:t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/>
              <a:t>Mon., May 11th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411F-D785-4B05-9E4B-17F20796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1EFF-5E2E-4301-8310-08503F0C6A04}"/>
              </a:ext>
            </a:extLst>
          </p:cNvPr>
          <p:cNvSpPr txBox="1"/>
          <p:nvPr/>
        </p:nvSpPr>
        <p:spPr>
          <a:xfrm>
            <a:off x="888346" y="650100"/>
            <a:ext cx="4149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highlight>
                  <a:srgbClr val="FFFF00"/>
                </a:highlight>
              </a:rPr>
              <a:t>Kahoot Today – Bring a 2</a:t>
            </a:r>
            <a:r>
              <a:rPr lang="en-US" sz="2500" b="1" baseline="30000" dirty="0">
                <a:highlight>
                  <a:srgbClr val="FFFF00"/>
                </a:highlight>
              </a:rPr>
              <a:t>nd</a:t>
            </a:r>
            <a:r>
              <a:rPr lang="en-US" sz="2500" b="1" dirty="0">
                <a:highlight>
                  <a:srgbClr val="FFFF00"/>
                </a:highlight>
              </a:rPr>
              <a:t> device if you can </a:t>
            </a:r>
            <a:r>
              <a:rPr lang="en-US" sz="2500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500" b="1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10623-8540-4BA5-88F9-C5901A458F49}"/>
              </a:ext>
            </a:extLst>
          </p:cNvPr>
          <p:cNvSpPr/>
          <p:nvPr/>
        </p:nvSpPr>
        <p:spPr>
          <a:xfrm>
            <a:off x="702434" y="5143991"/>
            <a:ext cx="4184723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i="1" u="sng" dirty="0"/>
              <a:t>Wacky Wednesday</a:t>
            </a:r>
          </a:p>
          <a:p>
            <a:r>
              <a:rPr lang="en-US" b="1" i="1" dirty="0"/>
              <a:t>Share your appreciation of nature in a creative way</a:t>
            </a:r>
            <a:r>
              <a:rPr lang="en-US" sz="8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79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677E35-A630-4389-AABA-FCBD9452C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22" y="1058849"/>
            <a:ext cx="12135975" cy="1213952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800" dirty="0">
                <a:solidFill>
                  <a:srgbClr val="00B0F0"/>
                </a:solidFill>
              </a:rPr>
              <a:t>GRADE LEVEL MEETING TOMORROW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F61542-CF13-4203-BEAB-8CDF9386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362" y="3216478"/>
            <a:ext cx="3684272" cy="2097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Let’s LEARN TO SING a Parody</a:t>
            </a:r>
            <a:endParaRPr lang="en-US" sz="4500" dirty="0">
              <a:solidFill>
                <a:srgbClr val="FBB13B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D816E1-C813-4283-B2F6-D998DDA5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493" y="23962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CEDF7-554C-4E88-BD60-D198458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E91511-191E-4589-B321-C251ADA7D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0" b="2"/>
          <a:stretch/>
        </p:blipFill>
        <p:spPr bwMode="auto">
          <a:xfrm>
            <a:off x="4476307" y="648586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83B0C-7ED5-41F7-8B45-2B8F709D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66" y="3428999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WACKY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662BE-9BBE-46C1-8BC5-A3B9C4A7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88" y="1485719"/>
            <a:ext cx="4382354" cy="106110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CREATIVELY SHARE A WAY YOU CONNECT TO 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9F9D4-315F-47AD-BE9C-264EBDA4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ED10BEE-FC6A-40B2-AD48-6C6475AC86EC}" type="slidenum">
              <a:rPr lang="en-US" sz="10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 sz="10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314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an stop here - Buy this stock illustration and explore similar ...">
            <a:extLst>
              <a:ext uri="{FF2B5EF4-FFF2-40B4-BE49-F238E27FC236}">
                <a16:creationId xmlns:a16="http://schemas.microsoft.com/office/drawing/2014/main" id="{4434C497-FC3D-4AE2-B514-71631161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596" y="2074655"/>
            <a:ext cx="4006377" cy="35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86F16-B3C1-43D1-914E-6BC1C2F4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9E450C-6A12-4A19-8058-1960A8C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5" y="2851855"/>
            <a:ext cx="4771396" cy="201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3C4952-6010-4A3D-856B-F4F183B8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3" y="581437"/>
            <a:ext cx="11237976" cy="14494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Excited to See You All!  11:58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002060"/>
                </a:solidFill>
              </a:rPr>
              <a:t>Have your whiteboard &amp; marker handy </a:t>
            </a:r>
            <a:r>
              <a:rPr lang="en-US" b="1" u="sng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br>
              <a:rPr lang="en-US" b="1" u="sng" dirty="0">
                <a:solidFill>
                  <a:srgbClr val="002060"/>
                </a:solidFill>
              </a:rPr>
            </a:b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7B050-531A-4A19-A090-6E59565B0A03}"/>
              </a:ext>
            </a:extLst>
          </p:cNvPr>
          <p:cNvSpPr/>
          <p:nvPr/>
        </p:nvSpPr>
        <p:spPr>
          <a:xfrm>
            <a:off x="6320829" y="51560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16D3F3F-E9BC-460C-875B-FCE8A1005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566" y="136525"/>
            <a:ext cx="8597142" cy="1237632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altLang="en-US" sz="4000" b="1" i="1" u="sng" dirty="0">
                <a:solidFill>
                  <a:schemeClr val="accent2"/>
                </a:solidFill>
              </a:rPr>
              <a:t>Remember: My Job/ Your Job  - Our VALUES</a:t>
            </a:r>
            <a:br>
              <a:rPr lang="en-CA" altLang="en-US" sz="4000" b="1" i="1" u="sng" dirty="0">
                <a:solidFill>
                  <a:srgbClr val="FF0000"/>
                </a:solidFill>
              </a:rPr>
            </a:br>
            <a:r>
              <a:rPr lang="en-CA" altLang="en-US" sz="2800" b="1" i="1" dirty="0">
                <a:solidFill>
                  <a:srgbClr val="00B050"/>
                </a:solidFill>
              </a:rPr>
              <a:t>We ARE A CARING TEAM,</a:t>
            </a:r>
            <a:br>
              <a:rPr lang="en-CA" altLang="en-US" sz="2800" b="1" i="1" dirty="0">
                <a:solidFill>
                  <a:srgbClr val="00B050"/>
                </a:solidFill>
              </a:rPr>
            </a:br>
            <a:r>
              <a:rPr lang="en-CA" altLang="en-US" sz="2800" b="1" i="1" dirty="0">
                <a:solidFill>
                  <a:srgbClr val="00B050"/>
                </a:solidFill>
              </a:rPr>
              <a:t>EVEN WHEN LEARNING ONLINE </a:t>
            </a:r>
            <a:r>
              <a:rPr lang="en-CA" altLang="en-US" sz="2800" b="1" i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CA" altLang="en-US" sz="2800" b="1" i="1" dirty="0">
              <a:solidFill>
                <a:srgbClr val="00B050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E05CECAA-DE14-4455-A1AB-1B04199B4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597026"/>
            <a:ext cx="4336636" cy="4835524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Learn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Work with others 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Think for myself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Make decisions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b="1" i="1" dirty="0"/>
              <a:t>Come each day at home prepared to work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Ask when I don’t understand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Give teacher something to assess/evaluate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Self evaluate </a:t>
            </a:r>
          </a:p>
          <a:p>
            <a:pPr eaLnBrk="1" hangingPunct="1">
              <a:lnSpc>
                <a:spcPct val="90000"/>
              </a:lnSpc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</a:pPr>
            <a:endParaRPr lang="en-CA" altLang="en-US" sz="2400" dirty="0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2F0C1F5F-C2C4-44DC-9AA3-0E7AC1A22C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33687"/>
            <a:ext cx="4804741" cy="4768919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Follow our class guidelines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Make plans and do the work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Share our beliefs (about how we do things </a:t>
            </a:r>
            <a:r>
              <a:rPr lang="en-CA" altLang="en-US" sz="2500" b="1" i="1" strike="sngStrike" dirty="0"/>
              <a:t>in our classroom</a:t>
            </a:r>
            <a:r>
              <a:rPr lang="en-CA" altLang="en-US" sz="25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Be prepared (e.g., </a:t>
            </a:r>
            <a:r>
              <a:rPr lang="en-CA" altLang="en-US" sz="2500" b="1" i="1" strike="sngStrike" dirty="0"/>
              <a:t>homework</a:t>
            </a:r>
            <a:r>
              <a:rPr lang="en-CA" altLang="en-US" sz="2500" i="1" dirty="0"/>
              <a:t> supplies)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Treat others with respect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Use/participate in restitution process (positive problem solving  </a:t>
            </a:r>
          </a:p>
        </p:txBody>
      </p:sp>
      <p:pic>
        <p:nvPicPr>
          <p:cNvPr id="3077" name="Picture 9" descr="school_clipart_boy_writting">
            <a:hlinkClick r:id="rId2"/>
            <a:extLst>
              <a:ext uri="{FF2B5EF4-FFF2-40B4-BE49-F238E27FC236}">
                <a16:creationId xmlns:a16="http://schemas.microsoft.com/office/drawing/2014/main" id="{6F51366B-11B9-426D-867B-7D894AC0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70" y="1725886"/>
            <a:ext cx="2124128" cy="169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511-0703-2014-0514">
            <a:hlinkClick r:id="rId4"/>
            <a:extLst>
              <a:ext uri="{FF2B5EF4-FFF2-40B4-BE49-F238E27FC236}">
                <a16:creationId xmlns:a16="http://schemas.microsoft.com/office/drawing/2014/main" id="{476ACF53-00DF-4ABE-A1BD-1E6C18BB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70" y="5264217"/>
            <a:ext cx="1913971" cy="1516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education_clip_art">
            <a:hlinkClick r:id="rId6"/>
            <a:extLst>
              <a:ext uri="{FF2B5EF4-FFF2-40B4-BE49-F238E27FC236}">
                <a16:creationId xmlns:a16="http://schemas.microsoft.com/office/drawing/2014/main" id="{EE0465F5-0C5C-4AC8-A71A-2F5CD52F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47" y="355394"/>
            <a:ext cx="1918418" cy="18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7AD79-CD9E-4526-8161-28B99098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90661A-6A70-403C-BAA3-1FF0DFFB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730" y="136525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May 11</a:t>
            </a:r>
            <a:r>
              <a:rPr lang="en-US" b="1" i="1" baseline="30000" dirty="0">
                <a:solidFill>
                  <a:srgbClr val="FFFF00"/>
                </a:solidFill>
                <a:highlight>
                  <a:srgbClr val="FF66CC"/>
                </a:highlight>
              </a:rPr>
              <a:t>th</a:t>
            </a:r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 to May 15th</a:t>
            </a:r>
            <a:endParaRPr lang="en-US" b="1" i="1" u="sng" dirty="0">
              <a:solidFill>
                <a:srgbClr val="FFFF00"/>
              </a:solidFill>
              <a:highlight>
                <a:srgbClr val="FF66CC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3A5A-DBA5-443C-BC5D-9A04B43D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18408-AC1E-4E1B-A57B-1830A285E647}"/>
              </a:ext>
            </a:extLst>
          </p:cNvPr>
          <p:cNvSpPr txBox="1"/>
          <p:nvPr/>
        </p:nvSpPr>
        <p:spPr>
          <a:xfrm>
            <a:off x="1234093" y="5522009"/>
            <a:ext cx="8103871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u="sng" dirty="0">
                <a:highlight>
                  <a:srgbClr val="FFFF00"/>
                </a:highlight>
              </a:rPr>
              <a:t>Other Zooms. See Mrs. Schultz &amp; Mrs. Boulanger Schedules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E49CA3-3DA7-47DA-B0CD-BD91911C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2489481" y="389313"/>
            <a:ext cx="1704073" cy="78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6DA350D-54F2-48CF-8069-EDE9B6949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82081"/>
              </p:ext>
            </p:extLst>
          </p:nvPr>
        </p:nvGraphicFramePr>
        <p:xfrm>
          <a:off x="1234093" y="1506781"/>
          <a:ext cx="9336132" cy="39782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2332">
                  <a:extLst>
                    <a:ext uri="{9D8B030D-6E8A-4147-A177-3AD203B41FA5}">
                      <a16:colId xmlns:a16="http://schemas.microsoft.com/office/drawing/2014/main" val="2329263458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84414391"/>
                    </a:ext>
                  </a:extLst>
                </a:gridCol>
                <a:gridCol w="1598334">
                  <a:extLst>
                    <a:ext uri="{9D8B030D-6E8A-4147-A177-3AD203B41FA5}">
                      <a16:colId xmlns:a16="http://schemas.microsoft.com/office/drawing/2014/main" val="4070137333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4140665317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2306798324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2932857216"/>
                    </a:ext>
                  </a:extLst>
                </a:gridCol>
              </a:tblGrid>
              <a:tr h="2235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00FFFF"/>
                          </a:highlight>
                        </a:rPr>
                        <a:t>ZOOM MEETINGS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40 minutes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  <a:highlight>
                            <a:srgbClr val="00FF00"/>
                          </a:highlight>
                        </a:rPr>
                        <a:t>Code</a:t>
                      </a:r>
                      <a:r>
                        <a:rPr lang="en-US" sz="2200" u="sng" dirty="0">
                          <a:effectLst/>
                        </a:rPr>
                        <a:t>:</a:t>
                      </a:r>
                      <a:r>
                        <a:rPr lang="en-US" sz="2200" dirty="0">
                          <a:effectLst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901-214-8642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Tu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Grade Level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5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10:30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6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11: 58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Reading Groups 1:08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Wed Whole Class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10:30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00"/>
                          </a:highlight>
                        </a:rPr>
                        <a:t>Lunch Invite: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11:30 a.m. (15)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Reading Group 1:00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Grade Level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6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9:50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5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11:58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Fri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Whole Class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8:30 – 9:10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00"/>
                          </a:highlight>
                        </a:rPr>
                        <a:t>Lunch Invite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11:15 a.m. (15)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62603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54BF9727-C96A-4A53-A55A-1AEDD713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72" y="4637022"/>
            <a:ext cx="2858117" cy="190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0388A-A1A1-4178-B5D0-38FA847A29DD}"/>
              </a:ext>
            </a:extLst>
          </p:cNvPr>
          <p:cNvSpPr/>
          <p:nvPr/>
        </p:nvSpPr>
        <p:spPr>
          <a:xfrm>
            <a:off x="547686" y="4118538"/>
            <a:ext cx="388358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BD7-6910-490D-B92F-2436381E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4" y="2963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Break Out to Share Thoughts Of: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/>
              <a:t>Quote of the Day 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Let’s Focus on a Growth Mindset!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90A00-D2E4-4215-89BF-0ACC52D8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2" y="2029289"/>
            <a:ext cx="5181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Tell Us @ Zoom Meeting</a:t>
            </a:r>
          </a:p>
          <a:p>
            <a:r>
              <a:rPr lang="en-US" dirty="0"/>
              <a:t>(1) What the quote </a:t>
            </a:r>
            <a:r>
              <a:rPr lang="en-US" b="1" dirty="0"/>
              <a:t>means</a:t>
            </a:r>
            <a:r>
              <a:rPr lang="en-US" dirty="0"/>
              <a:t> in your </a:t>
            </a:r>
            <a:r>
              <a:rPr lang="en-US" b="1" dirty="0"/>
              <a:t>own words</a:t>
            </a:r>
          </a:p>
          <a:p>
            <a:r>
              <a:rPr lang="en-US" dirty="0"/>
              <a:t>(2) How could you </a:t>
            </a:r>
            <a:r>
              <a:rPr lang="en-US" b="1" dirty="0"/>
              <a:t>apply this </a:t>
            </a:r>
            <a:r>
              <a:rPr lang="en-US" dirty="0"/>
              <a:t>quote to </a:t>
            </a:r>
            <a:r>
              <a:rPr lang="en-US" b="1" dirty="0"/>
              <a:t>yourself</a:t>
            </a:r>
            <a:r>
              <a:rPr lang="en-US" dirty="0"/>
              <a:t> (connect to self)</a:t>
            </a:r>
          </a:p>
          <a:p>
            <a:r>
              <a:rPr lang="en-US" dirty="0"/>
              <a:t>(3) What can the </a:t>
            </a:r>
            <a:r>
              <a:rPr lang="en-US" b="1" dirty="0"/>
              <a:t>world learn </a:t>
            </a:r>
            <a:r>
              <a:rPr lang="en-US" dirty="0"/>
              <a:t>from this quote? (connect to world)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95C-5CF8-4B5E-9466-57BCFC3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2650FA-1733-4392-900F-F1156E290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05012"/>
            <a:ext cx="5181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ralph waldo emerson nature quote ">
            <a:extLst>
              <a:ext uri="{FF2B5EF4-FFF2-40B4-BE49-F238E27FC236}">
                <a16:creationId xmlns:a16="http://schemas.microsoft.com/office/drawing/2014/main" id="{536BBE19-4AF6-4E14-A296-79F734AC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66" y="-138772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8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0AAD-6CA3-45D8-A9EA-90D76EBF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Kelowna Museum Virtual Field Trip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Zoom 12 Noon- </a:t>
            </a:r>
            <a:r>
              <a:rPr lang="en-US" b="1" i="1" dirty="0">
                <a:solidFill>
                  <a:srgbClr val="FF0000"/>
                </a:solidFill>
              </a:rPr>
              <a:t>Be 10 minutes early </a:t>
            </a:r>
            <a:r>
              <a:rPr lang="en-US" b="1" i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755A-5E54-4045-969E-70C433502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Okanagan Outbreaks</a:t>
            </a:r>
          </a:p>
          <a:p>
            <a:pPr marL="0" indent="0">
              <a:buNone/>
            </a:pPr>
            <a:r>
              <a:rPr lang="en-US" dirty="0"/>
              <a:t>Meet people from local history who lived through epidemics like the Spanish Flu and Polio.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What did you discover about how they responded when disease swept through their community?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What stories of courage and homey resilience give us hope?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What stories will future historians tell about us?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D6E3E-92FF-48B0-A2BB-4B2F6E40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1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REMEMBER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E147807-EEF4-4647-B80C-2A44F650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668" y="2426817"/>
            <a:ext cx="473093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B4A71-F1BB-485D-BEFA-8089AC70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011" y="2426818"/>
            <a:ext cx="53200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003" y="1593304"/>
            <a:ext cx="9349019" cy="604202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WHEN DID YOU SNACK, HAVE LUNCH, BUILD IN YOUR BREAKS TODAY?</a:t>
            </a:r>
          </a:p>
        </p:txBody>
      </p:sp>
    </p:spTree>
    <p:extLst>
      <p:ext uri="{BB962C8B-B14F-4D97-AF65-F5344CB8AC3E}">
        <p14:creationId xmlns:p14="http://schemas.microsoft.com/office/powerpoint/2010/main" val="358103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 Out MS. MAY’S MENTAL WELLNESS IDEAS </a:t>
            </a:r>
            <a:b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74F655-5016-438D-ACF1-B77D9477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775" y="2943225"/>
            <a:ext cx="5243513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7FBA1-3150-442D-8120-7A5B9B9F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5" y="2943225"/>
            <a:ext cx="4606925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6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E03A-BF19-4EDA-BA27-8BD95FCF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94" y="-218641"/>
            <a:ext cx="10515600" cy="1325563"/>
          </a:xfrm>
        </p:spPr>
        <p:txBody>
          <a:bodyPr/>
          <a:lstStyle/>
          <a:p>
            <a:r>
              <a:rPr lang="en-US" b="1" i="1" u="sng" dirty="0">
                <a:highlight>
                  <a:srgbClr val="00FFFF"/>
                </a:highlight>
              </a:rPr>
              <a:t>Daily 3 Today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1DD63E-AACC-4433-B539-BDA9E0537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50839"/>
              </p:ext>
            </p:extLst>
          </p:nvPr>
        </p:nvGraphicFramePr>
        <p:xfrm>
          <a:off x="628498" y="896978"/>
          <a:ext cx="11111218" cy="59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172">
                  <a:extLst>
                    <a:ext uri="{9D8B030D-6E8A-4147-A177-3AD203B41FA5}">
                      <a16:colId xmlns:a16="http://schemas.microsoft.com/office/drawing/2014/main" val="2911107446"/>
                    </a:ext>
                  </a:extLst>
                </a:gridCol>
                <a:gridCol w="3685441">
                  <a:extLst>
                    <a:ext uri="{9D8B030D-6E8A-4147-A177-3AD203B41FA5}">
                      <a16:colId xmlns:a16="http://schemas.microsoft.com/office/drawing/2014/main" val="364078212"/>
                    </a:ext>
                  </a:extLst>
                </a:gridCol>
                <a:gridCol w="3754605">
                  <a:extLst>
                    <a:ext uri="{9D8B030D-6E8A-4147-A177-3AD203B41FA5}">
                      <a16:colId xmlns:a16="http://schemas.microsoft.com/office/drawing/2014/main" val="2718849582"/>
                    </a:ext>
                  </a:extLst>
                </a:gridCol>
              </a:tblGrid>
              <a:tr h="907195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Think Like a  Mathematician (2?)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Think Like a Reader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Think Like a Writer (2)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14470"/>
                  </a:ext>
                </a:extLst>
              </a:tr>
              <a:tr h="4552176">
                <a:tc>
                  <a:txBody>
                    <a:bodyPr/>
                    <a:lstStyle/>
                    <a:p>
                      <a:endParaRPr lang="en-US" sz="25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ALL work with fractions – FreshGrade, Exit Tickets, Google Classroom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ready for a Kahoot Challenge – Bring a 2</a:t>
                      </a:r>
                      <a:r>
                        <a:rPr lang="en-US" sz="2500" b="1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Device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Read/View UN Sustainable Development Goals</a:t>
                      </a:r>
                    </a:p>
                    <a:p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http:pamsamaddar.weebly.com; Gather notes – share w/ Mrs. S</a:t>
                      </a:r>
                    </a:p>
                    <a:p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Helpful Resources…UN Sustainable Goals Page</a:t>
                      </a:r>
                    </a:p>
                    <a:p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Simbi 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Along, Read Aloud, Retell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#1 draft of poem – peer feedback tomorrow (Tues)</a:t>
                      </a: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 Journal Entry or a special note to make someone smile</a:t>
                      </a:r>
                    </a:p>
                    <a:p>
                      <a:endParaRPr lang="en-US" sz="2500" b="0" i="1" u="sng" kern="1200" dirty="0">
                        <a:solidFill>
                          <a:srgbClr val="FA06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0" i="1" u="sng" kern="1200" dirty="0">
                          <a:solidFill>
                            <a:srgbClr val="FA06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District Poetry Contest? Share w/ Mrs. S</a:t>
                      </a: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613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9D99-3CDB-4D33-986D-97C1E395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2" descr="Simbi helps learners fall in love with reading">
            <a:extLst>
              <a:ext uri="{FF2B5EF4-FFF2-40B4-BE49-F238E27FC236}">
                <a16:creationId xmlns:a16="http://schemas.microsoft.com/office/drawing/2014/main" id="{F630A499-BAFA-4B55-BD34-4478870BB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2352760" y="5665638"/>
            <a:ext cx="1941085" cy="5907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1029</Words>
  <Application>Microsoft Office PowerPoint</Application>
  <PresentationFormat>Widescreen</PresentationFormat>
  <Paragraphs>170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Tues., May 12th BEGINS HERE Team Samaddar Virtual Museum Zoom 12:00 </vt:lpstr>
      <vt:lpstr> Learning Intentions  Mon., May 11th</vt:lpstr>
      <vt:lpstr>Remember: My Job/ Your Job  - Our VALUES We ARE A CARING TEAM, EVEN WHEN LEARNING ONLINE </vt:lpstr>
      <vt:lpstr>May 11th to May 15th</vt:lpstr>
      <vt:lpstr>Break Out to Share Thoughts Of: Quote of the Day  Let’s Focus on a Growth Mindset!</vt:lpstr>
      <vt:lpstr>Kelowna Museum Virtual Field Trip Zoom 12 Noon- Be 10 minutes early </vt:lpstr>
      <vt:lpstr>REMEMBER </vt:lpstr>
      <vt:lpstr>Check Out MS. MAY’S MENTAL WELLNESS IDEAS  </vt:lpstr>
      <vt:lpstr>Daily 3 Today</vt:lpstr>
      <vt:lpstr>MATH TODAY  - NO LESSON</vt:lpstr>
      <vt:lpstr>THINK LIKE A READER! Mini Inquiry Integrated Study: ELA, SS &amp; Science Gather notes for 1 ½ weeks.</vt:lpstr>
      <vt:lpstr>  THINK LIKE A WRITER!  </vt:lpstr>
      <vt:lpstr>  THINK LIKE A WRITER – Choice A or B? </vt:lpstr>
      <vt:lpstr>Routines! Routines!</vt:lpstr>
      <vt:lpstr>Opportunity to Extend!  Student Voice/Choice</vt:lpstr>
      <vt:lpstr>30-DAY GRATITUDE PHOTO CHALLENGE  DUE BY END OF MAY</vt:lpstr>
      <vt:lpstr>Always Check Out – Our Amazing Website!</vt:lpstr>
      <vt:lpstr>Just Before You Go?</vt:lpstr>
      <vt:lpstr>ETIQUETTE Co-Constructed</vt:lpstr>
      <vt:lpstr>GRADE LEVEL MEETING TOMORROW </vt:lpstr>
      <vt:lpstr>WACKY WEDNESDAY</vt:lpstr>
      <vt:lpstr>  Excited to See You All!  11:58 Have your whiteboard &amp; marker handy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Samaddar   Connect-Learn-Grow May 11th, Monday </dc:title>
  <dc:creator>Pamela Samaddar</dc:creator>
  <cp:lastModifiedBy>Pamela Samaddar</cp:lastModifiedBy>
  <cp:revision>13</cp:revision>
  <dcterms:created xsi:type="dcterms:W3CDTF">2020-05-11T04:08:24Z</dcterms:created>
  <dcterms:modified xsi:type="dcterms:W3CDTF">2020-05-11T20:40:43Z</dcterms:modified>
</cp:coreProperties>
</file>