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32"/>
  </p:notesMasterIdLst>
  <p:handoutMasterIdLst>
    <p:handoutMasterId r:id="rId33"/>
  </p:handoutMasterIdLst>
  <p:sldIdLst>
    <p:sldId id="264" r:id="rId3"/>
    <p:sldId id="326" r:id="rId4"/>
    <p:sldId id="323" r:id="rId5"/>
    <p:sldId id="281" r:id="rId6"/>
    <p:sldId id="282" r:id="rId7"/>
    <p:sldId id="322" r:id="rId8"/>
    <p:sldId id="286" r:id="rId9"/>
    <p:sldId id="335" r:id="rId10"/>
    <p:sldId id="283" r:id="rId11"/>
    <p:sldId id="285" r:id="rId12"/>
    <p:sldId id="327" r:id="rId13"/>
    <p:sldId id="294" r:id="rId14"/>
    <p:sldId id="297" r:id="rId15"/>
    <p:sldId id="300" r:id="rId16"/>
    <p:sldId id="304" r:id="rId17"/>
    <p:sldId id="310" r:id="rId18"/>
    <p:sldId id="328" r:id="rId19"/>
    <p:sldId id="311" r:id="rId20"/>
    <p:sldId id="329" r:id="rId21"/>
    <p:sldId id="330" r:id="rId22"/>
    <p:sldId id="331" r:id="rId23"/>
    <p:sldId id="333" r:id="rId24"/>
    <p:sldId id="334" r:id="rId25"/>
    <p:sldId id="332" r:id="rId26"/>
    <p:sldId id="316" r:id="rId27"/>
    <p:sldId id="325" r:id="rId28"/>
    <p:sldId id="324" r:id="rId29"/>
    <p:sldId id="284" r:id="rId30"/>
    <p:sldId id="336" r:id="rId31"/>
  </p:sldIdLst>
  <p:sldSz cx="12188825" cy="6858000"/>
  <p:notesSz cx="6858000" cy="9144000"/>
  <p:custDataLst>
    <p:tags r:id="rId34"/>
  </p:custDataLst>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74" autoAdjust="0"/>
    <p:restoredTop sz="94660"/>
  </p:normalViewPr>
  <p:slideViewPr>
    <p:cSldViewPr showGuides="1">
      <p:cViewPr>
        <p:scale>
          <a:sx n="66" d="100"/>
          <a:sy n="66" d="100"/>
        </p:scale>
        <p:origin x="216" y="252"/>
      </p:cViewPr>
      <p:guideLst>
        <p:guide pos="3839"/>
        <p:guide orient="horz" pos="2160"/>
      </p:guideLst>
    </p:cSldViewPr>
  </p:slideViewPr>
  <p:notesTextViewPr>
    <p:cViewPr>
      <p:scale>
        <a:sx n="1" d="1"/>
        <a:sy n="1" d="1"/>
      </p:scale>
      <p:origin x="0" y="0"/>
    </p:cViewPr>
  </p:notesTextViewPr>
  <p:sorterViewPr>
    <p:cViewPr>
      <p:scale>
        <a:sx n="75" d="100"/>
        <a:sy n="75" d="100"/>
      </p:scale>
      <p:origin x="0" y="-7374"/>
    </p:cViewPr>
  </p:sorter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9/2/2015</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9/2/2015</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p:sp>
      <p:sp>
        <p:nvSpPr>
          <p:cNvPr id="30723"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r>
              <a:rPr lang="en-US" altLang="en-US" sz="1000" smtClean="0"/>
              <a:t>Each team has their own chart paper on.  Teams have 5 minutes to write their response to the first prompt (Team members all use a single colour).  Team members take 2 minutes to step back and observe connections.  Team members then have 3 additional minutes to make connections and extend the conversation.  Process is repeated with a second colour of pen with the second prompt (in order to make connections between the process and the product).</a:t>
            </a:r>
          </a:p>
        </p:txBody>
      </p:sp>
    </p:spTree>
    <p:extLst>
      <p:ext uri="{BB962C8B-B14F-4D97-AF65-F5344CB8AC3E}">
        <p14:creationId xmlns:p14="http://schemas.microsoft.com/office/powerpoint/2010/main" val="39542474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9/2/2015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9/2/2015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9/2/2015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9/2/2015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9/2/2015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9/2/2015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9/2/2015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9/2/2015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9/2/2015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en-US"/>
              <a:pPr/>
              <a:t>9/2/2015</a:t>
            </a:fld>
            <a:endParaRPr/>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a:pPr/>
              <a:t>‹#›</a:t>
            </a:fld>
            <a:endParaRPr/>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lnSpc>
          <a:spcPct val="85000"/>
        </a:lnSpc>
        <a:spcBef>
          <a:spcPct val="0"/>
        </a:spcBef>
        <a:buNone/>
        <a:tabLst/>
        <a:defRPr sz="4400" b="0" i="0" u="none"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www.youtube.com/watch?v=LGYa6ZacUT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6012" y="-1295400"/>
            <a:ext cx="7924800" cy="2590800"/>
          </a:xfrm>
        </p:spPr>
        <p:txBody>
          <a:bodyPr>
            <a:normAutofit/>
          </a:bodyPr>
          <a:lstStyle/>
          <a:p>
            <a:r>
              <a:rPr lang="en-US" sz="3300" cap="all" dirty="0" smtClean="0">
                <a:solidFill>
                  <a:srgbClr val="FF0000"/>
                </a:solidFill>
              </a:rPr>
              <a:t>It’s a Thrilling </a:t>
            </a:r>
            <a:r>
              <a:rPr lang="en-US" sz="3300" cap="all" dirty="0" smtClean="0">
                <a:solidFill>
                  <a:srgbClr val="FF0000"/>
                </a:solidFill>
              </a:rPr>
              <a:t>Thursday, Sept. 3</a:t>
            </a:r>
            <a:r>
              <a:rPr lang="en-US" sz="3300" cap="all" baseline="30000" dirty="0" smtClean="0">
                <a:solidFill>
                  <a:srgbClr val="FF0000"/>
                </a:solidFill>
              </a:rPr>
              <a:t>rd</a:t>
            </a:r>
            <a:r>
              <a:rPr lang="en-US" sz="3300" cap="all" dirty="0" smtClean="0">
                <a:solidFill>
                  <a:srgbClr val="FF0000"/>
                </a:solidFill>
              </a:rPr>
              <a:t>!</a:t>
            </a:r>
            <a:br>
              <a:rPr lang="en-US" sz="3300" cap="all" dirty="0" smtClean="0">
                <a:solidFill>
                  <a:srgbClr val="FF0000"/>
                </a:solidFill>
              </a:rPr>
            </a:br>
            <a:r>
              <a:rPr lang="en-US" sz="3300" cap="all" dirty="0" smtClean="0">
                <a:solidFill>
                  <a:srgbClr val="FF0000"/>
                </a:solidFill>
              </a:rPr>
              <a:t>We made it to Day 3!</a:t>
            </a:r>
            <a:endParaRPr lang="en-US" sz="3300" cap="all" dirty="0">
              <a:solidFill>
                <a:srgbClr val="FF0000"/>
              </a:solidFill>
            </a:endParaRPr>
          </a:p>
        </p:txBody>
      </p:sp>
      <p:sp>
        <p:nvSpPr>
          <p:cNvPr id="3" name="Subtitle 2"/>
          <p:cNvSpPr>
            <a:spLocks noGrp="1"/>
          </p:cNvSpPr>
          <p:nvPr>
            <p:ph type="subTitle" idx="1"/>
          </p:nvPr>
        </p:nvSpPr>
        <p:spPr>
          <a:xfrm>
            <a:off x="4227512" y="1600200"/>
            <a:ext cx="6972300" cy="3657600"/>
          </a:xfrm>
          <a:gradFill flip="none" rotWithShape="1">
            <a:gsLst>
              <a:gs pos="0">
                <a:schemeClr val="accent3">
                  <a:lumMod val="0"/>
                  <a:lumOff val="100000"/>
                </a:schemeClr>
              </a:gs>
              <a:gs pos="72000">
                <a:schemeClr val="accent3">
                  <a:lumMod val="0"/>
                  <a:lumOff val="100000"/>
                </a:schemeClr>
              </a:gs>
              <a:gs pos="100000">
                <a:schemeClr val="accent3">
                  <a:lumMod val="100000"/>
                </a:schemeClr>
              </a:gs>
            </a:gsLst>
            <a:path path="circle">
              <a:fillToRect l="50000" t="-80000" r="50000" b="180000"/>
            </a:path>
            <a:tileRect/>
          </a:gradFill>
        </p:spPr>
        <p:txBody>
          <a:bodyPr>
            <a:normAutofit fontScale="62500" lnSpcReduction="20000"/>
          </a:bodyPr>
          <a:lstStyle/>
          <a:p>
            <a:r>
              <a:rPr lang="en-US" b="1" u="sng" cap="all" dirty="0" smtClean="0"/>
              <a:t>Please be ready with:</a:t>
            </a:r>
          </a:p>
          <a:p>
            <a:pPr marL="457200" indent="-457200">
              <a:buFont typeface="Wingdings" panose="05000000000000000000" pitchFamily="2" charset="2"/>
              <a:buChar char="ü"/>
            </a:pPr>
            <a:r>
              <a:rPr lang="en-US" dirty="0" smtClean="0">
                <a:solidFill>
                  <a:schemeClr val="tx2"/>
                </a:solidFill>
              </a:rPr>
              <a:t>Pen / Pencil</a:t>
            </a:r>
          </a:p>
          <a:p>
            <a:pPr marL="457200" indent="-457200">
              <a:buFont typeface="Wingdings" panose="05000000000000000000" pitchFamily="2" charset="2"/>
              <a:buChar char="ü"/>
            </a:pPr>
            <a:r>
              <a:rPr lang="en-US" dirty="0" smtClean="0">
                <a:solidFill>
                  <a:schemeClr val="tx2"/>
                </a:solidFill>
              </a:rPr>
              <a:t>A 8-1/2 X 11 </a:t>
            </a:r>
            <a:r>
              <a:rPr lang="en-US" dirty="0" smtClean="0">
                <a:solidFill>
                  <a:schemeClr val="tx2"/>
                </a:solidFill>
              </a:rPr>
              <a:t>paper to reflect (4 Quadrants - “</a:t>
            </a:r>
            <a:r>
              <a:rPr lang="en-US" dirty="0" err="1" smtClean="0">
                <a:solidFill>
                  <a:schemeClr val="tx2"/>
                </a:solidFill>
              </a:rPr>
              <a:t>Aha’s</a:t>
            </a:r>
            <a:r>
              <a:rPr lang="en-US" dirty="0" smtClean="0">
                <a:solidFill>
                  <a:schemeClr val="tx2"/>
                </a:solidFill>
              </a:rPr>
              <a:t>, Celebrations, for My Classes, In the Future) </a:t>
            </a:r>
          </a:p>
          <a:p>
            <a:pPr marL="457200" indent="-457200">
              <a:buFont typeface="Wingdings" panose="05000000000000000000" pitchFamily="2" charset="2"/>
              <a:buChar char="ü"/>
            </a:pPr>
            <a:r>
              <a:rPr lang="en-US" dirty="0" smtClean="0">
                <a:solidFill>
                  <a:schemeClr val="tx2"/>
                </a:solidFill>
              </a:rPr>
              <a:t>Water / Beverage “for your enjoyment” – hydration</a:t>
            </a:r>
          </a:p>
          <a:p>
            <a:pPr marL="457200" indent="-457200">
              <a:buFont typeface="Wingdings" panose="05000000000000000000" pitchFamily="2" charset="2"/>
              <a:buChar char="ü"/>
            </a:pPr>
            <a:r>
              <a:rPr lang="en-US" dirty="0" smtClean="0">
                <a:solidFill>
                  <a:schemeClr val="tx2"/>
                </a:solidFill>
              </a:rPr>
              <a:t>Teacher Inventory on Differentiation Practices &amp; Strategies</a:t>
            </a:r>
          </a:p>
          <a:p>
            <a:endParaRPr lang="en-US" dirty="0" smtClean="0"/>
          </a:p>
          <a:p>
            <a:pPr algn="ctr"/>
            <a:r>
              <a:rPr lang="en-US" b="1" dirty="0" smtClean="0">
                <a:solidFill>
                  <a:srgbClr val="FF0000"/>
                </a:solidFill>
              </a:rPr>
              <a:t>Silently, on your own, complete Teacher Inventory of Differentiation Practices &amp; Strategies.</a:t>
            </a:r>
          </a:p>
          <a:p>
            <a:endParaRPr lang="en-US" dirty="0"/>
          </a:p>
          <a:p>
            <a:r>
              <a:rPr lang="en-US" dirty="0" smtClean="0"/>
              <a:t>This inventory is designed for you to reflect on your practices. You may share, if you wish.  Stay tuned!</a:t>
            </a:r>
          </a:p>
          <a:p>
            <a:endParaRPr lang="en-US" dirty="0" smtClean="0"/>
          </a:p>
          <a:p>
            <a:r>
              <a:rPr lang="en-US" dirty="0" smtClean="0"/>
              <a:t>“</a:t>
            </a:r>
            <a:r>
              <a:rPr lang="en-US" dirty="0" err="1" smtClean="0"/>
              <a:t>Sh</a:t>
            </a:r>
            <a:r>
              <a:rPr lang="en-US" dirty="0" smtClean="0"/>
              <a:t>”! </a:t>
            </a:r>
            <a:r>
              <a:rPr lang="en-US" dirty="0">
                <a:sym typeface="Wingdings" panose="05000000000000000000" pitchFamily="2" charset="2"/>
              </a:rPr>
              <a:t></a:t>
            </a:r>
            <a:endParaRPr lang="en-US" dirty="0"/>
          </a:p>
          <a:p>
            <a:pPr algn="ctr"/>
            <a:r>
              <a:rPr lang="en-US" dirty="0" smtClean="0"/>
              <a:t>Please respect your colleagues “thoughtful reflection” time.</a:t>
            </a:r>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121" y="609600"/>
            <a:ext cx="10157354" cy="1397000"/>
          </a:xfrm>
        </p:spPr>
        <p:txBody>
          <a:bodyPr>
            <a:normAutofit/>
          </a:bodyPr>
          <a:lstStyle/>
          <a:p>
            <a:r>
              <a:rPr lang="en-US" dirty="0" smtClean="0">
                <a:solidFill>
                  <a:schemeClr val="tx2"/>
                </a:solidFill>
              </a:rPr>
              <a:t>The Bottom Line </a:t>
            </a:r>
            <a:r>
              <a:rPr lang="en-US" dirty="0" smtClean="0"/>
              <a:t/>
            </a:r>
            <a:br>
              <a:rPr lang="en-US" dirty="0" smtClean="0"/>
            </a:br>
            <a:r>
              <a:rPr lang="en-US" dirty="0" smtClean="0"/>
              <a:t>(</a:t>
            </a:r>
            <a:r>
              <a:rPr lang="en-US" dirty="0" err="1" smtClean="0"/>
              <a:t>Doubet</a:t>
            </a:r>
            <a:r>
              <a:rPr lang="en-US" dirty="0" smtClean="0"/>
              <a:t> &amp; </a:t>
            </a:r>
            <a:r>
              <a:rPr lang="en-US" dirty="0" err="1" smtClean="0"/>
              <a:t>Hockett</a:t>
            </a:r>
            <a:r>
              <a:rPr lang="en-US" dirty="0" smtClean="0"/>
              <a:t>, 2015)</a:t>
            </a:r>
            <a:endParaRPr lang="en-US" dirty="0"/>
          </a:p>
        </p:txBody>
      </p:sp>
      <p:sp>
        <p:nvSpPr>
          <p:cNvPr id="3" name="Content Placeholder 2"/>
          <p:cNvSpPr>
            <a:spLocks noGrp="1"/>
          </p:cNvSpPr>
          <p:nvPr>
            <p:ph idx="1"/>
          </p:nvPr>
        </p:nvSpPr>
        <p:spPr>
          <a:xfrm>
            <a:off x="1117309" y="2667000"/>
            <a:ext cx="10157354" cy="4470400"/>
          </a:xfrm>
        </p:spPr>
        <p:txBody>
          <a:bodyPr/>
          <a:lstStyle/>
          <a:p>
            <a:pPr marL="0" indent="0">
              <a:buNone/>
            </a:pPr>
            <a:r>
              <a:rPr lang="en-US" i="1" dirty="0" smtClean="0"/>
              <a:t>“Let’s face it:  all teaching is hard, good teaching is harder, and both good teaching and differentiation call for a range of sophisticated skills that no teacher is every truly “finished” developing…Teachers can better “see” how to implement and manage differentiation in a subject or population when they have high-quality examples that they can envision transferring to their own classrooms</a:t>
            </a:r>
            <a:r>
              <a:rPr lang="en-US" i="1" dirty="0" smtClean="0"/>
              <a:t>…”</a:t>
            </a:r>
          </a:p>
          <a:p>
            <a:pPr marL="0" indent="0">
              <a:buNone/>
            </a:pPr>
            <a:r>
              <a:rPr lang="en-US" b="1" i="1" dirty="0" smtClean="0">
                <a:solidFill>
                  <a:schemeClr val="tx2"/>
                </a:solidFill>
              </a:rPr>
              <a:t>My hope that you have seen some high-quality examples that you can transfer to your own classroom setting!</a:t>
            </a:r>
            <a:endParaRPr lang="en-US" b="1" i="1" dirty="0">
              <a:solidFill>
                <a:schemeClr val="tx2"/>
              </a:solidFill>
            </a:endParaRPr>
          </a:p>
        </p:txBody>
      </p:sp>
      <p:sp>
        <p:nvSpPr>
          <p:cNvPr id="4" name="Slide Number Placeholder 3"/>
          <p:cNvSpPr>
            <a:spLocks noGrp="1"/>
          </p:cNvSpPr>
          <p:nvPr>
            <p:ph type="sldNum" sz="quarter" idx="12"/>
          </p:nvPr>
        </p:nvSpPr>
        <p:spPr/>
        <p:txBody>
          <a:bodyPr/>
          <a:lstStyle/>
          <a:p>
            <a:fld id="{1B298837-2C56-466D-83A2-2375078C91CF}" type="slidenum">
              <a:rPr lang="en-US" smtClean="0"/>
              <a:t>10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0412" y="241300"/>
            <a:ext cx="2133600" cy="2133600"/>
          </a:xfrm>
          <a:prstGeom prst="rect">
            <a:avLst/>
          </a:prstGeom>
        </p:spPr>
      </p:pic>
    </p:spTree>
    <p:extLst>
      <p:ext uri="{BB962C8B-B14F-4D97-AF65-F5344CB8AC3E}">
        <p14:creationId xmlns:p14="http://schemas.microsoft.com/office/powerpoint/2010/main" val="388759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5601" y="3733800"/>
            <a:ext cx="7008574" cy="1930400"/>
          </a:xfrm>
        </p:spPr>
        <p:txBody>
          <a:bodyPr>
            <a:normAutofit fontScale="90000"/>
          </a:bodyPr>
          <a:lstStyle/>
          <a:p>
            <a:r>
              <a:rPr lang="en-US" dirty="0" smtClean="0"/>
              <a:t>GRADING &amp; DI</a:t>
            </a:r>
            <a:br>
              <a:rPr lang="en-US" dirty="0" smtClean="0"/>
            </a:br>
            <a:r>
              <a:rPr lang="en-US" i="1" dirty="0" smtClean="0">
                <a:solidFill>
                  <a:schemeClr val="tx2"/>
                </a:solidFill>
              </a:rPr>
              <a:t>WHAT MATTERS MOST?</a:t>
            </a:r>
            <a:endParaRPr lang="en-US" i="1" dirty="0">
              <a:solidFill>
                <a:schemeClr val="tx2"/>
              </a:solidFill>
            </a:endParaRPr>
          </a:p>
        </p:txBody>
      </p:sp>
      <p:sp>
        <p:nvSpPr>
          <p:cNvPr id="5" name="Text Placeholder 4"/>
          <p:cNvSpPr>
            <a:spLocks noGrp="1"/>
          </p:cNvSpPr>
          <p:nvPr>
            <p:ph type="body" idx="1"/>
          </p:nvPr>
        </p:nvSpPr>
        <p:spPr>
          <a:xfrm>
            <a:off x="785601" y="2286000"/>
            <a:ext cx="7008574" cy="1296987"/>
          </a:xfrm>
        </p:spPr>
        <p:txBody>
          <a:bodyPr>
            <a:normAutofit lnSpcReduction="10000"/>
          </a:bodyPr>
          <a:lstStyle/>
          <a:p>
            <a:r>
              <a:rPr lang="en-US" dirty="0" smtClean="0">
                <a:solidFill>
                  <a:schemeClr val="tx2"/>
                </a:solidFill>
              </a:rPr>
              <a:t>Where to next for me?</a:t>
            </a:r>
          </a:p>
          <a:p>
            <a:r>
              <a:rPr lang="en-US" dirty="0" smtClean="0"/>
              <a:t>Refine this workshop (My first on this topic </a:t>
            </a:r>
            <a:r>
              <a:rPr lang="en-US" dirty="0" smtClean="0">
                <a:sym typeface="Wingdings" panose="05000000000000000000" pitchFamily="2" charset="2"/>
              </a:rPr>
              <a:t></a:t>
            </a:r>
            <a:r>
              <a:rPr lang="en-US" dirty="0" smtClean="0"/>
              <a:t>)</a:t>
            </a:r>
            <a:endParaRPr lang="en-US" dirty="0"/>
          </a:p>
        </p:txBody>
      </p:sp>
    </p:spTree>
    <p:extLst>
      <p:ext uri="{BB962C8B-B14F-4D97-AF65-F5344CB8AC3E}">
        <p14:creationId xmlns:p14="http://schemas.microsoft.com/office/powerpoint/2010/main" val="39968330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8012" y="609600"/>
            <a:ext cx="10512862" cy="2851994"/>
          </a:xfrm>
        </p:spPr>
        <p:txBody>
          <a:bodyPr>
            <a:normAutofit/>
          </a:bodyPr>
          <a:lstStyle/>
          <a:p>
            <a:r>
              <a:rPr lang="en-US" sz="2500" dirty="0"/>
              <a:t>Looking Back: Leading a DI Classroom</a:t>
            </a:r>
            <a:br>
              <a:rPr lang="en-US" sz="2500" dirty="0"/>
            </a:br>
            <a:r>
              <a:rPr lang="en-US" sz="2500" dirty="0" smtClean="0"/>
              <a:t>What </a:t>
            </a:r>
            <a:r>
              <a:rPr lang="en-US" sz="2500" dirty="0"/>
              <a:t>Can We Do with What We Believe! </a:t>
            </a:r>
            <a:r>
              <a:rPr lang="en-US" sz="2500" dirty="0" smtClean="0"/>
              <a:t/>
            </a:r>
            <a:br>
              <a:rPr lang="en-US" sz="2500" dirty="0" smtClean="0"/>
            </a:br>
            <a:r>
              <a:rPr lang="en-US" sz="2500" dirty="0" smtClean="0"/>
              <a:t>Managing </a:t>
            </a:r>
            <a:r>
              <a:rPr lang="en-US" sz="2500" dirty="0"/>
              <a:t>a DI Classroom</a:t>
            </a:r>
            <a:r>
              <a:rPr lang="en-US" dirty="0" smtClean="0"/>
              <a:t/>
            </a:r>
            <a:br>
              <a:rPr lang="en-US" dirty="0" smtClean="0"/>
            </a:br>
            <a:endParaRPr lang="en-US" dirty="0"/>
          </a:p>
        </p:txBody>
      </p:sp>
      <p:sp>
        <p:nvSpPr>
          <p:cNvPr id="5" name="Text Placeholder 4"/>
          <p:cNvSpPr>
            <a:spLocks noGrp="1"/>
          </p:cNvSpPr>
          <p:nvPr>
            <p:ph type="body" idx="1"/>
          </p:nvPr>
        </p:nvSpPr>
        <p:spPr>
          <a:xfrm>
            <a:off x="1141412" y="3200400"/>
            <a:ext cx="6248400" cy="2743200"/>
          </a:xfrm>
        </p:spPr>
        <p:txBody>
          <a:bodyPr>
            <a:noAutofit/>
          </a:bodyPr>
          <a:lstStyle/>
          <a:p>
            <a:r>
              <a:rPr lang="en-US" sz="2499" b="1" dirty="0">
                <a:solidFill>
                  <a:schemeClr val="tx2"/>
                </a:solidFill>
              </a:rPr>
              <a:t>Ideas will be shaped by your understanding of differentiation, your philosophy of teaching, and the degree to which you are able to share those underpinnings with your students.</a:t>
            </a:r>
          </a:p>
          <a:p>
            <a:endParaRPr lang="en-US" sz="2499" dirty="0"/>
          </a:p>
          <a:p>
            <a:r>
              <a:rPr lang="en-US" sz="2499" dirty="0" err="1"/>
              <a:t>Imbeau</a:t>
            </a:r>
            <a:r>
              <a:rPr lang="en-US" sz="2499" dirty="0"/>
              <a:t>/Tomlinson remind us to think about ways in which effective leadership and management are interdependent.</a:t>
            </a:r>
            <a:endParaRPr lang="en-US" sz="2499" dirty="0"/>
          </a:p>
        </p:txBody>
      </p:sp>
      <p:sp>
        <p:nvSpPr>
          <p:cNvPr id="2" name="Slide Number Placeholder 1"/>
          <p:cNvSpPr>
            <a:spLocks noGrp="1"/>
          </p:cNvSpPr>
          <p:nvPr>
            <p:ph type="sldNum" sz="quarter" idx="4294967295"/>
          </p:nvPr>
        </p:nvSpPr>
        <p:spPr>
          <a:xfrm>
            <a:off x="8608357" y="6355588"/>
            <a:ext cx="2742486" cy="365030"/>
          </a:xfrm>
          <a:prstGeom prst="rect">
            <a:avLst/>
          </a:prstGeom>
        </p:spPr>
        <p:txBody>
          <a:bodyPr/>
          <a:lstStyle/>
          <a:p>
            <a:fld id="{1B298837-2C56-466D-83A2-2375078C91CF}" type="slidenum">
              <a:rPr lang="en-US" smtClean="0"/>
              <a:t>12</a:t>
            </a:fld>
            <a:endParaRPr lang="en-US"/>
          </a:p>
        </p:txBody>
      </p:sp>
    </p:spTree>
    <p:extLst>
      <p:ext uri="{BB962C8B-B14F-4D97-AF65-F5344CB8AC3E}">
        <p14:creationId xmlns:p14="http://schemas.microsoft.com/office/powerpoint/2010/main" val="244716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Differentiating in Middle &amp; High School – </a:t>
            </a:r>
            <a:r>
              <a:rPr lang="en-US" dirty="0" err="1" smtClean="0"/>
              <a:t>Doubet</a:t>
            </a:r>
            <a:r>
              <a:rPr lang="en-US" dirty="0" smtClean="0"/>
              <a:t> &amp; </a:t>
            </a:r>
            <a:r>
              <a:rPr lang="en-US" dirty="0" err="1" smtClean="0"/>
              <a:t>Hockett</a:t>
            </a:r>
            <a:endParaRPr lang="en-US" dirty="0"/>
          </a:p>
        </p:txBody>
      </p:sp>
      <p:sp>
        <p:nvSpPr>
          <p:cNvPr id="3" name="Content Placeholder 2"/>
          <p:cNvSpPr>
            <a:spLocks noGrp="1"/>
          </p:cNvSpPr>
          <p:nvPr>
            <p:ph idx="1"/>
          </p:nvPr>
        </p:nvSpPr>
        <p:spPr>
          <a:xfrm>
            <a:off x="563551" y="1676400"/>
            <a:ext cx="10157354" cy="4470400"/>
          </a:xfrm>
        </p:spPr>
        <p:txBody>
          <a:bodyPr>
            <a:normAutofit fontScale="92500" lnSpcReduction="10000"/>
          </a:bodyPr>
          <a:lstStyle/>
          <a:p>
            <a:r>
              <a:rPr lang="en-US" i="1" dirty="0" smtClean="0"/>
              <a:t>A teacher’s </a:t>
            </a:r>
            <a:r>
              <a:rPr lang="en-US" b="1" i="1" dirty="0" smtClean="0"/>
              <a:t>facility with differentiation </a:t>
            </a:r>
            <a:r>
              <a:rPr lang="en-US" i="1" dirty="0" smtClean="0"/>
              <a:t>is strongly influenced by the </a:t>
            </a:r>
            <a:r>
              <a:rPr lang="en-US" b="1" i="1" dirty="0" smtClean="0"/>
              <a:t>accuracy, depth, and breadth </a:t>
            </a:r>
            <a:r>
              <a:rPr lang="en-US" i="1" dirty="0" smtClean="0"/>
              <a:t>of his or her understanding and application of </a:t>
            </a:r>
            <a:r>
              <a:rPr lang="en-US" b="1" i="1" dirty="0" smtClean="0"/>
              <a:t>foundational aspects of teaching</a:t>
            </a:r>
            <a:r>
              <a:rPr lang="en-US" i="1" dirty="0" smtClean="0"/>
              <a:t>.</a:t>
            </a:r>
          </a:p>
          <a:p>
            <a:r>
              <a:rPr lang="en-US" i="1" dirty="0" smtClean="0"/>
              <a:t>“</a:t>
            </a:r>
            <a:r>
              <a:rPr lang="en-US" b="1" i="1" dirty="0" smtClean="0">
                <a:solidFill>
                  <a:srgbClr val="FF0000"/>
                </a:solidFill>
              </a:rPr>
              <a:t>It’s the possibility that keeps me going, not the guarantee, a sort of wager on my part.” (Ch. 1 The Notebook)</a:t>
            </a:r>
          </a:p>
          <a:p>
            <a:r>
              <a:rPr lang="en-US" i="1" dirty="0" smtClean="0"/>
              <a:t>Differentiation is a sort of wager on the teacher’s part – one that risks investing time and energy into studying and knowing students well, and then responding with the best possible curriculum, instruction and assessment</a:t>
            </a:r>
          </a:p>
          <a:p>
            <a:pPr marL="0" indent="0" algn="ctr">
              <a:buNone/>
            </a:pPr>
            <a:r>
              <a:rPr lang="en-US" b="1" dirty="0" smtClean="0">
                <a:solidFill>
                  <a:srgbClr val="FF0000"/>
                </a:solidFill>
              </a:rPr>
              <a:t>NOT DIFFERENTIATING IS THE BIGGER GAMBLE.</a:t>
            </a:r>
          </a:p>
          <a:p>
            <a:pPr marL="0" indent="0" algn="ctr">
              <a:buNone/>
            </a:pPr>
            <a:r>
              <a:rPr lang="en-US" b="1" dirty="0" smtClean="0">
                <a:solidFill>
                  <a:srgbClr val="FF0000"/>
                </a:solidFill>
              </a:rPr>
              <a:t>For our money, we’ll bet on differentiation.</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2145BA42-AB18-4479-BE5B-DF1B2FA3AB46}" type="slidenum">
              <a:rPr lang="en-US" smtClean="0"/>
              <a:t>13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0280" y="76200"/>
            <a:ext cx="2381250" cy="2381250"/>
          </a:xfrm>
          <a:prstGeom prst="rect">
            <a:avLst/>
          </a:prstGeom>
        </p:spPr>
      </p:pic>
    </p:spTree>
    <p:extLst>
      <p:ext uri="{BB962C8B-B14F-4D97-AF65-F5344CB8AC3E}">
        <p14:creationId xmlns:p14="http://schemas.microsoft.com/office/powerpoint/2010/main" val="47068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CA" altLang="en-US" dirty="0" smtClean="0"/>
              <a:t>Achieving the Dream</a:t>
            </a:r>
          </a:p>
        </p:txBody>
      </p:sp>
      <p:sp>
        <p:nvSpPr>
          <p:cNvPr id="71683"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en-CA" altLang="en-US" dirty="0" smtClean="0"/>
              <a:t>Who will work hardest this year?  You or your students?</a:t>
            </a:r>
          </a:p>
          <a:p>
            <a:pPr eaLnBrk="1" hangingPunct="1">
              <a:lnSpc>
                <a:spcPct val="90000"/>
              </a:lnSpc>
              <a:buFont typeface="Wingdings" panose="05000000000000000000" pitchFamily="2" charset="2"/>
              <a:buNone/>
            </a:pPr>
            <a:endParaRPr lang="en-CA" altLang="en-US" dirty="0" smtClean="0"/>
          </a:p>
          <a:p>
            <a:pPr eaLnBrk="1" hangingPunct="1">
              <a:lnSpc>
                <a:spcPct val="90000"/>
              </a:lnSpc>
              <a:buFont typeface="Wingdings" panose="05000000000000000000" pitchFamily="2" charset="2"/>
              <a:buNone/>
            </a:pPr>
            <a:r>
              <a:rPr lang="en-CA" altLang="en-US" dirty="0" smtClean="0"/>
              <a:t>Dream of Ruth Sutton, AFL advocate:</a:t>
            </a:r>
          </a:p>
          <a:p>
            <a:pPr eaLnBrk="1" hangingPunct="1">
              <a:lnSpc>
                <a:spcPct val="90000"/>
              </a:lnSpc>
              <a:buFont typeface="Wingdings" panose="05000000000000000000" pitchFamily="2" charset="2"/>
              <a:buNone/>
            </a:pPr>
            <a:endParaRPr lang="en-CA" altLang="en-US" dirty="0" smtClean="0"/>
          </a:p>
          <a:p>
            <a:pPr eaLnBrk="1" hangingPunct="1">
              <a:lnSpc>
                <a:spcPct val="90000"/>
              </a:lnSpc>
              <a:buFont typeface="Wingdings" panose="05000000000000000000" pitchFamily="2" charset="2"/>
              <a:buNone/>
            </a:pPr>
            <a:r>
              <a:rPr lang="en-CA" altLang="en-US" dirty="0" smtClean="0"/>
              <a:t>“That I will leave school ready to play 18 holes of golf and the students will go home exhausted.”</a:t>
            </a:r>
          </a:p>
          <a:p>
            <a:pPr eaLnBrk="1" hangingPunct="1">
              <a:lnSpc>
                <a:spcPct val="90000"/>
              </a:lnSpc>
            </a:pPr>
            <a:endParaRPr lang="en-CA" altLang="en-US" dirty="0" smtClean="0"/>
          </a:p>
        </p:txBody>
      </p:sp>
      <p:sp>
        <p:nvSpPr>
          <p:cNvPr id="71684" name="Slide Number Placeholder 1"/>
          <p:cNvSpPr>
            <a:spLocks noGrp="1"/>
          </p:cNvSpPr>
          <p:nvPr>
            <p:ph type="sldNum" sz="quarter" idx="12"/>
          </p:nvPr>
        </p:nvSpPr>
        <p:spPr>
          <a:noFill/>
        </p:spPr>
        <p:txBody>
          <a:bodyPr/>
          <a:lstStyle>
            <a:lvl1pPr>
              <a:spcBef>
                <a:spcPct val="20000"/>
              </a:spcBef>
              <a:buClr>
                <a:schemeClr val="accent1"/>
              </a:buClr>
              <a:buFont typeface="Wingdings" panose="05000000000000000000" pitchFamily="2" charset="2"/>
              <a:buChar char="l"/>
              <a:defRPr sz="3199">
                <a:solidFill>
                  <a:schemeClr val="tx1"/>
                </a:solidFill>
                <a:latin typeface="Arial" panose="020B0604020202020204" pitchFamily="34" charset="0"/>
              </a:defRPr>
            </a:lvl1pPr>
            <a:lvl2pPr marL="742727" indent="-285664">
              <a:spcBef>
                <a:spcPct val="20000"/>
              </a:spcBef>
              <a:buClr>
                <a:schemeClr val="accent1"/>
              </a:buClr>
              <a:buFont typeface="Wingdings" panose="05000000000000000000" pitchFamily="2" charset="2"/>
              <a:buChar char="¡"/>
              <a:defRPr sz="2699">
                <a:solidFill>
                  <a:schemeClr val="tx1"/>
                </a:solidFill>
                <a:latin typeface="Arial" panose="020B0604020202020204" pitchFamily="34" charset="0"/>
              </a:defRPr>
            </a:lvl2pPr>
            <a:lvl3pPr marL="1142657" indent="-228531">
              <a:spcBef>
                <a:spcPct val="20000"/>
              </a:spcBef>
              <a:buClr>
                <a:schemeClr val="accent1"/>
              </a:buClr>
              <a:buFont typeface="Wingdings" panose="05000000000000000000" pitchFamily="2" charset="2"/>
              <a:buChar char="l"/>
              <a:defRPr sz="2299">
                <a:solidFill>
                  <a:schemeClr val="tx1"/>
                </a:solidFill>
                <a:latin typeface="Arial" panose="020B0604020202020204" pitchFamily="34" charset="0"/>
              </a:defRPr>
            </a:lvl3pPr>
            <a:lvl4pPr marL="1599720" indent="-228531">
              <a:spcBef>
                <a:spcPct val="20000"/>
              </a:spcBef>
              <a:buClr>
                <a:schemeClr val="accent1"/>
              </a:buClr>
              <a:buChar char="•"/>
              <a:defRPr sz="1999">
                <a:solidFill>
                  <a:schemeClr val="tx1"/>
                </a:solidFill>
                <a:latin typeface="Arial" panose="020B0604020202020204" pitchFamily="34" charset="0"/>
              </a:defRPr>
            </a:lvl4pPr>
            <a:lvl5pPr marL="2056783" indent="-228531">
              <a:spcBef>
                <a:spcPct val="20000"/>
              </a:spcBef>
              <a:buClr>
                <a:schemeClr val="accent1"/>
              </a:buClr>
              <a:buFont typeface="Wingdings" panose="05000000000000000000" pitchFamily="2" charset="2"/>
              <a:buChar char=""/>
              <a:defRPr sz="1999">
                <a:solidFill>
                  <a:schemeClr val="tx1"/>
                </a:solidFill>
                <a:latin typeface="Arial" panose="020B0604020202020204" pitchFamily="34" charset="0"/>
              </a:defRPr>
            </a:lvl5pPr>
            <a:lvl6pPr marL="2513846" indent="-228531" eaLnBrk="0" fontAlgn="base" hangingPunct="0">
              <a:spcBef>
                <a:spcPct val="20000"/>
              </a:spcBef>
              <a:spcAft>
                <a:spcPct val="0"/>
              </a:spcAft>
              <a:buClr>
                <a:schemeClr val="accent1"/>
              </a:buClr>
              <a:buFont typeface="Wingdings" panose="05000000000000000000" pitchFamily="2" charset="2"/>
              <a:buChar char=""/>
              <a:defRPr sz="1999">
                <a:solidFill>
                  <a:schemeClr val="tx1"/>
                </a:solidFill>
                <a:latin typeface="Arial" panose="020B0604020202020204" pitchFamily="34" charset="0"/>
              </a:defRPr>
            </a:lvl6pPr>
            <a:lvl7pPr marL="2970908" indent="-228531" eaLnBrk="0" fontAlgn="base" hangingPunct="0">
              <a:spcBef>
                <a:spcPct val="20000"/>
              </a:spcBef>
              <a:spcAft>
                <a:spcPct val="0"/>
              </a:spcAft>
              <a:buClr>
                <a:schemeClr val="accent1"/>
              </a:buClr>
              <a:buFont typeface="Wingdings" panose="05000000000000000000" pitchFamily="2" charset="2"/>
              <a:buChar char=""/>
              <a:defRPr sz="1999">
                <a:solidFill>
                  <a:schemeClr val="tx1"/>
                </a:solidFill>
                <a:latin typeface="Arial" panose="020B0604020202020204" pitchFamily="34" charset="0"/>
              </a:defRPr>
            </a:lvl7pPr>
            <a:lvl8pPr marL="3427971" indent="-228531" eaLnBrk="0" fontAlgn="base" hangingPunct="0">
              <a:spcBef>
                <a:spcPct val="20000"/>
              </a:spcBef>
              <a:spcAft>
                <a:spcPct val="0"/>
              </a:spcAft>
              <a:buClr>
                <a:schemeClr val="accent1"/>
              </a:buClr>
              <a:buFont typeface="Wingdings" panose="05000000000000000000" pitchFamily="2" charset="2"/>
              <a:buChar char=""/>
              <a:defRPr sz="1999">
                <a:solidFill>
                  <a:schemeClr val="tx1"/>
                </a:solidFill>
                <a:latin typeface="Arial" panose="020B0604020202020204" pitchFamily="34" charset="0"/>
              </a:defRPr>
            </a:lvl8pPr>
            <a:lvl9pPr marL="3885034" indent="-228531" eaLnBrk="0" fontAlgn="base" hangingPunct="0">
              <a:spcBef>
                <a:spcPct val="20000"/>
              </a:spcBef>
              <a:spcAft>
                <a:spcPct val="0"/>
              </a:spcAft>
              <a:buClr>
                <a:schemeClr val="accent1"/>
              </a:buClr>
              <a:buFont typeface="Wingdings" panose="05000000000000000000" pitchFamily="2" charset="2"/>
              <a:buChar char=""/>
              <a:defRPr sz="1999">
                <a:solidFill>
                  <a:schemeClr val="tx1"/>
                </a:solidFill>
                <a:latin typeface="Arial" panose="020B0604020202020204" pitchFamily="34" charset="0"/>
              </a:defRPr>
            </a:lvl9pPr>
          </a:lstStyle>
          <a:p>
            <a:pPr>
              <a:spcBef>
                <a:spcPct val="0"/>
              </a:spcBef>
              <a:buClrTx/>
              <a:buFontTx/>
              <a:buNone/>
            </a:pPr>
            <a:fld id="{FE65D2F2-2122-4250-8FDC-7E156B8E6EDB}" type="slidenum">
              <a:rPr lang="en-CA" altLang="en-US" sz="1000"/>
              <a:pPr>
                <a:spcBef>
                  <a:spcPct val="0"/>
                </a:spcBef>
                <a:buClrTx/>
                <a:buFontTx/>
                <a:buNone/>
              </a:pPr>
              <a:t>14</a:t>
            </a:fld>
            <a:endParaRPr lang="en-CA" altLang="en-US" sz="1000" dirty="0"/>
          </a:p>
        </p:txBody>
      </p:sp>
    </p:spTree>
    <p:extLst>
      <p:ext uri="{BB962C8B-B14F-4D97-AF65-F5344CB8AC3E}">
        <p14:creationId xmlns:p14="http://schemas.microsoft.com/office/powerpoint/2010/main" val="10440317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332411" y="1701800"/>
            <a:ext cx="5942251" cy="4318000"/>
          </a:xfrm>
        </p:spPr>
        <p:txBody>
          <a:bodyPr/>
          <a:lstStyle/>
          <a:p>
            <a:r>
              <a:rPr lang="en-US" dirty="0" smtClean="0"/>
              <a:t>My </a:t>
            </a:r>
            <a:r>
              <a:rPr lang="en-US" dirty="0" smtClean="0"/>
              <a:t>goal has been to show that differentiation is a feasible, practical, worthwhile approach that </a:t>
            </a:r>
            <a:r>
              <a:rPr lang="en-US" dirty="0" err="1" smtClean="0"/>
              <a:t>honours</a:t>
            </a:r>
            <a:r>
              <a:rPr lang="en-US" dirty="0" smtClean="0"/>
              <a:t> classroom diversity</a:t>
            </a:r>
          </a:p>
          <a:p>
            <a:r>
              <a:rPr lang="en-US" dirty="0" smtClean="0"/>
              <a:t>DI does not require you to design nine different assignments, orchestrate intricate group tasks, or put on a major production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612" y="2057400"/>
            <a:ext cx="3810000" cy="2533650"/>
          </a:xfrm>
          <a:prstGeom prst="rect">
            <a:avLst/>
          </a:prstGeom>
        </p:spPr>
      </p:pic>
    </p:spTree>
    <p:extLst>
      <p:ext uri="{BB962C8B-B14F-4D97-AF65-F5344CB8AC3E}">
        <p14:creationId xmlns:p14="http://schemas.microsoft.com/office/powerpoint/2010/main" val="322281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 (Differentiating in Middle &amp; High School)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teacher’s facility with differentiation is strongly influenced by the accuracy, depth, and breadth of his or her understanding and application of foundational aspects of teaching.</a:t>
            </a:r>
          </a:p>
          <a:p>
            <a:r>
              <a:rPr lang="en-US" dirty="0" smtClean="0"/>
              <a:t>“It’s the possibility that keeps me going, not the guarantee, a sort of wager on my part.” (Ch. 1 </a:t>
            </a:r>
            <a:r>
              <a:rPr lang="en-US" i="1" dirty="0" smtClean="0"/>
              <a:t>The Notebook)</a:t>
            </a:r>
          </a:p>
          <a:p>
            <a:r>
              <a:rPr lang="en-US" dirty="0" smtClean="0"/>
              <a:t>Differentiation is a sort of wager on the teacher’s part – one that risks </a:t>
            </a:r>
            <a:r>
              <a:rPr lang="en-US" dirty="0" err="1" smtClean="0"/>
              <a:t>iinvesting</a:t>
            </a:r>
            <a:r>
              <a:rPr lang="en-US" dirty="0" smtClean="0"/>
              <a:t> time and energy into studying and knowing students well, and then responding with the best possible curriculum, instruction and assessment</a:t>
            </a:r>
          </a:p>
          <a:p>
            <a:r>
              <a:rPr lang="en-US" dirty="0" smtClean="0"/>
              <a:t>NOT DIFFERENTIATING IS THE BIGGER GAMBLE.</a:t>
            </a:r>
          </a:p>
          <a:p>
            <a:r>
              <a:rPr lang="en-US" dirty="0" smtClean="0"/>
              <a:t>For our money, we’ll bet on differentiation.</a:t>
            </a:r>
            <a:endParaRPr lang="en-US" dirty="0"/>
          </a:p>
        </p:txBody>
      </p:sp>
    </p:spTree>
    <p:extLst>
      <p:ext uri="{BB962C8B-B14F-4D97-AF65-F5344CB8AC3E}">
        <p14:creationId xmlns:p14="http://schemas.microsoft.com/office/powerpoint/2010/main" val="842007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788" y="1786"/>
            <a:ext cx="10510124" cy="1324873"/>
          </a:xfrm>
        </p:spPr>
        <p:txBody>
          <a:bodyPr/>
          <a:lstStyle/>
          <a:p>
            <a:r>
              <a:rPr lang="en-US" dirty="0" smtClean="0"/>
              <a:t>Rick </a:t>
            </a:r>
            <a:r>
              <a:rPr lang="en-US" dirty="0" err="1" smtClean="0"/>
              <a:t>Wormeli</a:t>
            </a:r>
            <a:r>
              <a:rPr lang="en-US" dirty="0" smtClean="0"/>
              <a:t> Admits</a:t>
            </a:r>
            <a:endParaRPr lang="en-US" dirty="0"/>
          </a:p>
        </p:txBody>
      </p:sp>
      <p:sp>
        <p:nvSpPr>
          <p:cNvPr id="3" name="Content Placeholder 2"/>
          <p:cNvSpPr>
            <a:spLocks noGrp="1"/>
          </p:cNvSpPr>
          <p:nvPr>
            <p:ph idx="1"/>
          </p:nvPr>
        </p:nvSpPr>
        <p:spPr>
          <a:xfrm>
            <a:off x="439508" y="1326660"/>
            <a:ext cx="10510124" cy="4349072"/>
          </a:xfrm>
        </p:spPr>
        <p:txBody>
          <a:bodyPr>
            <a:normAutofit fontScale="92500" lnSpcReduction="10000"/>
          </a:bodyPr>
          <a:lstStyle/>
          <a:p>
            <a:r>
              <a:rPr lang="en-US" dirty="0" smtClean="0"/>
              <a:t>“As uncomfortable as it is to admit this, sometimes I retreated into survival mode and just focused on getting through the day. I console myself with the thought that this retrenchment only occurred occasionally. I recommend that you give yourself similar dispensation for these incidental lapses.</a:t>
            </a:r>
          </a:p>
          <a:p>
            <a:r>
              <a:rPr lang="en-US" dirty="0" smtClean="0"/>
              <a:t>After thoroughly exploring differentiated approaches, however, I am rejuvenated, and I think you will be as well.  DI provides both principles and techniques for excellent teach.  It’s an effective sword against complacency.</a:t>
            </a:r>
          </a:p>
          <a:p>
            <a:r>
              <a:rPr lang="en-US" dirty="0" smtClean="0"/>
              <a:t>We can raise the bar, aiming for sound pedagogy – differentiation -  at least 90% of the time. We may not be able to eliminate all the pressures, but we can search for ways to teach smarter, not harder. And through our searching, we find meaning and the energy to continue”.</a:t>
            </a:r>
            <a:endParaRPr lang="en-US" dirty="0"/>
          </a:p>
        </p:txBody>
      </p:sp>
      <p:sp>
        <p:nvSpPr>
          <p:cNvPr id="4" name="TextBox 3"/>
          <p:cNvSpPr txBox="1"/>
          <p:nvPr/>
        </p:nvSpPr>
        <p:spPr>
          <a:xfrm>
            <a:off x="3771523" y="5675730"/>
            <a:ext cx="7787393" cy="830308"/>
          </a:xfrm>
          <a:prstGeom prst="rect">
            <a:avLst/>
          </a:prstGeom>
          <a:noFill/>
        </p:spPr>
        <p:txBody>
          <a:bodyPr wrap="square" rtlCol="0">
            <a:spAutoFit/>
          </a:bodyPr>
          <a:lstStyle/>
          <a:p>
            <a:r>
              <a:rPr lang="en-US" sz="2398" dirty="0"/>
              <a:t>Differentiation: From Planning to Practice Grades 6-12, </a:t>
            </a:r>
            <a:r>
              <a:rPr lang="en-US" sz="2398" dirty="0" err="1"/>
              <a:t>Wormeil</a:t>
            </a:r>
            <a:r>
              <a:rPr lang="en-US" sz="2398" dirty="0"/>
              <a:t>, R.  2007. P.4</a:t>
            </a:r>
            <a:endParaRPr lang="en-US" sz="2398" dirty="0"/>
          </a:p>
        </p:txBody>
      </p:sp>
    </p:spTree>
    <p:extLst>
      <p:ext uri="{BB962C8B-B14F-4D97-AF65-F5344CB8AC3E}">
        <p14:creationId xmlns:p14="http://schemas.microsoft.com/office/powerpoint/2010/main" val="70263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Word, Dr. Tomlinson</a:t>
            </a:r>
            <a:endParaRPr lang="en-US" dirty="0"/>
          </a:p>
        </p:txBody>
      </p:sp>
      <p:sp>
        <p:nvSpPr>
          <p:cNvPr id="3" name="Content Placeholder 2"/>
          <p:cNvSpPr>
            <a:spLocks noGrp="1"/>
          </p:cNvSpPr>
          <p:nvPr>
            <p:ph idx="1"/>
          </p:nvPr>
        </p:nvSpPr>
        <p:spPr>
          <a:xfrm rot="335934">
            <a:off x="6815532" y="2176563"/>
            <a:ext cx="4474394" cy="2504873"/>
          </a:xfrm>
        </p:spPr>
        <p:txBody>
          <a:bodyPr/>
          <a:lstStyle/>
          <a:p>
            <a:r>
              <a:rPr lang="en-US" dirty="0" smtClean="0">
                <a:hlinkClick r:id="rId2"/>
              </a:rPr>
              <a:t>https</a:t>
            </a:r>
            <a:r>
              <a:rPr lang="en-US" dirty="0">
                <a:hlinkClick r:id="rId2"/>
              </a:rPr>
              <a:t>://www.youtube.com/watch?v=LGYa6ZacUTM</a:t>
            </a:r>
            <a:endParaRPr lang="en-US" dirty="0"/>
          </a:p>
          <a:p>
            <a:r>
              <a:rPr lang="en-US" dirty="0" smtClean="0"/>
              <a:t>There </a:t>
            </a:r>
            <a:r>
              <a:rPr lang="en-US" dirty="0" smtClean="0"/>
              <a:t>are multiple entry points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012" y="1714500"/>
            <a:ext cx="4572000" cy="3429000"/>
          </a:xfrm>
          <a:prstGeom prst="rect">
            <a:avLst/>
          </a:prstGeom>
        </p:spPr>
      </p:pic>
    </p:spTree>
    <p:extLst>
      <p:ext uri="{BB962C8B-B14F-4D97-AF65-F5344CB8AC3E}">
        <p14:creationId xmlns:p14="http://schemas.microsoft.com/office/powerpoint/2010/main" val="379189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SMALL</a:t>
            </a:r>
            <a:endParaRPr lang="en-US" dirty="0"/>
          </a:p>
        </p:txBody>
      </p:sp>
      <p:sp>
        <p:nvSpPr>
          <p:cNvPr id="3" name="Content Placeholder 2"/>
          <p:cNvSpPr>
            <a:spLocks noGrp="1"/>
          </p:cNvSpPr>
          <p:nvPr>
            <p:ph idx="1"/>
          </p:nvPr>
        </p:nvSpPr>
        <p:spPr/>
        <p:txBody>
          <a:bodyPr>
            <a:normAutofit fontScale="92500"/>
          </a:bodyPr>
          <a:lstStyle/>
          <a:p>
            <a:r>
              <a:rPr lang="en-US" sz="1800" b="1" dirty="0">
                <a:latin typeface="Calibri" panose="020F0502020204030204" pitchFamily="34" charset="0"/>
              </a:rPr>
              <a:t>1. Start Small</a:t>
            </a:r>
          </a:p>
          <a:p>
            <a:pPr marL="457200" indent="-457200"/>
            <a:r>
              <a:rPr lang="en-US" dirty="0">
                <a:latin typeface="Calibri" panose="020F0502020204030204" pitchFamily="34" charset="0"/>
              </a:rPr>
              <a:t>Focus on one element in your teaching unit in one week</a:t>
            </a:r>
          </a:p>
          <a:p>
            <a:pPr marL="457200" indent="-457200"/>
            <a:r>
              <a:rPr lang="en-US" dirty="0">
                <a:latin typeface="Calibri" panose="020F0502020204030204" pitchFamily="34" charset="0"/>
              </a:rPr>
              <a:t>Use one strategy or approach from what we have covered</a:t>
            </a:r>
          </a:p>
          <a:p>
            <a:pPr marL="457200" indent="-457200"/>
            <a:r>
              <a:rPr lang="en-US" dirty="0">
                <a:latin typeface="Calibri" panose="020F0502020204030204" pitchFamily="34" charset="0"/>
              </a:rPr>
              <a:t>The following week or month, try another</a:t>
            </a:r>
          </a:p>
          <a:p>
            <a:pPr marL="457200" indent="-457200"/>
            <a:r>
              <a:rPr lang="en-US" dirty="0" smtClean="0">
                <a:latin typeface="Calibri" panose="020F0502020204030204" pitchFamily="34" charset="0"/>
              </a:rPr>
              <a:t>Remember </a:t>
            </a:r>
            <a:r>
              <a:rPr lang="en-US" dirty="0">
                <a:latin typeface="Calibri" panose="020F0502020204030204" pitchFamily="34" charset="0"/>
              </a:rPr>
              <a:t>providing DI for all of our students, much less every student in a single class, every day, is impossible!</a:t>
            </a:r>
          </a:p>
          <a:p>
            <a:pPr marL="457200" indent="-457200"/>
            <a:r>
              <a:rPr lang="en-US" dirty="0">
                <a:latin typeface="Calibri" panose="020F0502020204030204" pitchFamily="34" charset="0"/>
              </a:rPr>
              <a:t>We must try to seek a balance between our professional and personal responsibilities </a:t>
            </a:r>
          </a:p>
          <a:p>
            <a:pPr marL="457200" indent="-457200"/>
            <a:r>
              <a:rPr lang="en-US" dirty="0">
                <a:latin typeface="Calibri" panose="020F0502020204030204" pitchFamily="34" charset="0"/>
              </a:rPr>
              <a:t>Avoid trying to incorporate all ideas at once. Choose one and really explore it</a:t>
            </a:r>
          </a:p>
          <a:p>
            <a:endParaRPr lang="en-US" dirty="0"/>
          </a:p>
        </p:txBody>
      </p:sp>
    </p:spTree>
    <p:extLst>
      <p:ext uri="{BB962C8B-B14F-4D97-AF65-F5344CB8AC3E}">
        <p14:creationId xmlns:p14="http://schemas.microsoft.com/office/powerpoint/2010/main" val="28953807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8812" y="609600"/>
            <a:ext cx="5486400" cy="5813570"/>
          </a:xfrm>
          <a:prstGeom prst="rect">
            <a:avLst/>
          </a:prstGeom>
        </p:spPr>
      </p:pic>
    </p:spTree>
    <p:extLst>
      <p:ext uri="{BB962C8B-B14F-4D97-AF65-F5344CB8AC3E}">
        <p14:creationId xmlns:p14="http://schemas.microsoft.com/office/powerpoint/2010/main" val="4813834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914400"/>
            <a:ext cx="10157354" cy="1397000"/>
          </a:xfrm>
        </p:spPr>
        <p:txBody>
          <a:bodyPr>
            <a:normAutofit fontScale="90000"/>
          </a:bodyPr>
          <a:lstStyle/>
          <a:p>
            <a:r>
              <a:rPr lang="en-US" dirty="0">
                <a:solidFill>
                  <a:sysClr val="windowText" lastClr="000000"/>
                </a:solidFill>
              </a:rPr>
              <a:t>2. Work with a Colleague – Co-plan/Co-teach</a:t>
            </a:r>
            <a:br>
              <a:rPr lang="en-US" dirty="0">
                <a:solidFill>
                  <a:sysClr val="windowText" lastClr="000000"/>
                </a:solidFill>
              </a:rPr>
            </a:br>
            <a:endParaRPr lang="en-US" dirty="0"/>
          </a:p>
        </p:txBody>
      </p:sp>
      <p:sp>
        <p:nvSpPr>
          <p:cNvPr id="3" name="Content Placeholder 2"/>
          <p:cNvSpPr>
            <a:spLocks noGrp="1"/>
          </p:cNvSpPr>
          <p:nvPr>
            <p:ph idx="1"/>
          </p:nvPr>
        </p:nvSpPr>
        <p:spPr>
          <a:xfrm>
            <a:off x="836612" y="2209800"/>
            <a:ext cx="10157354" cy="4470400"/>
          </a:xfrm>
        </p:spPr>
        <p:txBody>
          <a:bodyPr/>
          <a:lstStyle/>
          <a:p>
            <a:r>
              <a:rPr lang="en-US" sz="2399" dirty="0" smtClean="0">
                <a:solidFill>
                  <a:sysClr val="windowText" lastClr="000000"/>
                </a:solidFill>
              </a:rPr>
              <a:t>Pick </a:t>
            </a:r>
            <a:r>
              <a:rPr lang="en-US" sz="2399" dirty="0">
                <a:solidFill>
                  <a:sysClr val="windowText" lastClr="000000"/>
                </a:solidFill>
              </a:rPr>
              <a:t>someone who knows what you are trying to do and may want to try some DI.</a:t>
            </a:r>
          </a:p>
          <a:p>
            <a:r>
              <a:rPr lang="en-US" sz="2399" dirty="0">
                <a:solidFill>
                  <a:sysClr val="windowText" lastClr="000000"/>
                </a:solidFill>
              </a:rPr>
              <a:t>Provide feedback &amp; support to one another.</a:t>
            </a:r>
            <a:endParaRPr lang="en-US" sz="2399" dirty="0">
              <a:solidFill>
                <a:sysClr val="windowText" lastClr="000000"/>
              </a:solidFill>
            </a:endParaRPr>
          </a:p>
        </p:txBody>
      </p:sp>
    </p:spTree>
    <p:extLst>
      <p:ext uri="{BB962C8B-B14F-4D97-AF65-F5344CB8AC3E}">
        <p14:creationId xmlns:p14="http://schemas.microsoft.com/office/powerpoint/2010/main" val="16505718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685800"/>
            <a:ext cx="10157354" cy="1397000"/>
          </a:xfrm>
        </p:spPr>
        <p:txBody>
          <a:bodyPr/>
          <a:lstStyle/>
          <a:p>
            <a:r>
              <a:rPr lang="en-US" dirty="0"/>
              <a:t>3. Reflect:</a:t>
            </a:r>
            <a:br>
              <a:rPr lang="en-US" dirty="0"/>
            </a:br>
            <a:endParaRPr lang="en-US" dirty="0"/>
          </a:p>
        </p:txBody>
      </p:sp>
      <p:sp>
        <p:nvSpPr>
          <p:cNvPr id="3" name="Content Placeholder 2"/>
          <p:cNvSpPr>
            <a:spLocks noGrp="1"/>
          </p:cNvSpPr>
          <p:nvPr>
            <p:ph idx="1"/>
          </p:nvPr>
        </p:nvSpPr>
        <p:spPr/>
        <p:txBody>
          <a:bodyPr/>
          <a:lstStyle/>
          <a:p>
            <a:r>
              <a:rPr lang="en-US" sz="2399" dirty="0" smtClean="0"/>
              <a:t>Scroll through </a:t>
            </a:r>
            <a:r>
              <a:rPr lang="en-US" sz="2399" dirty="0" err="1" smtClean="0"/>
              <a:t>Powerpoints</a:t>
            </a:r>
            <a:r>
              <a:rPr lang="en-US" sz="2399" dirty="0" smtClean="0"/>
              <a:t> once per term.  Pick one new area as a focus</a:t>
            </a:r>
          </a:p>
          <a:p>
            <a:r>
              <a:rPr lang="en-US" sz="2399" dirty="0" smtClean="0"/>
              <a:t>Think about one resource you may want to have as your “go to” DI </a:t>
            </a:r>
            <a:r>
              <a:rPr lang="en-US" sz="2399" dirty="0" err="1" smtClean="0"/>
              <a:t>favourite</a:t>
            </a:r>
            <a:endParaRPr lang="en-US" sz="2399" dirty="0" smtClean="0"/>
          </a:p>
          <a:p>
            <a:r>
              <a:rPr lang="en-US" sz="2399" dirty="0" smtClean="0"/>
              <a:t>Take Wormeli’s top 10 questions and/or Teacher Inventory of DI practices from today and put them in a handy spot</a:t>
            </a:r>
            <a:endParaRPr lang="en-US" dirty="0"/>
          </a:p>
        </p:txBody>
      </p:sp>
    </p:spTree>
    <p:extLst>
      <p:ext uri="{BB962C8B-B14F-4D97-AF65-F5344CB8AC3E}">
        <p14:creationId xmlns:p14="http://schemas.microsoft.com/office/powerpoint/2010/main" val="36109121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609600"/>
            <a:ext cx="10157354" cy="1397000"/>
          </a:xfrm>
        </p:spPr>
        <p:txBody>
          <a:bodyPr>
            <a:normAutofit fontScale="90000"/>
          </a:bodyPr>
          <a:lstStyle/>
          <a:p>
            <a:r>
              <a:rPr lang="en-US" sz="3900" dirty="0" smtClean="0"/>
              <a:t>Establishing a Mindset for Differentiation</a:t>
            </a:r>
            <a:br>
              <a:rPr lang="en-US" sz="3900" dirty="0" smtClean="0"/>
            </a:br>
            <a:r>
              <a:rPr lang="en-US" sz="3900" dirty="0" smtClean="0"/>
              <a:t>Ten Important Questions – </a:t>
            </a:r>
            <a:r>
              <a:rPr lang="en-US" sz="3900" dirty="0" err="1" smtClean="0"/>
              <a:t>Wormeli</a:t>
            </a:r>
            <a:r>
              <a:rPr lang="en-US" sz="3900" dirty="0" smtClean="0"/>
              <a:t> (2004)</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a:bodyPr>
          <a:lstStyle/>
          <a:p>
            <a:r>
              <a:rPr lang="en-US" dirty="0" smtClean="0"/>
              <a:t>Are we willing to teach in whatever way is necessary for students to learn best, even if the approach doesn’t match our own preferences?</a:t>
            </a:r>
          </a:p>
          <a:p>
            <a:r>
              <a:rPr lang="en-US" dirty="0" smtClean="0"/>
              <a:t>Do we have the courage to do what works, not just what’s easiest?</a:t>
            </a:r>
          </a:p>
          <a:p>
            <a:r>
              <a:rPr lang="en-US" dirty="0" smtClean="0"/>
              <a:t>Do we actively seek to understand our students’ knowledge, skills, and talents so we can provide an appropriate match for their learning needs? And once we discover their individual strengths and weaknesses, do we actually adapt our instruction to respond to their needs?</a:t>
            </a:r>
          </a:p>
          <a:p>
            <a:r>
              <a:rPr lang="en-US" dirty="0" smtClean="0"/>
              <a:t>Do we continually build a large and diverse repertoire of instructional strategies so we have more than one way to teach?</a:t>
            </a:r>
            <a:endParaRPr lang="en-US" dirty="0"/>
          </a:p>
        </p:txBody>
      </p:sp>
    </p:spTree>
    <p:extLst>
      <p:ext uri="{BB962C8B-B14F-4D97-AF65-F5344CB8AC3E}">
        <p14:creationId xmlns:p14="http://schemas.microsoft.com/office/powerpoint/2010/main" val="194897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533400"/>
            <a:ext cx="10157354" cy="1397000"/>
          </a:xfrm>
        </p:spPr>
        <p:txBody>
          <a:bodyPr>
            <a:normAutofit fontScale="90000"/>
          </a:bodyPr>
          <a:lstStyle/>
          <a:p>
            <a:r>
              <a:rPr lang="en-US" dirty="0"/>
              <a:t>Establishing a Mindset for Differentiation</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Do we organize our classrooms for students’ learning or for our teaching?</a:t>
            </a:r>
          </a:p>
          <a:p>
            <a:r>
              <a:rPr lang="en-US" dirty="0" smtClean="0"/>
              <a:t>Do we keep up-to-date on the latest research about learning, students’ developmental growth, and our content specialty areas?</a:t>
            </a:r>
          </a:p>
          <a:p>
            <a:r>
              <a:rPr lang="en-US" dirty="0" smtClean="0"/>
              <a:t>Do we ceaselessly self-analyze and reflect on our lessons – including our assessments – searching for ways to improve?</a:t>
            </a:r>
          </a:p>
          <a:p>
            <a:r>
              <a:rPr lang="en-US" dirty="0" smtClean="0"/>
              <a:t>Are we open to critique?</a:t>
            </a:r>
          </a:p>
          <a:p>
            <a:r>
              <a:rPr lang="en-US" dirty="0" smtClean="0"/>
              <a:t>Do we push students to become their own education advocates and </a:t>
            </a:r>
            <a:r>
              <a:rPr lang="en-US" dirty="0" err="1" smtClean="0"/>
              <a:t>givem</a:t>
            </a:r>
            <a:r>
              <a:rPr lang="en-US" dirty="0" smtClean="0"/>
              <a:t> them the tools to do so?</a:t>
            </a:r>
          </a:p>
          <a:p>
            <a:r>
              <a:rPr lang="en-US" dirty="0" smtClean="0"/>
              <a:t>Do we regularly close the gap between knowing what to do and actually doing it?</a:t>
            </a:r>
            <a:endParaRPr lang="en-US" dirty="0"/>
          </a:p>
        </p:txBody>
      </p:sp>
    </p:spTree>
    <p:extLst>
      <p:ext uri="{BB962C8B-B14F-4D97-AF65-F5344CB8AC3E}">
        <p14:creationId xmlns:p14="http://schemas.microsoft.com/office/powerpoint/2010/main" val="379440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609600"/>
            <a:ext cx="10157354" cy="1397000"/>
          </a:xfrm>
        </p:spPr>
        <p:txBody>
          <a:bodyPr/>
          <a:lstStyle/>
          <a:p>
            <a:r>
              <a:rPr lang="en-US" dirty="0"/>
              <a:t>Other Ideas</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sz="2399" dirty="0" smtClean="0"/>
              <a:t>Subscribe </a:t>
            </a:r>
            <a:r>
              <a:rPr lang="en-US" sz="2399" dirty="0"/>
              <a:t>to EL or other mags</a:t>
            </a:r>
          </a:p>
          <a:p>
            <a:r>
              <a:rPr lang="en-US" sz="2399" dirty="0"/>
              <a:t>Share/Read – blog postings</a:t>
            </a:r>
          </a:p>
          <a:p>
            <a:r>
              <a:rPr lang="en-US" sz="2399" dirty="0"/>
              <a:t>Check out Pinterest</a:t>
            </a:r>
          </a:p>
          <a:p>
            <a:r>
              <a:rPr lang="en-US" sz="2399" dirty="0"/>
              <a:t>Conversations – staff / team meetings</a:t>
            </a:r>
          </a:p>
          <a:p>
            <a:r>
              <a:rPr lang="en-US" sz="2399" dirty="0"/>
              <a:t>Share as a mentor/school leader</a:t>
            </a:r>
          </a:p>
          <a:p>
            <a:r>
              <a:rPr lang="en-US" sz="2399" dirty="0"/>
              <a:t>Connect with leading experts  - e.g., Twitter/websites</a:t>
            </a:r>
          </a:p>
          <a:p>
            <a:r>
              <a:rPr lang="en-US" sz="2399" dirty="0"/>
              <a:t>Grow your library of latest research</a:t>
            </a:r>
          </a:p>
          <a:p>
            <a:r>
              <a:rPr lang="en-US" sz="2399" dirty="0"/>
              <a:t>Book study at your school</a:t>
            </a:r>
          </a:p>
          <a:p>
            <a:endParaRPr lang="en-US" dirty="0"/>
          </a:p>
        </p:txBody>
      </p:sp>
    </p:spTree>
    <p:extLst>
      <p:ext uri="{BB962C8B-B14F-4D97-AF65-F5344CB8AC3E}">
        <p14:creationId xmlns:p14="http://schemas.microsoft.com/office/powerpoint/2010/main" val="333628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Framework for Coming Together (</a:t>
            </a:r>
            <a:r>
              <a:rPr lang="en-US" dirty="0" err="1" smtClean="0"/>
              <a:t>Imbeau</a:t>
            </a:r>
            <a:r>
              <a:rPr lang="en-US" dirty="0" smtClean="0"/>
              <a:t>/Tomlinson, 2010, p.45)</a:t>
            </a:r>
            <a:endParaRPr lang="en-US" dirty="0"/>
          </a:p>
        </p:txBody>
      </p:sp>
      <p:sp>
        <p:nvSpPr>
          <p:cNvPr id="3" name="Content Placeholder 2"/>
          <p:cNvSpPr>
            <a:spLocks noGrp="1"/>
          </p:cNvSpPr>
          <p:nvPr>
            <p:ph idx="1"/>
          </p:nvPr>
        </p:nvSpPr>
        <p:spPr/>
        <p:txBody>
          <a:bodyPr/>
          <a:lstStyle/>
          <a:p>
            <a:r>
              <a:rPr lang="en-US" dirty="0" smtClean="0"/>
              <a:t>Invest some start-up time to the process – a few class periods or time slots focusing on conversations/activities related to DI</a:t>
            </a:r>
          </a:p>
          <a:p>
            <a:r>
              <a:rPr lang="en-US" dirty="0" smtClean="0"/>
              <a:t>“Losing time from covering curriculum” is actually gained when a shared vision for work and routines is developed (</a:t>
            </a:r>
            <a:r>
              <a:rPr lang="en-US" dirty="0" err="1" smtClean="0"/>
              <a:t>Marzano</a:t>
            </a:r>
            <a:r>
              <a:rPr lang="en-US" dirty="0" smtClean="0"/>
              <a:t>, Pickering, 2003; </a:t>
            </a:r>
            <a:r>
              <a:rPr lang="en-US" dirty="0" err="1" smtClean="0"/>
              <a:t>Stronge</a:t>
            </a:r>
            <a:r>
              <a:rPr lang="en-US" dirty="0" smtClean="0"/>
              <a:t>, 2002)</a:t>
            </a:r>
          </a:p>
          <a:p>
            <a:r>
              <a:rPr lang="en-US" dirty="0" smtClean="0"/>
              <a:t>Suggested start-up/follow-up conversations (see next slide / handout, too) – 6 key questions to help develop a shared understanding of and investment in a differentiated classroom – vary working to suit your grade (substance remains the same)</a:t>
            </a:r>
          </a:p>
          <a:p>
            <a:endParaRPr lang="en-US" dirty="0"/>
          </a:p>
        </p:txBody>
      </p:sp>
    </p:spTree>
    <p:extLst>
      <p:ext uri="{BB962C8B-B14F-4D97-AF65-F5344CB8AC3E}">
        <p14:creationId xmlns:p14="http://schemas.microsoft.com/office/powerpoint/2010/main" val="304958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There is no single, tried-and-true method of differentiating instruction and assessment for all students. We do whatever works. </a:t>
            </a:r>
            <a:endParaRPr lang="en-US" dirty="0" smtClean="0"/>
          </a:p>
          <a:p>
            <a:r>
              <a:rPr lang="en-US" dirty="0" smtClean="0"/>
              <a:t>These past three days, in a small way, mirrors some of what a classroom can be like. My goal was to try and fit the ideas and activities around our collective group – varying in assignment, length of experience, learning styles, etc.</a:t>
            </a:r>
            <a:endParaRPr lang="en-US" dirty="0"/>
          </a:p>
          <a:p>
            <a:r>
              <a:rPr lang="en-US" dirty="0" smtClean="0"/>
              <a:t>Even though our subject matters differ</a:t>
            </a:r>
            <a:r>
              <a:rPr lang="en-US" dirty="0"/>
              <a:t>, </a:t>
            </a:r>
            <a:r>
              <a:rPr lang="en-US" dirty="0" smtClean="0"/>
              <a:t>I hope you still found strategies </a:t>
            </a:r>
            <a:r>
              <a:rPr lang="en-US" dirty="0"/>
              <a:t>to incorporate into your specialty.  </a:t>
            </a:r>
          </a:p>
          <a:p>
            <a:endParaRPr lang="en-US" dirty="0"/>
          </a:p>
        </p:txBody>
      </p:sp>
    </p:spTree>
    <p:extLst>
      <p:ext uri="{BB962C8B-B14F-4D97-AF65-F5344CB8AC3E}">
        <p14:creationId xmlns:p14="http://schemas.microsoft.com/office/powerpoint/2010/main" val="28867864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465494" y="296544"/>
            <a:ext cx="11514119" cy="6089837"/>
          </a:xfrm>
          <a:prstGeom prst="rect">
            <a:avLst/>
          </a:prstGeom>
        </p:spPr>
      </p:pic>
      <p:sp>
        <p:nvSpPr>
          <p:cNvPr id="3" name="Slide Number Placeholder 2"/>
          <p:cNvSpPr>
            <a:spLocks noGrp="1"/>
          </p:cNvSpPr>
          <p:nvPr>
            <p:ph type="sldNum" sz="quarter" idx="12"/>
          </p:nvPr>
        </p:nvSpPr>
        <p:spPr/>
        <p:txBody>
          <a:bodyPr/>
          <a:lstStyle/>
          <a:p>
            <a:fld id="{2145BA42-AB18-4479-BE5B-DF1B2FA3AB46}" type="slidenum">
              <a:rPr lang="en-US" smtClean="0"/>
              <a:t>27</a:t>
            </a:fld>
            <a:endParaRPr lang="en-US"/>
          </a:p>
        </p:txBody>
      </p:sp>
    </p:spTree>
    <p:extLst>
      <p:ext uri="{BB962C8B-B14F-4D97-AF65-F5344CB8AC3E}">
        <p14:creationId xmlns:p14="http://schemas.microsoft.com/office/powerpoint/2010/main" val="148968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1066800"/>
            <a:ext cx="10919354" cy="1143000"/>
          </a:xfrm>
        </p:spPr>
        <p:txBody>
          <a:bodyPr>
            <a:normAutofit fontScale="90000"/>
          </a:bodyPr>
          <a:lstStyle/>
          <a:p>
            <a:r>
              <a:rPr lang="en-US" dirty="0" smtClean="0"/>
              <a:t>We’re at the End</a:t>
            </a:r>
            <a:br>
              <a:rPr lang="en-US" dirty="0" smtClean="0"/>
            </a:br>
            <a:r>
              <a:rPr lang="en-US" dirty="0" smtClean="0"/>
              <a:t>Guiding Questions?</a:t>
            </a:r>
            <a:endParaRPr lang="en-US" dirty="0"/>
          </a:p>
        </p:txBody>
      </p:sp>
      <p:sp>
        <p:nvSpPr>
          <p:cNvPr id="3" name="Content Placeholder 2"/>
          <p:cNvSpPr>
            <a:spLocks noGrp="1"/>
          </p:cNvSpPr>
          <p:nvPr>
            <p:ph idx="1"/>
          </p:nvPr>
        </p:nvSpPr>
        <p:spPr>
          <a:xfrm>
            <a:off x="1674812" y="2667000"/>
            <a:ext cx="10157354" cy="4470400"/>
          </a:xfrm>
        </p:spPr>
        <p:txBody>
          <a:bodyPr/>
          <a:lstStyle/>
          <a:p>
            <a:pPr lvl="0"/>
            <a:r>
              <a:rPr lang="en-US" dirty="0"/>
              <a:t>Did I accomplish what I set out to accomplish?</a:t>
            </a:r>
          </a:p>
          <a:p>
            <a:pPr lvl="0"/>
            <a:r>
              <a:rPr lang="en-US" dirty="0"/>
              <a:t>What did I learn that was useful to me as an educator?</a:t>
            </a:r>
          </a:p>
          <a:p>
            <a:pPr lvl="0"/>
            <a:r>
              <a:rPr lang="en-US" dirty="0"/>
              <a:t>How did this learning change my thinking or practice?</a:t>
            </a:r>
          </a:p>
          <a:p>
            <a:pPr lvl="0"/>
            <a:r>
              <a:rPr lang="en-US" dirty="0"/>
              <a:t>What more would I like to learn about the subject?</a:t>
            </a:r>
          </a:p>
          <a:p>
            <a:endParaRPr lang="en-US" dirty="0"/>
          </a:p>
        </p:txBody>
      </p:sp>
    </p:spTree>
    <p:extLst>
      <p:ext uri="{BB962C8B-B14F-4D97-AF65-F5344CB8AC3E}">
        <p14:creationId xmlns:p14="http://schemas.microsoft.com/office/powerpoint/2010/main" val="298178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688" y="0"/>
            <a:ext cx="10157354" cy="1397000"/>
          </a:xfrm>
        </p:spPr>
        <p:txBody>
          <a:bodyPr/>
          <a:lstStyle/>
          <a:p>
            <a:endParaRPr lang="en-US" dirty="0">
              <a:solidFill>
                <a:srgbClr val="FF0000"/>
              </a:solidFill>
            </a:endParaRPr>
          </a:p>
        </p:txBody>
      </p:sp>
      <p:sp>
        <p:nvSpPr>
          <p:cNvPr id="3" name="Content Placeholder 2"/>
          <p:cNvSpPr>
            <a:spLocks noGrp="1"/>
          </p:cNvSpPr>
          <p:nvPr>
            <p:ph sz="half" idx="1"/>
          </p:nvPr>
        </p:nvSpPr>
        <p:spPr>
          <a:xfrm>
            <a:off x="912812" y="698499"/>
            <a:ext cx="5181600" cy="3416301"/>
          </a:xfr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a:normAutofit fontScale="92500" lnSpcReduction="10000"/>
          </a:bodyPr>
          <a:lstStyle/>
          <a:p>
            <a:r>
              <a:rPr lang="en-US" dirty="0" smtClean="0"/>
              <a:t>In the end, all learners need our energy, our heart and our mind.  They have that in common because they are young humans.  How they need us, however, differs.  Unless we understand and respond to those differences, we fail many learners.</a:t>
            </a:r>
          </a:p>
          <a:p>
            <a:r>
              <a:rPr lang="en-US" dirty="0" smtClean="0"/>
              <a:t>(Tomlinson, 2001)</a:t>
            </a:r>
            <a:endParaRPr lang="en-US" dirty="0"/>
          </a:p>
        </p:txBody>
      </p:sp>
      <p:sp>
        <p:nvSpPr>
          <p:cNvPr id="5" name="Content Placeholder 4"/>
          <p:cNvSpPr>
            <a:spLocks noGrp="1"/>
          </p:cNvSpPr>
          <p:nvPr>
            <p:ph sz="half" idx="2"/>
          </p:nvPr>
        </p:nvSpPr>
        <p:spPr>
          <a:xfrm>
            <a:off x="7389812" y="1711779"/>
            <a:ext cx="4267200" cy="38100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normAutofit fontScale="92500" lnSpcReduction="10000"/>
          </a:bodyPr>
          <a:lstStyle/>
          <a:p>
            <a:pPr marL="0" indent="0">
              <a:buNone/>
            </a:pPr>
            <a:r>
              <a:rPr lang="en-US" dirty="0" smtClean="0"/>
              <a:t>“So it is with teaching…neither to mourn what we have not done nor to rest on our victories, but rather to look at all the reasons we have to show up again tomorrow at the classroom door, ready to join our students – every one of our students – in learning genuinely important things.</a:t>
            </a:r>
          </a:p>
          <a:p>
            <a:pPr marL="0" indent="0">
              <a:buNone/>
            </a:pPr>
            <a:r>
              <a:rPr lang="en-US" dirty="0" smtClean="0"/>
              <a:t>(Tomlinson, 2014)</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8777" y="3362777"/>
            <a:ext cx="2857500" cy="2857500"/>
          </a:xfrm>
          <a:prstGeom prst="rect">
            <a:avLst/>
          </a:prstGeom>
        </p:spPr>
      </p:pic>
    </p:spTree>
    <p:extLst>
      <p:ext uri="{BB962C8B-B14F-4D97-AF65-F5344CB8AC3E}">
        <p14:creationId xmlns:p14="http://schemas.microsoft.com/office/powerpoint/2010/main" val="33462705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618741" y="626422"/>
            <a:ext cx="11054625" cy="551884"/>
          </a:xfrm>
        </p:spPr>
        <p:txBody>
          <a:bodyPr>
            <a:normAutofit fontScale="90000"/>
          </a:bodyPr>
          <a:lstStyle/>
          <a:p>
            <a:r>
              <a:rPr lang="en-US" dirty="0" smtClean="0"/>
              <a:t>Reflect As We Go</a:t>
            </a:r>
            <a:endParaRPr lang="en-US" dirty="0"/>
          </a:p>
        </p:txBody>
      </p:sp>
      <p:sp>
        <p:nvSpPr>
          <p:cNvPr id="4" name="Slide Number Placeholder 3"/>
          <p:cNvSpPr>
            <a:spLocks noGrp="1"/>
          </p:cNvSpPr>
          <p:nvPr>
            <p:ph type="sldNum" sz="quarter" idx="12"/>
          </p:nvPr>
        </p:nvSpPr>
        <p:spPr/>
        <p:txBody>
          <a:bodyPr/>
          <a:lstStyle/>
          <a:p>
            <a:fld id="{2145BA42-AB18-4479-BE5B-DF1B2FA3AB46}" type="slidenum">
              <a:rPr lang="en-US" smtClean="0"/>
              <a:t>3</a:t>
            </a:fld>
            <a:endParaRPr lang="en-US"/>
          </a:p>
        </p:txBody>
      </p:sp>
      <p:graphicFrame>
        <p:nvGraphicFramePr>
          <p:cNvPr id="17" name="Table 16"/>
          <p:cNvGraphicFramePr>
            <a:graphicFrameLocks noGrp="1"/>
          </p:cNvGraphicFramePr>
          <p:nvPr>
            <p:extLst>
              <p:ext uri="{D42A27DB-BD31-4B8C-83A1-F6EECF244321}">
                <p14:modId xmlns:p14="http://schemas.microsoft.com/office/powerpoint/2010/main" val="671195758"/>
              </p:ext>
            </p:extLst>
          </p:nvPr>
        </p:nvGraphicFramePr>
        <p:xfrm>
          <a:off x="1979611" y="1390717"/>
          <a:ext cx="8332884" cy="5287048"/>
        </p:xfrm>
        <a:graphic>
          <a:graphicData uri="http://schemas.openxmlformats.org/drawingml/2006/table">
            <a:tbl>
              <a:tblPr firstRow="1" bandRow="1">
                <a:tableStyleId>{5C22544A-7EE6-4342-B048-85BDC9FD1C3A}</a:tableStyleId>
              </a:tblPr>
              <a:tblGrid>
                <a:gridCol w="4166442"/>
                <a:gridCol w="4166442"/>
              </a:tblGrid>
              <a:tr h="2909656">
                <a:tc>
                  <a:txBody>
                    <a:bodyPr/>
                    <a:lstStyle/>
                    <a:p>
                      <a:r>
                        <a:rPr lang="en-US" sz="2400" u="sng" dirty="0" smtClean="0"/>
                        <a:t>“AHA” MOMENTS</a:t>
                      </a:r>
                    </a:p>
                    <a:p>
                      <a:r>
                        <a:rPr lang="en-US" sz="2400" dirty="0" smtClean="0"/>
                        <a:t>What</a:t>
                      </a:r>
                      <a:r>
                        <a:rPr lang="en-US" sz="2400" baseline="0" dirty="0" smtClean="0"/>
                        <a:t> are your take-</a:t>
                      </a:r>
                      <a:r>
                        <a:rPr lang="en-US" sz="2400" baseline="0" dirty="0" err="1" smtClean="0"/>
                        <a:t>aways</a:t>
                      </a:r>
                      <a:r>
                        <a:rPr lang="en-US" sz="2400" baseline="0" dirty="0" smtClean="0"/>
                        <a:t>?</a:t>
                      </a:r>
                    </a:p>
                    <a:p>
                      <a:r>
                        <a:rPr lang="en-US" sz="2400" baseline="0" dirty="0" smtClean="0"/>
                        <a:t>  </a:t>
                      </a:r>
                      <a:endParaRPr lang="en-US" sz="2400" dirty="0"/>
                    </a:p>
                  </a:txBody>
                  <a:tcPr marL="91416" marR="91416" marT="45708" marB="45708"/>
                </a:tc>
                <a:tc>
                  <a:txBody>
                    <a:bodyPr/>
                    <a:lstStyle/>
                    <a:p>
                      <a:r>
                        <a:rPr lang="en-US" sz="2400" dirty="0" smtClean="0"/>
                        <a:t>CELEBRATIONS</a:t>
                      </a:r>
                    </a:p>
                    <a:p>
                      <a:r>
                        <a:rPr lang="en-US" sz="2400" dirty="0" smtClean="0"/>
                        <a:t>Highlight/list</a:t>
                      </a:r>
                      <a:r>
                        <a:rPr lang="en-US" sz="2400" baseline="0" dirty="0" smtClean="0"/>
                        <a:t> what you are proud of in your own practice!</a:t>
                      </a:r>
                    </a:p>
                    <a:p>
                      <a:endParaRPr lang="en-US" sz="2400" baseline="0" dirty="0" smtClean="0"/>
                    </a:p>
                    <a:p>
                      <a:endParaRPr lang="en-US" sz="2400" dirty="0" smtClean="0"/>
                    </a:p>
                    <a:p>
                      <a:endParaRPr lang="en-US" sz="2400" dirty="0"/>
                    </a:p>
                  </a:txBody>
                  <a:tcPr marL="91416" marR="91416" marT="45708" marB="45708"/>
                </a:tc>
              </a:tr>
              <a:tr h="1919740">
                <a:tc>
                  <a:txBody>
                    <a:bodyPr/>
                    <a:lstStyle/>
                    <a:p>
                      <a:r>
                        <a:rPr lang="en-US" sz="2400" b="1" u="sng" dirty="0" smtClean="0"/>
                        <a:t>MY CLASS?</a:t>
                      </a:r>
                    </a:p>
                    <a:p>
                      <a:r>
                        <a:rPr lang="en-US" sz="2400" dirty="0" smtClean="0"/>
                        <a:t>How might you apply or experiment with an idea/s from today?</a:t>
                      </a:r>
                      <a:endParaRPr lang="en-US" sz="2400" dirty="0"/>
                    </a:p>
                  </a:txBody>
                  <a:tcPr marL="91416" marR="91416" marT="45708" marB="45708"/>
                </a:tc>
                <a:tc>
                  <a:txBody>
                    <a:bodyPr/>
                    <a:lstStyle/>
                    <a:p>
                      <a:r>
                        <a:rPr lang="en-US" sz="2400" b="1" u="sng" dirty="0" smtClean="0"/>
                        <a:t>FOLLOW-UP  / THE FUTURE</a:t>
                      </a:r>
                    </a:p>
                    <a:p>
                      <a:r>
                        <a:rPr lang="en-US" sz="2400" dirty="0" smtClean="0"/>
                        <a:t>Are their topics,</a:t>
                      </a:r>
                      <a:r>
                        <a:rPr lang="en-US" sz="2400" baseline="0" dirty="0" smtClean="0"/>
                        <a:t> structures or strategies you would like to explore?</a:t>
                      </a:r>
                    </a:p>
                    <a:p>
                      <a:endParaRPr lang="en-US" sz="2400" dirty="0" smtClean="0"/>
                    </a:p>
                  </a:txBody>
                  <a:tcPr marL="91416" marR="91416" marT="45708" marB="45708"/>
                </a:tc>
              </a:tr>
              <a:tr h="457081">
                <a:tc>
                  <a:txBody>
                    <a:bodyPr/>
                    <a:lstStyle/>
                    <a:p>
                      <a:endParaRPr lang="en-US" sz="2400" dirty="0"/>
                    </a:p>
                  </a:txBody>
                  <a:tcPr marL="91416" marR="91416" marT="45708" marB="45708"/>
                </a:tc>
                <a:tc>
                  <a:txBody>
                    <a:bodyPr/>
                    <a:lstStyle/>
                    <a:p>
                      <a:endParaRPr lang="en-US" sz="2400" dirty="0"/>
                    </a:p>
                  </a:txBody>
                  <a:tcPr marL="91416" marR="91416" marT="45708" marB="45708"/>
                </a:tc>
              </a:tr>
            </a:tbl>
          </a:graphicData>
        </a:graphic>
      </p:graphicFrame>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5719" y="3058981"/>
            <a:ext cx="1151961" cy="1164470"/>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5719" y="3292075"/>
            <a:ext cx="1281601" cy="780105"/>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9504" y="5600608"/>
            <a:ext cx="748962" cy="621638"/>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37320" y="5699017"/>
            <a:ext cx="1218865" cy="978748"/>
          </a:xfrm>
          <a:prstGeom prst="rect">
            <a:avLst/>
          </a:prstGeom>
        </p:spPr>
      </p:pic>
    </p:spTree>
    <p:extLst>
      <p:ext uri="{BB962C8B-B14F-4D97-AF65-F5344CB8AC3E}">
        <p14:creationId xmlns:p14="http://schemas.microsoft.com/office/powerpoint/2010/main" val="37350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531812" y="381000"/>
            <a:ext cx="10107836" cy="671721"/>
          </a:xfrm>
        </p:spPr>
        <p:txBody>
          <a:bodyPr>
            <a:normAutofit/>
          </a:bodyPr>
          <a:lstStyle/>
          <a:p>
            <a:r>
              <a:rPr lang="en-US" sz="3000" dirty="0" smtClean="0">
                <a:solidFill>
                  <a:srgbClr val="FF0000"/>
                </a:solidFill>
              </a:rPr>
              <a:t>Day 2 – Look What We Accomplished Together!!</a:t>
            </a:r>
            <a:endParaRPr lang="en-US" sz="3000" dirty="0">
              <a:solidFill>
                <a:srgbClr val="FF0000"/>
              </a:solidFill>
            </a:endParaRPr>
          </a:p>
        </p:txBody>
      </p:sp>
      <p:sp>
        <p:nvSpPr>
          <p:cNvPr id="2" name="Content Placeholder 1"/>
          <p:cNvSpPr>
            <a:spLocks noGrp="1"/>
          </p:cNvSpPr>
          <p:nvPr>
            <p:ph idx="1"/>
          </p:nvPr>
        </p:nvSpPr>
        <p:spPr>
          <a:xfrm>
            <a:off x="1141412" y="1052721"/>
            <a:ext cx="5867400" cy="5486400"/>
          </a:xfrm>
          <a:gradFill flip="none" rotWithShape="1">
            <a:gsLst>
              <a:gs pos="0">
                <a:schemeClr val="accent6">
                  <a:lumMod val="0"/>
                  <a:lumOff val="100000"/>
                </a:schemeClr>
              </a:gs>
              <a:gs pos="70000">
                <a:schemeClr val="accent6">
                  <a:lumMod val="0"/>
                  <a:lumOff val="100000"/>
                </a:schemeClr>
              </a:gs>
              <a:gs pos="100000">
                <a:schemeClr val="accent6">
                  <a:lumMod val="100000"/>
                </a:schemeClr>
              </a:gs>
            </a:gsLst>
            <a:path path="circle">
              <a:fillToRect l="50000" t="-80000" r="50000" b="180000"/>
            </a:path>
            <a:tileRect/>
          </a:gradFill>
        </p:spPr>
        <p:txBody>
          <a:bodyPr>
            <a:normAutofit fontScale="25000" lnSpcReduction="20000"/>
          </a:bodyPr>
          <a:lstStyle/>
          <a:p>
            <a:pPr>
              <a:buFont typeface="Wingdings" panose="05000000000000000000" pitchFamily="2" charset="2"/>
              <a:buChar char="Ø"/>
            </a:pPr>
            <a:r>
              <a:rPr lang="en-US" sz="7200" dirty="0"/>
              <a:t>Added to </a:t>
            </a:r>
            <a:r>
              <a:rPr lang="en-US" sz="7200" b="1" dirty="0"/>
              <a:t>Strategy Harvest </a:t>
            </a:r>
            <a:r>
              <a:rPr lang="en-US" sz="7200" dirty="0" smtClean="0"/>
              <a:t>– Thinking Tracks, Just </a:t>
            </a:r>
            <a:r>
              <a:rPr lang="en-US" sz="7200" dirty="0"/>
              <a:t>Like Me </a:t>
            </a:r>
            <a:r>
              <a:rPr lang="en-US" sz="7200" dirty="0" smtClean="0"/>
              <a:t>(</a:t>
            </a:r>
            <a:r>
              <a:rPr lang="en-US" sz="7200" dirty="0" err="1" smtClean="0"/>
              <a:t>Classbuildling</a:t>
            </a:r>
            <a:r>
              <a:rPr lang="en-US" sz="7200" dirty="0"/>
              <a:t>), 4 Corners Consensus (MTV/Group Strategy/Engagement)</a:t>
            </a:r>
          </a:p>
          <a:p>
            <a:pPr>
              <a:buFont typeface="Wingdings" panose="05000000000000000000" pitchFamily="2" charset="2"/>
              <a:buChar char="Ø"/>
            </a:pPr>
            <a:r>
              <a:rPr lang="en-US" sz="7200" dirty="0"/>
              <a:t>“Looked Back” @ </a:t>
            </a:r>
            <a:r>
              <a:rPr lang="en-US" sz="7200" b="1" dirty="0"/>
              <a:t>Learning Destination</a:t>
            </a:r>
          </a:p>
          <a:p>
            <a:pPr>
              <a:buFont typeface="Wingdings" panose="05000000000000000000" pitchFamily="2" charset="2"/>
              <a:buChar char="Ø"/>
            </a:pPr>
            <a:r>
              <a:rPr lang="en-US" sz="7200" dirty="0"/>
              <a:t>Reviewed what we covered first </a:t>
            </a:r>
            <a:r>
              <a:rPr lang="en-US" sz="7200" dirty="0" smtClean="0"/>
              <a:t>day &amp; our </a:t>
            </a:r>
            <a:r>
              <a:rPr lang="en-US" sz="7200" b="1" dirty="0" smtClean="0"/>
              <a:t>guiding questions</a:t>
            </a:r>
            <a:endParaRPr lang="en-US" sz="7200" b="1" dirty="0"/>
          </a:p>
          <a:p>
            <a:pPr>
              <a:buFont typeface="Wingdings" panose="05000000000000000000" pitchFamily="2" charset="2"/>
              <a:buChar char="Ø"/>
            </a:pPr>
            <a:r>
              <a:rPr lang="en-US" sz="7200" dirty="0" smtClean="0"/>
              <a:t>Tied up “loose” ends</a:t>
            </a:r>
          </a:p>
          <a:p>
            <a:pPr>
              <a:buFont typeface="Wingdings" panose="05000000000000000000" pitchFamily="2" charset="2"/>
              <a:buChar char="Ø"/>
            </a:pPr>
            <a:r>
              <a:rPr lang="en-US" sz="7200" dirty="0" smtClean="0"/>
              <a:t>“New </a:t>
            </a:r>
            <a:r>
              <a:rPr lang="en-US" sz="7200" dirty="0"/>
              <a:t>day” content included:</a:t>
            </a:r>
          </a:p>
          <a:p>
            <a:pPr marL="0" indent="0">
              <a:buNone/>
            </a:pPr>
            <a:r>
              <a:rPr lang="en-US" sz="7200" b="1" dirty="0" smtClean="0"/>
              <a:t>      What? Why DI ?</a:t>
            </a:r>
            <a:endParaRPr lang="en-US" sz="7200" b="1" dirty="0"/>
          </a:p>
          <a:p>
            <a:pPr>
              <a:buFont typeface="Wingdings" panose="05000000000000000000" pitchFamily="2" charset="2"/>
              <a:buChar char="Ø"/>
            </a:pPr>
            <a:r>
              <a:rPr lang="en-US" sz="7200" dirty="0"/>
              <a:t> </a:t>
            </a:r>
            <a:r>
              <a:rPr lang="en-US" sz="7200" dirty="0" smtClean="0"/>
              <a:t> Rita </a:t>
            </a:r>
            <a:r>
              <a:rPr lang="en-US" sz="7200" dirty="0"/>
              <a:t>Pierson – </a:t>
            </a:r>
            <a:r>
              <a:rPr lang="en-US" sz="7200" b="1" dirty="0"/>
              <a:t>Every Kid Needs a </a:t>
            </a:r>
            <a:r>
              <a:rPr lang="en-US" sz="7200" b="1" dirty="0" smtClean="0"/>
              <a:t>Champion</a:t>
            </a:r>
          </a:p>
          <a:p>
            <a:pPr>
              <a:buFont typeface="Wingdings" panose="05000000000000000000" pitchFamily="2" charset="2"/>
              <a:buChar char="Ø"/>
            </a:pPr>
            <a:r>
              <a:rPr lang="en-US" sz="7200" b="1" u="sng" dirty="0" smtClean="0"/>
              <a:t>Rick </a:t>
            </a:r>
            <a:r>
              <a:rPr lang="en-US" sz="7200" b="1" u="sng" dirty="0"/>
              <a:t>Wormeli </a:t>
            </a:r>
            <a:endParaRPr lang="en-US" sz="7200" b="1" u="sng" dirty="0" smtClean="0"/>
          </a:p>
          <a:p>
            <a:pPr marL="0" indent="0">
              <a:buNone/>
            </a:pPr>
            <a:r>
              <a:rPr lang="en-US" sz="7200" dirty="0"/>
              <a:t> </a:t>
            </a:r>
            <a:r>
              <a:rPr lang="en-US" sz="7200" dirty="0" smtClean="0"/>
              <a:t>     </a:t>
            </a:r>
            <a:r>
              <a:rPr lang="en-US" sz="7200" dirty="0"/>
              <a:t>10 Important Q’s - </a:t>
            </a:r>
            <a:r>
              <a:rPr lang="en-US" sz="7200" b="1" dirty="0"/>
              <a:t>Mindset</a:t>
            </a:r>
          </a:p>
          <a:p>
            <a:pPr marL="0" indent="0">
              <a:buNone/>
            </a:pPr>
            <a:r>
              <a:rPr lang="en-US" sz="7200" dirty="0" smtClean="0"/>
              <a:t>       Steps </a:t>
            </a:r>
            <a:r>
              <a:rPr lang="en-US" sz="7200" dirty="0"/>
              <a:t>to </a:t>
            </a:r>
            <a:r>
              <a:rPr lang="en-US" sz="7200" b="1" dirty="0"/>
              <a:t>Designing/Implementing </a:t>
            </a:r>
            <a:r>
              <a:rPr lang="en-US" sz="7200" b="1" dirty="0" smtClean="0"/>
              <a:t>Lesson</a:t>
            </a:r>
          </a:p>
          <a:p>
            <a:pPr marL="0" indent="0">
              <a:buNone/>
            </a:pPr>
            <a:r>
              <a:rPr lang="en-US" sz="7200" dirty="0"/>
              <a:t> </a:t>
            </a:r>
            <a:r>
              <a:rPr lang="en-US" sz="7200" dirty="0" smtClean="0"/>
              <a:t>      </a:t>
            </a:r>
            <a:r>
              <a:rPr lang="en-US" sz="7200" b="1" dirty="0"/>
              <a:t>Walk through a lesson </a:t>
            </a:r>
          </a:p>
          <a:p>
            <a:pPr marL="0" indent="0">
              <a:buNone/>
            </a:pPr>
            <a:r>
              <a:rPr lang="en-US" sz="5300" dirty="0"/>
              <a:t>       </a:t>
            </a:r>
            <a:endParaRPr lang="en-US" dirty="0"/>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62063">
            <a:off x="7289805" y="1484368"/>
            <a:ext cx="3927595" cy="289385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1289" y="4140200"/>
            <a:ext cx="1618359" cy="2168494"/>
          </a:xfrm>
          <a:prstGeom prst="rect">
            <a:avLst/>
          </a:prstGeom>
        </p:spPr>
      </p:pic>
    </p:spTree>
    <p:extLst>
      <p:ext uri="{BB962C8B-B14F-4D97-AF65-F5344CB8AC3E}">
        <p14:creationId xmlns:p14="http://schemas.microsoft.com/office/powerpoint/2010/main" val="232194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Even More!</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1B298837-2C56-466D-83A2-2375078C91CF}" type="slidenum">
              <a:rPr lang="en-US" smtClean="0"/>
              <a:t>5</a:t>
            </a:fld>
            <a:endParaRPr lang="en-US" dirty="0"/>
          </a:p>
        </p:txBody>
      </p:sp>
      <p:sp>
        <p:nvSpPr>
          <p:cNvPr id="5" name="Content Placeholder 4"/>
          <p:cNvSpPr>
            <a:spLocks noGrp="1"/>
          </p:cNvSpPr>
          <p:nvPr>
            <p:ph idx="1"/>
          </p:nvPr>
        </p:nvSpPr>
        <p:spPr>
          <a:xfrm>
            <a:off x="1117309" y="1919515"/>
            <a:ext cx="10157354" cy="4470400"/>
          </a:xfrm>
          <a:gradFill>
            <a:gsLst>
              <a:gs pos="0">
                <a:schemeClr val="accent3">
                  <a:lumMod val="0"/>
                  <a:lumOff val="100000"/>
                </a:schemeClr>
              </a:gs>
              <a:gs pos="72000">
                <a:schemeClr val="accent3">
                  <a:lumMod val="0"/>
                  <a:lumOff val="100000"/>
                </a:schemeClr>
              </a:gs>
              <a:gs pos="100000">
                <a:schemeClr val="accent3">
                  <a:lumMod val="100000"/>
                </a:schemeClr>
              </a:gs>
            </a:gsLst>
            <a:path path="circle">
              <a:fillToRect l="50000" t="-80000" r="50000" b="180000"/>
            </a:path>
          </a:gradFill>
        </p:spPr>
        <p:txBody>
          <a:bodyPr>
            <a:normAutofit fontScale="92500" lnSpcReduction="20000"/>
          </a:bodyPr>
          <a:lstStyle/>
          <a:p>
            <a:pPr>
              <a:buFont typeface="Wingdings" panose="05000000000000000000" pitchFamily="2" charset="2"/>
              <a:buChar char="Ø"/>
            </a:pPr>
            <a:r>
              <a:rPr lang="en-US" dirty="0"/>
              <a:t>Positive Classroom </a:t>
            </a:r>
            <a:r>
              <a:rPr lang="en-US" b="1" dirty="0"/>
              <a:t>Management “</a:t>
            </a:r>
            <a:r>
              <a:rPr lang="en-US" b="1" dirty="0" smtClean="0"/>
              <a:t>Tips”</a:t>
            </a:r>
          </a:p>
          <a:p>
            <a:pPr>
              <a:buFont typeface="Wingdings" panose="05000000000000000000" pitchFamily="2" charset="2"/>
              <a:buChar char="Ø"/>
            </a:pPr>
            <a:r>
              <a:rPr lang="en-US" b="1" dirty="0" smtClean="0"/>
              <a:t>Routines </a:t>
            </a:r>
            <a:endParaRPr lang="en-US" b="1" dirty="0"/>
          </a:p>
          <a:p>
            <a:pPr>
              <a:buFont typeface="Wingdings" panose="05000000000000000000" pitchFamily="2" charset="2"/>
              <a:buChar char="Ø"/>
            </a:pPr>
            <a:r>
              <a:rPr lang="en-US" b="1" dirty="0" smtClean="0"/>
              <a:t>Modelling</a:t>
            </a:r>
            <a:r>
              <a:rPr lang="en-US" dirty="0" smtClean="0"/>
              <a:t> (“on the fly”) of how it is okay to apologize, be ourselves, and share personal </a:t>
            </a:r>
            <a:r>
              <a:rPr lang="en-US" dirty="0"/>
              <a:t>stories, even if we tear </a:t>
            </a:r>
            <a:r>
              <a:rPr lang="en-US" dirty="0" smtClean="0"/>
              <a:t>up </a:t>
            </a:r>
            <a:r>
              <a:rPr lang="en-US" dirty="0" smtClean="0">
                <a:sym typeface="Wingdings" panose="05000000000000000000" pitchFamily="2" charset="2"/>
              </a:rPr>
              <a:t></a:t>
            </a:r>
            <a:endParaRPr lang="en-US" dirty="0"/>
          </a:p>
          <a:p>
            <a:pPr defTabSz="914400">
              <a:lnSpc>
                <a:spcPct val="100000"/>
              </a:lnSpc>
              <a:spcBef>
                <a:spcPts val="0"/>
              </a:spcBef>
              <a:buSzTx/>
              <a:buFont typeface="Wingdings" panose="05000000000000000000" pitchFamily="2" charset="2"/>
              <a:buChar char="Ø"/>
              <a:defRPr/>
            </a:pPr>
            <a:endParaRPr lang="en-US" dirty="0" smtClean="0"/>
          </a:p>
          <a:p>
            <a:pPr defTabSz="914400">
              <a:lnSpc>
                <a:spcPct val="100000"/>
              </a:lnSpc>
              <a:spcBef>
                <a:spcPts val="0"/>
              </a:spcBef>
              <a:buSzTx/>
              <a:buFont typeface="Wingdings" panose="05000000000000000000" pitchFamily="2" charset="2"/>
              <a:buChar char="Ø"/>
              <a:defRPr/>
            </a:pPr>
            <a:r>
              <a:rPr lang="en-US" dirty="0" smtClean="0"/>
              <a:t>Distributed </a:t>
            </a:r>
            <a:r>
              <a:rPr lang="en-US" b="1" dirty="0"/>
              <a:t>resources</a:t>
            </a:r>
            <a:r>
              <a:rPr lang="en-US" dirty="0"/>
              <a:t> photocopied</a:t>
            </a:r>
          </a:p>
          <a:p>
            <a:pPr>
              <a:buFont typeface="Wingdings" panose="05000000000000000000" pitchFamily="2" charset="2"/>
              <a:buChar char="Ø"/>
            </a:pPr>
            <a:r>
              <a:rPr lang="en-US" dirty="0"/>
              <a:t>Outline Strategies “Toolkit” </a:t>
            </a:r>
            <a:r>
              <a:rPr lang="en-US" b="1" dirty="0"/>
              <a:t>Project</a:t>
            </a:r>
            <a:r>
              <a:rPr lang="en-US" dirty="0"/>
              <a:t> w/ suggestions</a:t>
            </a:r>
          </a:p>
          <a:p>
            <a:pPr>
              <a:buFont typeface="Wingdings" panose="05000000000000000000" pitchFamily="2" charset="2"/>
              <a:buChar char="Ø"/>
            </a:pPr>
            <a:r>
              <a:rPr lang="en-US" dirty="0"/>
              <a:t>“</a:t>
            </a:r>
            <a:r>
              <a:rPr lang="en-US" b="1" dirty="0"/>
              <a:t>Choices</a:t>
            </a:r>
            <a:r>
              <a:rPr lang="en-US" dirty="0"/>
              <a:t>” time for you to meet your goals this week in pursuit of getting your new year off to a great start!</a:t>
            </a:r>
          </a:p>
          <a:p>
            <a:pPr>
              <a:buFont typeface="Wingdings" panose="05000000000000000000" pitchFamily="2" charset="2"/>
              <a:buChar char="Ø"/>
            </a:pPr>
            <a:r>
              <a:rPr lang="en-US" dirty="0"/>
              <a:t>Enjoyed meeting with </a:t>
            </a:r>
            <a:r>
              <a:rPr lang="en-US" dirty="0" smtClean="0"/>
              <a:t>candidate </a:t>
            </a:r>
            <a:r>
              <a:rPr lang="en-US" dirty="0"/>
              <a:t>teachers &amp; others of you who </a:t>
            </a:r>
            <a:r>
              <a:rPr lang="en-US" dirty="0" smtClean="0"/>
              <a:t>stayed behind.  </a:t>
            </a:r>
            <a:r>
              <a:rPr lang="en-US" b="1" dirty="0" smtClean="0"/>
              <a:t>I hope your afternoon went the way YOU wanted!</a:t>
            </a:r>
            <a:endParaRPr lang="en-US" b="1" dirty="0"/>
          </a:p>
          <a:p>
            <a:endParaRPr lang="en-US"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5957" y="228158"/>
            <a:ext cx="2363086" cy="2363086"/>
          </a:xfrm>
          <a:prstGeom prst="rect">
            <a:avLst/>
          </a:prstGeom>
        </p:spPr>
      </p:pic>
    </p:spTree>
    <p:extLst>
      <p:ext uri="{BB962C8B-B14F-4D97-AF65-F5344CB8AC3E}">
        <p14:creationId xmlns:p14="http://schemas.microsoft.com/office/powerpoint/2010/main" val="420645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381000"/>
            <a:ext cx="10157354" cy="1397000"/>
          </a:xfrm>
        </p:spPr>
        <p:txBody>
          <a:bodyPr/>
          <a:lstStyle/>
          <a:p>
            <a:r>
              <a:rPr lang="en-US" dirty="0" smtClean="0"/>
              <a:t>Today?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4429698"/>
              </p:ext>
            </p:extLst>
          </p:nvPr>
        </p:nvGraphicFramePr>
        <p:xfrm>
          <a:off x="1217612" y="1193006"/>
          <a:ext cx="10156826" cy="5394960"/>
        </p:xfrm>
        <a:graphic>
          <a:graphicData uri="http://schemas.openxmlformats.org/drawingml/2006/table">
            <a:tbl>
              <a:tblPr firstRow="1" bandRow="1">
                <a:tableStyleId>{69012ECD-51FC-41F1-AA8D-1B2483CD663E}</a:tableStyleId>
              </a:tblPr>
              <a:tblGrid>
                <a:gridCol w="5078413"/>
                <a:gridCol w="5078413"/>
              </a:tblGrid>
              <a:tr h="370840">
                <a:tc>
                  <a:txBody>
                    <a:bodyPr/>
                    <a:lstStyle/>
                    <a:p>
                      <a:r>
                        <a:rPr lang="en-US" sz="1800" b="0" dirty="0" smtClean="0">
                          <a:solidFill>
                            <a:srgbClr val="C00000"/>
                          </a:solidFill>
                        </a:rPr>
                        <a:t>8:30 – 10:40</a:t>
                      </a:r>
                    </a:p>
                    <a:p>
                      <a:pPr marL="285750" indent="-285750">
                        <a:buFont typeface="Arial" panose="020B0604020202020204" pitchFamily="34" charset="0"/>
                        <a:buChar char="•"/>
                      </a:pPr>
                      <a:r>
                        <a:rPr lang="en-US" sz="1800" b="1" dirty="0" smtClean="0">
                          <a:solidFill>
                            <a:schemeClr val="tx1"/>
                          </a:solidFill>
                        </a:rPr>
                        <a:t>Prime Time</a:t>
                      </a:r>
                      <a:r>
                        <a:rPr lang="en-US" sz="1800" b="1" baseline="0" dirty="0" smtClean="0">
                          <a:solidFill>
                            <a:schemeClr val="tx1"/>
                          </a:solidFill>
                        </a:rPr>
                        <a:t> </a:t>
                      </a:r>
                      <a:r>
                        <a:rPr lang="en-US" sz="1800" b="0" baseline="0" dirty="0" smtClean="0">
                          <a:solidFill>
                            <a:schemeClr val="tx1"/>
                          </a:solidFill>
                        </a:rPr>
                        <a:t>(Done!)</a:t>
                      </a:r>
                    </a:p>
                    <a:p>
                      <a:pPr marL="285750" marR="0" indent="-28575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baseline="0" dirty="0" smtClean="0">
                          <a:solidFill>
                            <a:schemeClr val="tx1"/>
                          </a:solidFill>
                        </a:rPr>
                        <a:t>Teacher DI </a:t>
                      </a:r>
                      <a:r>
                        <a:rPr lang="en-US" sz="1800" b="1" baseline="0" dirty="0" smtClean="0">
                          <a:solidFill>
                            <a:schemeClr val="tx1"/>
                          </a:solidFill>
                        </a:rPr>
                        <a:t>Inventory of Practices – Hands Up Stand Up Pair Up!</a:t>
                      </a:r>
                    </a:p>
                    <a:p>
                      <a:pPr marL="285750" indent="-285750">
                        <a:buFont typeface="Arial" panose="020B0604020202020204" pitchFamily="34" charset="0"/>
                        <a:buChar char="•"/>
                      </a:pPr>
                      <a:r>
                        <a:rPr lang="en-US" sz="1800" b="0" baseline="0" dirty="0" smtClean="0">
                          <a:solidFill>
                            <a:schemeClr val="tx1"/>
                          </a:solidFill>
                        </a:rPr>
                        <a:t>Issue IPAD Draw Tickets – Good luck!</a:t>
                      </a:r>
                    </a:p>
                    <a:p>
                      <a:pPr marL="285750" indent="-285750">
                        <a:buFont typeface="Arial" panose="020B0604020202020204" pitchFamily="34" charset="0"/>
                        <a:buChar char="•"/>
                      </a:pPr>
                      <a:r>
                        <a:rPr lang="en-US" sz="1800" b="0" baseline="0" dirty="0" smtClean="0">
                          <a:solidFill>
                            <a:schemeClr val="tx1"/>
                          </a:solidFill>
                        </a:rPr>
                        <a:t>MTV &amp; </a:t>
                      </a:r>
                      <a:r>
                        <a:rPr lang="en-US" sz="1800" b="0" baseline="0" dirty="0" err="1" smtClean="0">
                          <a:solidFill>
                            <a:schemeClr val="tx1"/>
                          </a:solidFill>
                        </a:rPr>
                        <a:t>Classbuilder</a:t>
                      </a:r>
                      <a:r>
                        <a:rPr lang="en-US" sz="1800" b="0" baseline="0" dirty="0" smtClean="0">
                          <a:solidFill>
                            <a:schemeClr val="tx1"/>
                          </a:solidFill>
                        </a:rPr>
                        <a:t> </a:t>
                      </a:r>
                    </a:p>
                    <a:p>
                      <a:pPr marL="0" indent="0">
                        <a:buFont typeface="Arial" panose="020B0604020202020204" pitchFamily="34" charset="0"/>
                        <a:buNone/>
                      </a:pPr>
                      <a:r>
                        <a:rPr lang="en-US" sz="1800" b="0" baseline="0" dirty="0" smtClean="0">
                          <a:solidFill>
                            <a:schemeClr val="tx1"/>
                          </a:solidFill>
                        </a:rPr>
                        <a:t>              Three Take-a-Ways Yesterday!</a:t>
                      </a:r>
                    </a:p>
                    <a:p>
                      <a:pPr marL="285750" marR="0" indent="-28575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baseline="0" dirty="0" smtClean="0">
                          <a:solidFill>
                            <a:schemeClr val="tx1"/>
                          </a:solidFill>
                        </a:rPr>
                        <a:t>Line ‘</a:t>
                      </a:r>
                      <a:r>
                        <a:rPr lang="en-US" sz="1800" b="0" baseline="0" dirty="0" err="1" smtClean="0">
                          <a:solidFill>
                            <a:schemeClr val="tx1"/>
                          </a:solidFill>
                        </a:rPr>
                        <a:t>Em</a:t>
                      </a:r>
                      <a:r>
                        <a:rPr lang="en-US" sz="1800" b="0" baseline="0" dirty="0" smtClean="0">
                          <a:solidFill>
                            <a:schemeClr val="tx1"/>
                          </a:solidFill>
                        </a:rPr>
                        <a:t> Up (Toolkit / Project Update!)</a:t>
                      </a:r>
                    </a:p>
                    <a:p>
                      <a:pPr marL="285750" marR="0" indent="-28575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baseline="0" dirty="0" smtClean="0">
                          <a:solidFill>
                            <a:schemeClr val="tx1"/>
                          </a:solidFill>
                        </a:rPr>
                        <a:t>“Loose Ends” – </a:t>
                      </a:r>
                      <a:r>
                        <a:rPr lang="en-US" sz="1800" b="0" baseline="0" dirty="0" smtClean="0">
                          <a:solidFill>
                            <a:schemeClr val="tx1"/>
                          </a:solidFill>
                        </a:rPr>
                        <a:t>Routines</a:t>
                      </a:r>
                    </a:p>
                    <a:p>
                      <a:pPr marL="0" marR="0" indent="0" algn="l" defTabSz="121898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baseline="0" dirty="0" smtClean="0">
                          <a:solidFill>
                            <a:schemeClr val="tx1"/>
                          </a:solidFill>
                        </a:rPr>
                        <a:t>          “Refresh” &amp; Our Fav’s (Socratic-Style)</a:t>
                      </a:r>
                      <a:endParaRPr lang="en-US" sz="1800" b="0" baseline="0" dirty="0" smtClean="0">
                        <a:solidFill>
                          <a:schemeClr val="tx1"/>
                        </a:solidFill>
                      </a:endParaRPr>
                    </a:p>
                    <a:p>
                      <a:pPr marL="285750" indent="-285750">
                        <a:buFont typeface="Arial" panose="020B0604020202020204" pitchFamily="34" charset="0"/>
                        <a:buChar char="•"/>
                      </a:pPr>
                      <a:r>
                        <a:rPr lang="en-US" sz="1800" b="0" baseline="0" dirty="0" smtClean="0">
                          <a:solidFill>
                            <a:schemeClr val="tx1"/>
                          </a:solidFill>
                        </a:rPr>
                        <a:t>Pathway to a Motivating &amp; Engaging Classroom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dirty="0" smtClean="0">
                          <a:solidFill>
                            <a:srgbClr val="C00000"/>
                          </a:solidFill>
                        </a:rPr>
                        <a:t>9:50-10:50 </a:t>
                      </a:r>
                    </a:p>
                    <a:p>
                      <a:endParaRPr lang="en-US" sz="1800" b="0" dirty="0" smtClean="0">
                        <a:solidFill>
                          <a:srgbClr val="C00000"/>
                        </a:solidFill>
                      </a:endParaRPr>
                    </a:p>
                    <a:p>
                      <a:endParaRPr lang="en-US" sz="1800" b="0" dirty="0" smtClean="0">
                        <a:solidFill>
                          <a:srgbClr val="C00000"/>
                        </a:solidFill>
                      </a:endParaRPr>
                    </a:p>
                    <a:p>
                      <a:endParaRPr lang="en-US" sz="1800" b="0" dirty="0" smtClean="0">
                        <a:solidFill>
                          <a:srgbClr val="C00000"/>
                        </a:solidFill>
                      </a:endParaRPr>
                    </a:p>
                    <a:p>
                      <a:endParaRPr lang="en-US" sz="1800" b="0" dirty="0" smtClean="0">
                        <a:solidFill>
                          <a:srgbClr val="C00000"/>
                        </a:solidFill>
                      </a:endParaRPr>
                    </a:p>
                    <a:p>
                      <a:r>
                        <a:rPr lang="en-US" sz="1800" b="0" dirty="0" smtClean="0">
                          <a:solidFill>
                            <a:srgbClr val="C00000"/>
                          </a:solidFill>
                        </a:rPr>
                        <a:t>Dr. Carol Ann Tomlinson Resource (Ch.7-10)</a:t>
                      </a:r>
                    </a:p>
                    <a:p>
                      <a:r>
                        <a:rPr lang="en-US" sz="1800" b="0" dirty="0" smtClean="0">
                          <a:solidFill>
                            <a:srgbClr val="C00000"/>
                          </a:solidFill>
                        </a:rPr>
                        <a:t>What DI principles</a:t>
                      </a:r>
                      <a:r>
                        <a:rPr lang="en-US" sz="1800" b="0" baseline="0" dirty="0" smtClean="0">
                          <a:solidFill>
                            <a:srgbClr val="C00000"/>
                          </a:solidFill>
                        </a:rPr>
                        <a:t> &amp; practices are covered within each chapter – Jigsaw/KIQ?</a:t>
                      </a:r>
                      <a:endParaRPr lang="en-US" sz="1800" b="0" dirty="0" smtClean="0">
                        <a:solidFill>
                          <a:srgbClr val="C00000"/>
                        </a:solidFill>
                      </a:endParaRPr>
                    </a:p>
                    <a:p>
                      <a:endParaRPr lang="en-US"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800" dirty="0" smtClean="0">
                          <a:solidFill>
                            <a:srgbClr val="C00000"/>
                          </a:solidFill>
                        </a:rPr>
                        <a:t>11:30 – 12:40</a:t>
                      </a:r>
                    </a:p>
                    <a:p>
                      <a:pPr marL="285750" indent="-285750">
                        <a:buFont typeface="Arial" panose="020B0604020202020204" pitchFamily="34" charset="0"/>
                        <a:buChar char="•"/>
                      </a:pPr>
                      <a:r>
                        <a:rPr lang="en-US" sz="1800" b="0" baseline="0" dirty="0" smtClean="0">
                          <a:solidFill>
                            <a:schemeClr val="tx1"/>
                          </a:solidFill>
                        </a:rPr>
                        <a:t>Segue into “Choices” until break – add to toolkit, prep for next week, check out bibliography of </a:t>
                      </a:r>
                      <a:r>
                        <a:rPr lang="en-US" sz="1800" b="0" baseline="0" smtClean="0">
                          <a:solidFill>
                            <a:schemeClr val="tx1"/>
                          </a:solidFill>
                        </a:rPr>
                        <a:t>online resources and/or</a:t>
                      </a:r>
                      <a:endParaRPr lang="en-US" sz="1800" b="0" baseline="0" dirty="0" smtClean="0">
                        <a:solidFill>
                          <a:schemeClr val="tx1"/>
                        </a:solidFill>
                      </a:endParaRPr>
                    </a:p>
                    <a:p>
                      <a:pPr marL="0" indent="0">
                        <a:buFont typeface="Arial" panose="020B0604020202020204" pitchFamily="34" charset="0"/>
                        <a:buNone/>
                      </a:pPr>
                      <a:r>
                        <a:rPr lang="en-US" sz="1800" b="0" baseline="0" dirty="0" smtClean="0">
                          <a:solidFill>
                            <a:schemeClr val="tx1"/>
                          </a:solidFill>
                        </a:rPr>
                        <a:t>        Student Learning Profile/Interest Card</a:t>
                      </a:r>
                    </a:p>
                    <a:p>
                      <a:pPr marL="0" indent="0">
                        <a:buFont typeface="Arial" panose="020B0604020202020204" pitchFamily="34" charset="0"/>
                        <a:buNone/>
                      </a:pPr>
                      <a:r>
                        <a:rPr lang="en-US" sz="1800" b="0" baseline="0" dirty="0" smtClean="0">
                          <a:solidFill>
                            <a:schemeClr val="tx1"/>
                          </a:solidFill>
                        </a:rPr>
                        <a:t>       Just Like Me</a:t>
                      </a:r>
                    </a:p>
                    <a:p>
                      <a:pPr marL="0" indent="0">
                        <a:buFont typeface="Arial" panose="020B0604020202020204" pitchFamily="34" charset="0"/>
                        <a:buNone/>
                      </a:pPr>
                      <a:r>
                        <a:rPr lang="en-US" sz="1800" b="0" baseline="0" dirty="0" smtClean="0">
                          <a:solidFill>
                            <a:schemeClr val="tx1"/>
                          </a:solidFill>
                        </a:rPr>
                        <a:t>        Intro of Yourself</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solidFill>
                            <a:srgbClr val="C00000"/>
                          </a:solidFill>
                        </a:rPr>
                        <a:t>12:50</a:t>
                      </a:r>
                      <a:r>
                        <a:rPr lang="en-US" sz="1800" baseline="0" dirty="0" smtClean="0">
                          <a:solidFill>
                            <a:srgbClr val="C00000"/>
                          </a:solidFill>
                        </a:rPr>
                        <a:t> – 1:50</a:t>
                      </a:r>
                    </a:p>
                    <a:p>
                      <a:pPr marL="285750" indent="-285750">
                        <a:buFont typeface="Arial" panose="020B0604020202020204" pitchFamily="34" charset="0"/>
                        <a:buChar char="•"/>
                      </a:pPr>
                      <a:r>
                        <a:rPr lang="en-US" sz="1800" baseline="0" dirty="0" smtClean="0">
                          <a:solidFill>
                            <a:schemeClr val="tx1"/>
                          </a:solidFill>
                        </a:rPr>
                        <a:t>My Fav’s &amp; My Weebly Site as a Tool</a:t>
                      </a:r>
                    </a:p>
                    <a:p>
                      <a:pPr marL="285750" indent="-285750">
                        <a:buFont typeface="Arial" panose="020B0604020202020204" pitchFamily="34" charset="0"/>
                        <a:buChar char="•"/>
                      </a:pPr>
                      <a:r>
                        <a:rPr lang="en-US" sz="1800" baseline="0" dirty="0" err="1" smtClean="0">
                          <a:solidFill>
                            <a:schemeClr val="tx1"/>
                          </a:solidFill>
                        </a:rPr>
                        <a:t>MyEducation</a:t>
                      </a:r>
                      <a:r>
                        <a:rPr lang="en-US" sz="1800" baseline="0" dirty="0" smtClean="0">
                          <a:solidFill>
                            <a:schemeClr val="tx1"/>
                          </a:solidFill>
                        </a:rPr>
                        <a:t> BC</a:t>
                      </a:r>
                    </a:p>
                    <a:p>
                      <a:pPr marL="285750" indent="-285750">
                        <a:buFont typeface="Arial" panose="020B0604020202020204" pitchFamily="34" charset="0"/>
                        <a:buChar char="•"/>
                      </a:pPr>
                      <a:r>
                        <a:rPr lang="en-US" sz="1800" baseline="0" dirty="0" smtClean="0">
                          <a:solidFill>
                            <a:schemeClr val="tx1"/>
                          </a:solidFill>
                        </a:rPr>
                        <a:t>Share stories of how we try to connect/build relationships with our students </a:t>
                      </a:r>
                    </a:p>
                    <a:p>
                      <a:pPr marL="285750" indent="-285750">
                        <a:buFont typeface="Arial" panose="020B0604020202020204" pitchFamily="34" charset="0"/>
                        <a:buChar char="•"/>
                      </a:pPr>
                      <a:r>
                        <a:rPr lang="en-US" sz="1800" baseline="0" dirty="0" smtClean="0">
                          <a:solidFill>
                            <a:schemeClr val="tx1"/>
                          </a:solidFill>
                        </a:rPr>
                        <a:t>Reflect Guiding Q’s</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7957" y="152400"/>
            <a:ext cx="2689412" cy="2286000"/>
          </a:xfrm>
          <a:prstGeom prst="rect">
            <a:avLst/>
          </a:prstGeom>
          <a:ln>
            <a:noFill/>
          </a:ln>
          <a:effectLst>
            <a:softEdge rad="112500"/>
          </a:effectLst>
        </p:spPr>
      </p:pic>
    </p:spTree>
    <p:extLst>
      <p:ext uri="{BB962C8B-B14F-4D97-AF65-F5344CB8AC3E}">
        <p14:creationId xmlns:p14="http://schemas.microsoft.com/office/powerpoint/2010/main" val="4044562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1012" y="1240767"/>
            <a:ext cx="4491097" cy="554421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txBody>
          <a:bodyPr wrap="square">
            <a:spAutoFit/>
          </a:bodyPr>
          <a:lstStyle/>
          <a:p>
            <a:pPr algn="l">
              <a:defRPr/>
            </a:pPr>
            <a:r>
              <a:rPr lang="en-US" sz="3093" b="1" i="1" dirty="0" smtClean="0">
                <a:solidFill>
                  <a:schemeClr val="accent1">
                    <a:lumMod val="50000"/>
                  </a:schemeClr>
                </a:solidFill>
                <a:latin typeface="Helvetica Neue Light"/>
              </a:rPr>
              <a:t>Considering </a:t>
            </a:r>
            <a:r>
              <a:rPr lang="en-US" sz="3093" b="1" i="1" dirty="0">
                <a:solidFill>
                  <a:schemeClr val="accent1">
                    <a:lumMod val="50000"/>
                  </a:schemeClr>
                </a:solidFill>
                <a:latin typeface="Helvetica Neue Light"/>
              </a:rPr>
              <a:t>the needs of your </a:t>
            </a:r>
            <a:r>
              <a:rPr lang="en-US" sz="3093" b="1" i="1" dirty="0" smtClean="0">
                <a:solidFill>
                  <a:schemeClr val="accent1">
                    <a:lumMod val="50000"/>
                  </a:schemeClr>
                </a:solidFill>
                <a:latin typeface="Helvetica Neue Light"/>
              </a:rPr>
              <a:t>students /year ahead, </a:t>
            </a:r>
            <a:r>
              <a:rPr lang="en-US" sz="3093" b="1" i="1" dirty="0">
                <a:solidFill>
                  <a:schemeClr val="accent1">
                    <a:lumMod val="50000"/>
                  </a:schemeClr>
                </a:solidFill>
                <a:latin typeface="Helvetica Neue Light"/>
              </a:rPr>
              <a:t>what </a:t>
            </a:r>
            <a:r>
              <a:rPr lang="en-US" sz="3093" b="1" i="1" dirty="0" smtClean="0">
                <a:solidFill>
                  <a:schemeClr val="accent1">
                    <a:lumMod val="50000"/>
                  </a:schemeClr>
                </a:solidFill>
                <a:latin typeface="Helvetica Neue Light"/>
              </a:rPr>
              <a:t>do </a:t>
            </a:r>
            <a:r>
              <a:rPr lang="en-US" sz="3093" b="1" i="1" dirty="0">
                <a:solidFill>
                  <a:schemeClr val="accent1">
                    <a:lumMod val="50000"/>
                  </a:schemeClr>
                </a:solidFill>
                <a:latin typeface="Helvetica Neue Light"/>
              </a:rPr>
              <a:t>you want to focus on to meet  these needs? </a:t>
            </a:r>
            <a:endParaRPr lang="en-US" sz="3093" b="1" i="1" dirty="0" smtClean="0">
              <a:solidFill>
                <a:schemeClr val="accent1">
                  <a:lumMod val="50000"/>
                </a:schemeClr>
              </a:solidFill>
              <a:latin typeface="Helvetica Neue Light"/>
            </a:endParaRPr>
          </a:p>
          <a:p>
            <a:pPr algn="l">
              <a:defRPr/>
            </a:pPr>
            <a:endParaRPr lang="en-US" sz="3093" b="1" i="1" dirty="0">
              <a:solidFill>
                <a:schemeClr val="accent1">
                  <a:lumMod val="50000"/>
                </a:schemeClr>
              </a:solidFill>
              <a:latin typeface="Helvetica Neue Light"/>
            </a:endParaRPr>
          </a:p>
          <a:p>
            <a:pPr algn="l">
              <a:defRPr/>
            </a:pPr>
            <a:r>
              <a:rPr lang="en-US" sz="3093" b="1" i="1" dirty="0" smtClean="0">
                <a:solidFill>
                  <a:schemeClr val="accent1">
                    <a:lumMod val="50000"/>
                  </a:schemeClr>
                </a:solidFill>
                <a:latin typeface="Helvetica Neue Light"/>
              </a:rPr>
              <a:t>Through </a:t>
            </a:r>
            <a:r>
              <a:rPr lang="en-US" sz="3093" b="1" i="1" dirty="0">
                <a:solidFill>
                  <a:schemeClr val="accent1">
                    <a:lumMod val="50000"/>
                  </a:schemeClr>
                </a:solidFill>
                <a:latin typeface="Helvetica Neue Light"/>
              </a:rPr>
              <a:t>this work what will your students know and be able to do?</a:t>
            </a:r>
          </a:p>
          <a:p>
            <a:pPr algn="l">
              <a:defRPr/>
            </a:pPr>
            <a:endParaRPr lang="en-US" sz="2249" i="1" dirty="0">
              <a:latin typeface="Helvetica Neue Light"/>
            </a:endParaRPr>
          </a:p>
          <a:p>
            <a:pPr algn="l">
              <a:defRPr/>
            </a:pPr>
            <a:endParaRPr lang="en-US" sz="2249" i="1" dirty="0">
              <a:latin typeface="Helvetica Neue Light"/>
            </a:endParaRPr>
          </a:p>
        </p:txBody>
      </p:sp>
      <p:pic>
        <p:nvPicPr>
          <p:cNvPr id="1638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1612" y="1981200"/>
            <a:ext cx="4959295" cy="3352800"/>
          </a:xfrm>
          <a:prstGeom prst="rect">
            <a:avLst/>
          </a:prstGeom>
          <a:noFill/>
          <a:ln>
            <a:noFill/>
          </a:ln>
          <a:effectLst/>
          <a:extLst>
            <a:ext uri="{909E8E84-426E-40DD-AFC4-6F175D3DCCD1}">
              <a14:hiddenFill xmlns:a14="http://schemas.microsoft.com/office/drawing/2010/main">
                <a:solidFill>
                  <a:srgbClr val="274B57"/>
                </a:solidFill>
              </a14:hiddenFill>
            </a:ext>
            <a:ext uri="{91240B29-F687-4F45-9708-019B960494DF}">
              <a14:hiddenLine xmlns:a14="http://schemas.microsoft.com/office/drawing/2010/main" w="12700">
                <a:solidFill>
                  <a:schemeClr val="tx1"/>
                </a:solidFill>
                <a:miter lim="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8" name="Title 1"/>
          <p:cNvSpPr>
            <a:spLocks noGrp="1"/>
          </p:cNvSpPr>
          <p:nvPr>
            <p:ph type="title"/>
          </p:nvPr>
        </p:nvSpPr>
        <p:spPr>
          <a:xfrm>
            <a:off x="2398484" y="215150"/>
            <a:ext cx="7498985" cy="857027"/>
          </a:xfrm>
        </p:spPr>
        <p:txBody>
          <a:bodyPr>
            <a:normAutofit fontScale="90000"/>
          </a:bodyPr>
          <a:lstStyle/>
          <a:p>
            <a:pPr algn="ctr"/>
            <a:r>
              <a:rPr lang="en-US" altLang="en-US" b="1" dirty="0" smtClean="0"/>
              <a:t>YOUR TOOLKIT OR “PROJECT” </a:t>
            </a:r>
            <a:endParaRPr lang="en-US" altLang="en-US" b="1" i="1" dirty="0" smtClean="0"/>
          </a:p>
        </p:txBody>
      </p:sp>
      <p:sp>
        <p:nvSpPr>
          <p:cNvPr id="2" name="Slide Number Placeholder 1"/>
          <p:cNvSpPr>
            <a:spLocks noGrp="1"/>
          </p:cNvSpPr>
          <p:nvPr>
            <p:ph type="sldNum" sz="quarter" idx="12"/>
          </p:nvPr>
        </p:nvSpPr>
        <p:spPr/>
        <p:txBody>
          <a:bodyPr/>
          <a:lstStyle/>
          <a:p>
            <a:fld id="{1B298837-2C56-466D-83A2-2375078C91CF}" type="slidenum">
              <a:rPr lang="en-US" smtClean="0"/>
              <a:t>7</a:t>
            </a:fld>
            <a:endParaRPr lang="en-US"/>
          </a:p>
        </p:txBody>
      </p:sp>
      <p:sp>
        <p:nvSpPr>
          <p:cNvPr id="3" name="TextBox 2"/>
          <p:cNvSpPr txBox="1"/>
          <p:nvPr/>
        </p:nvSpPr>
        <p:spPr>
          <a:xfrm>
            <a:off x="7008812" y="5791200"/>
            <a:ext cx="3810000" cy="461665"/>
          </a:xfrm>
          <a:prstGeom prst="rect">
            <a:avLst/>
          </a:prstGeom>
          <a:noFill/>
        </p:spPr>
        <p:txBody>
          <a:bodyPr wrap="square" rtlCol="0">
            <a:spAutoFit/>
          </a:bodyPr>
          <a:lstStyle/>
          <a:p>
            <a:r>
              <a:rPr lang="en-US" b="1" dirty="0" smtClean="0"/>
              <a:t>LINE ‘EM UP STRATEGY</a:t>
            </a:r>
            <a:endParaRPr lang="en-US" b="1" dirty="0"/>
          </a:p>
        </p:txBody>
      </p:sp>
    </p:spTree>
    <p:extLst>
      <p:ext uri="{BB962C8B-B14F-4D97-AF65-F5344CB8AC3E}">
        <p14:creationId xmlns:p14="http://schemas.microsoft.com/office/powerpoint/2010/main" val="47684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56157" y="497579"/>
            <a:ext cx="10962649" cy="6166491"/>
          </a:xfrm>
        </p:spPr>
      </p:pic>
      <p:sp>
        <p:nvSpPr>
          <p:cNvPr id="4" name="Slide Number Placeholder 3"/>
          <p:cNvSpPr>
            <a:spLocks noGrp="1"/>
          </p:cNvSpPr>
          <p:nvPr>
            <p:ph type="sldNum" sz="quarter" idx="12"/>
          </p:nvPr>
        </p:nvSpPr>
        <p:spPr/>
        <p:txBody>
          <a:bodyPr/>
          <a:lstStyle/>
          <a:p>
            <a:fld id="{1B298837-2C56-466D-83A2-2375078C91CF}" type="slidenum">
              <a:rPr lang="en-US" smtClean="0"/>
              <a:t>8</a:t>
            </a:fld>
            <a:endParaRPr lang="en-US" dirty="0"/>
          </a:p>
        </p:txBody>
      </p:sp>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7412" y="4726924"/>
            <a:ext cx="1834153" cy="1528462"/>
          </a:xfrm>
          <a:prstGeom prst="rect">
            <a:avLst/>
          </a:prstGeom>
        </p:spPr>
      </p:pic>
    </p:spTree>
    <p:extLst>
      <p:ext uri="{BB962C8B-B14F-4D97-AF65-F5344CB8AC3E}">
        <p14:creationId xmlns:p14="http://schemas.microsoft.com/office/powerpoint/2010/main" val="308541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360" y="1299399"/>
            <a:ext cx="11872153" cy="550188"/>
          </a:xfrm>
        </p:spPr>
        <p:txBody>
          <a:bodyPr>
            <a:normAutofit fontScale="90000"/>
          </a:bodyPr>
          <a:lstStyle/>
          <a:p>
            <a:r>
              <a:rPr lang="en-US" sz="2999" dirty="0"/>
              <a:t>DI begins with a growth mindset, moves to student-teacher relationships and evolves to community.</a:t>
            </a:r>
            <a:r>
              <a:rPr lang="en-US" dirty="0"/>
              <a:t/>
            </a:r>
            <a:br>
              <a:rPr lang="en-US" dirty="0"/>
            </a:br>
            <a:endParaRPr lang="en-US" dirty="0"/>
          </a:p>
        </p:txBody>
      </p:sp>
      <p:sp>
        <p:nvSpPr>
          <p:cNvPr id="3" name="Content Placeholder 2"/>
          <p:cNvSpPr>
            <a:spLocks noGrp="1"/>
          </p:cNvSpPr>
          <p:nvPr>
            <p:ph idx="1"/>
          </p:nvPr>
        </p:nvSpPr>
        <p:spPr>
          <a:xfrm>
            <a:off x="1048545" y="2554228"/>
            <a:ext cx="5723327" cy="3854353"/>
          </a:xfrm>
          <a:solidFill>
            <a:schemeClr val="bg1">
              <a:lumMod val="85000"/>
            </a:schemeClr>
          </a:solidFill>
        </p:spPr>
        <p:txBody>
          <a:bodyPr>
            <a:normAutofit lnSpcReduction="10000"/>
          </a:bodyPr>
          <a:lstStyle/>
          <a:p>
            <a:r>
              <a:rPr lang="en-US" sz="2499" dirty="0"/>
              <a:t>Would you like to share personal stories around predictive power of mindset?  </a:t>
            </a:r>
          </a:p>
          <a:p>
            <a:r>
              <a:rPr lang="en-US" sz="2499" b="1" dirty="0"/>
              <a:t>FRIDAY - We will explore and plan for ways in which we can connect to build relationships with our students as we start the school year.</a:t>
            </a:r>
          </a:p>
          <a:p>
            <a:r>
              <a:rPr lang="en-US" sz="2499" dirty="0"/>
              <a:t>Let’s Share!</a:t>
            </a:r>
          </a:p>
          <a:p>
            <a:endParaRPr lang="en-US" sz="2499" dirty="0"/>
          </a:p>
        </p:txBody>
      </p:sp>
      <p:sp>
        <p:nvSpPr>
          <p:cNvPr id="4" name="Slide Number Placeholder 3"/>
          <p:cNvSpPr>
            <a:spLocks noGrp="1"/>
          </p:cNvSpPr>
          <p:nvPr>
            <p:ph type="sldNum" sz="quarter" idx="12"/>
          </p:nvPr>
        </p:nvSpPr>
        <p:spPr/>
        <p:txBody>
          <a:bodyPr/>
          <a:lstStyle/>
          <a:p>
            <a:fld id="{2CED09D6-EAFF-4B8F-A8B2-3872AB8E32B1}" type="slidenum">
              <a:rPr lang="en-US" smtClean="0"/>
              <a:t>9</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2249" y="2980988"/>
            <a:ext cx="4674197" cy="3000834"/>
          </a:xfrm>
          <a:prstGeom prst="rect">
            <a:avLst/>
          </a:prstGeom>
        </p:spPr>
      </p:pic>
    </p:spTree>
    <p:extLst>
      <p:ext uri="{BB962C8B-B14F-4D97-AF65-F5344CB8AC3E}">
        <p14:creationId xmlns:p14="http://schemas.microsoft.com/office/powerpoint/2010/main" val="160070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PERSISTENCEDATA" val="MMPROD_UIPERSISTENCEDATA"/>
  <p:tag name="MMPROD_UIDATA" val="&lt;database version=&quot;10.0&quot;&gt;&lt;object type=&quot;1&quot; unique_id=&quot;10001&quot;&gt;&lt;object type=&quot;2&quot; unique_id=&quot;175913&quot;&gt;&lt;object type=&quot;3&quot; unique_id=&quot;175914&quot;&gt;&lt;property id=&quot;20148&quot; value=&quot;5&quot;/&gt;&lt;property id=&quot;20300&quot; value=&quot;Slide 1 - &amp;quot;It’s a Thrilling Thursday, Sept. 3rd! We made it to Day 3!&amp;quot;&quot;/&gt;&lt;property id=&quot;20307&quot; value=&quot;264&quot;/&gt;&lt;/object&gt;&lt;object type=&quot;3&quot; unique_id=&quot;175915&quot;&gt;&lt;property id=&quot;20148&quot; value=&quot;5&quot;/&gt;&lt;property id=&quot;20300&quot; value=&quot;Slide 4 - &amp;quot;Day 2 – Look What We Accomplished Together!!&amp;quot;&quot;/&gt;&lt;property id=&quot;20307&quot; value=&quot;281&quot;/&gt;&lt;/object&gt;&lt;object type=&quot;3&quot; unique_id=&quot;175916&quot;&gt;&lt;property id=&quot;20148&quot; value=&quot;5&quot;/&gt;&lt;property id=&quot;20300&quot; value=&quot;Slide 5 - &amp;quot;Even More!&amp;quot;&quot;/&gt;&lt;property id=&quot;20307&quot; value=&quot;282&quot;/&gt;&lt;/object&gt;&lt;object type=&quot;3&quot; unique_id=&quot;175917&quot;&gt;&lt;property id=&quot;20148&quot; value=&quot;5&quot;/&gt;&lt;property id=&quot;20300&quot; value=&quot;Slide 9 - &amp;quot;DI begins with a growth mindset, moves to student-teacher relationships and evolves to community. &amp;quot;&quot;/&gt;&lt;property id=&quot;20307&quot; value=&quot;283&quot;/&gt;&lt;/object&gt;&lt;object type=&quot;3&quot; unique_id=&quot;175918&quot;&gt;&lt;property id=&quot;20148&quot; value=&quot;5&quot;/&gt;&lt;property id=&quot;20300&quot; value=&quot;Slide 28 - &amp;quot;We’re at the End Guiding Questions?&amp;quot;&quot;/&gt;&lt;property id=&quot;20307&quot; value=&quot;284&quot;/&gt;&lt;/object&gt;&lt;object type=&quot;3&quot; unique_id=&quot;175919&quot;&gt;&lt;property id=&quot;20148&quot; value=&quot;5&quot;/&gt;&lt;property id=&quot;20300&quot; value=&quot;Slide 10 - &amp;quot;The Bottom Line  (Doubet &amp;amp; Hockett, 2015)&amp;quot;&quot;/&gt;&lt;property id=&quot;20307&quot; value=&quot;285&quot;/&gt;&lt;/object&gt;&lt;object type=&quot;3&quot; unique_id=&quot;175920&quot;&gt;&lt;property id=&quot;20148&quot; value=&quot;5&quot;/&gt;&lt;property id=&quot;20300&quot; value=&quot;Slide 7 - &amp;quot;YOUR TOOLKIT OR “PROJECT” &amp;quot;&quot;/&gt;&lt;property id=&quot;20307&quot; value=&quot;286&quot;/&gt;&lt;/object&gt;&lt;object type=&quot;3&quot; unique_id=&quot;175928&quot;&gt;&lt;property id=&quot;20148&quot; value=&quot;5&quot;/&gt;&lt;property id=&quot;20300&quot; value=&quot;Slide 12 - &amp;quot;Looking Back: Leading a DI Classroom What Can We Do with What We Believe!  Managing a DI Classroom &amp;quot;&quot;/&gt;&lt;property id=&quot;20307&quot; value=&quot;294&quot;/&gt;&lt;/object&gt;&lt;object type=&quot;3&quot; unique_id=&quot;175931&quot;&gt;&lt;property id=&quot;20148&quot; value=&quot;5&quot;/&gt;&lt;property id=&quot;20300&quot; value=&quot;Slide 13 - &amp;quot;Differentiating in Middle &amp;amp; High School – Doubet &amp;amp; Hockett&amp;quot;&quot;/&gt;&lt;property id=&quot;20307&quot; value=&quot;297&quot;/&gt;&lt;/object&gt;&lt;object type=&quot;3&quot; unique_id=&quot;175934&quot;&gt;&lt;property id=&quot;20148&quot; value=&quot;5&quot;/&gt;&lt;property id=&quot;20300&quot; value=&quot;Slide 14 - &amp;quot;Achieving the Dream&amp;quot;&quot;/&gt;&lt;property id=&quot;20307&quot; value=&quot;300&quot;/&gt;&lt;/object&gt;&lt;object type=&quot;3&quot; unique_id=&quot;175938&quot;&gt;&lt;property id=&quot;20148&quot; value=&quot;5&quot;/&gt;&lt;property id=&quot;20300&quot; value=&quot;Slide 15&quot;/&gt;&lt;property id=&quot;20307&quot; value=&quot;304&quot;/&gt;&lt;/object&gt;&lt;object type=&quot;3&quot; unique_id=&quot;175944&quot;&gt;&lt;property id=&quot;20148&quot; value=&quot;5&quot;/&gt;&lt;property id=&quot;20300&quot; value=&quot;Slide 16 - &amp;quot;Final Thought (Differentiating in Middle &amp;amp; High School)&amp;quot;&quot;/&gt;&lt;property id=&quot;20307&quot; value=&quot;310&quot;/&gt;&lt;/object&gt;&lt;object type=&quot;3&quot; unique_id=&quot;175945&quot;&gt;&lt;property id=&quot;20148&quot; value=&quot;5&quot;/&gt;&lt;property id=&quot;20300&quot; value=&quot;Slide 18 - &amp;quot;Last Word, Dr. Tomlinson&amp;quot;&quot;/&gt;&lt;property id=&quot;20307&quot; value=&quot;311&quot;/&gt;&lt;/object&gt;&lt;object type=&quot;3&quot; unique_id=&quot;175950&quot;&gt;&lt;property id=&quot;20148&quot; value=&quot;5&quot;/&gt;&lt;property id=&quot;20300&quot; value=&quot;Slide 25 - &amp;quot;A Framework for Coming Together (Imbeau/Tomlinson, 2010, p.45)&amp;quot;&quot;/&gt;&lt;property id=&quot;20307&quot; value=&quot;316&quot;/&gt;&lt;/object&gt;&lt;object type=&quot;3&quot; unique_id=&quot;176429&quot;&gt;&lt;property id=&quot;20148&quot; value=&quot;5&quot;/&gt;&lt;property id=&quot;20300&quot; value=&quot;Slide 6 - &amp;quot;Today?&amp;quot;&quot;/&gt;&lt;property id=&quot;20307&quot; value=&quot;322&quot;/&gt;&lt;/object&gt;&lt;object type=&quot;3&quot; unique_id=&quot;177059&quot;&gt;&lt;property id=&quot;20148&quot; value=&quot;5&quot;/&gt;&lt;property id=&quot;20300&quot; value=&quot;Slide 3 - &amp;quot;Reflect As We Go&amp;quot;&quot;/&gt;&lt;property id=&quot;20307&quot; value=&quot;323&quot;/&gt;&lt;/object&gt;&lt;object type=&quot;3&quot; unique_id=&quot;177336&quot;&gt;&lt;property id=&quot;20148&quot; value=&quot;5&quot;/&gt;&lt;property id=&quot;20300&quot; value=&quot;Slide 27&quot;/&gt;&lt;property id=&quot;20307&quot; value=&quot;324&quot;/&gt;&lt;/object&gt;&lt;object type=&quot;3&quot; unique_id=&quot;177572&quot;&gt;&lt;property id=&quot;20148&quot; value=&quot;5&quot;/&gt;&lt;property id=&quot;20300&quot; value=&quot;Slide 26&quot;/&gt;&lt;property id=&quot;20307&quot; value=&quot;325&quot;/&gt;&lt;/object&gt;&lt;object type=&quot;3&quot; unique_id=&quot;179061&quot;&gt;&lt;property id=&quot;20148&quot; value=&quot;5&quot;/&gt;&lt;property id=&quot;20300&quot; value=&quot;Slide 2&quot;/&gt;&lt;property id=&quot;20307&quot; value=&quot;326&quot;/&gt;&lt;/object&gt;&lt;object type=&quot;3&quot; unique_id=&quot;180020&quot;&gt;&lt;property id=&quot;20148&quot; value=&quot;5&quot;/&gt;&lt;property id=&quot;20300&quot; value=&quot;Slide 11 - &amp;quot;GRADING &amp;amp; DI WHAT MATTERS MOST?&amp;quot;&quot;/&gt;&lt;property id=&quot;20307&quot; value=&quot;327&quot;/&gt;&lt;/object&gt;&lt;object type=&quot;3&quot; unique_id=&quot;181072&quot;&gt;&lt;property id=&quot;20148&quot; value=&quot;5&quot;/&gt;&lt;property id=&quot;20300&quot; value=&quot;Slide 8&quot;/&gt;&lt;property id=&quot;20307&quot; value=&quot;335&quot;/&gt;&lt;/object&gt;&lt;object type=&quot;3&quot; unique_id=&quot;181073&quot;&gt;&lt;property id=&quot;20148&quot; value=&quot;5&quot;/&gt;&lt;property id=&quot;20300&quot; value=&quot;Slide 17 - &amp;quot;Rick Wormeli Admits&amp;quot;&quot;/&gt;&lt;property id=&quot;20307&quot; value=&quot;328&quot;/&gt;&lt;/object&gt;&lt;object type=&quot;3&quot; unique_id=&quot;181074&quot;&gt;&lt;property id=&quot;20148&quot; value=&quot;5&quot;/&gt;&lt;property id=&quot;20300&quot; value=&quot;Slide 19 - &amp;quot;START SMALL&amp;quot;&quot;/&gt;&lt;property id=&quot;20307&quot; value=&quot;329&quot;/&gt;&lt;/object&gt;&lt;object type=&quot;3&quot; unique_id=&quot;181075&quot;&gt;&lt;property id=&quot;20148&quot; value=&quot;5&quot;/&gt;&lt;property id=&quot;20300&quot; value=&quot;Slide 20 - &amp;quot;2. Work with a Colleague – Co-plan/Co-teach &amp;quot;&quot;/&gt;&lt;property id=&quot;20307&quot; value=&quot;330&quot;/&gt;&lt;/object&gt;&lt;object type=&quot;3&quot; unique_id=&quot;181076&quot;&gt;&lt;property id=&quot;20148&quot; value=&quot;5&quot;/&gt;&lt;property id=&quot;20300&quot; value=&quot;Slide 21 - &amp;quot;3. Reflect: &amp;quot;&quot;/&gt;&lt;property id=&quot;20307&quot; value=&quot;331&quot;/&gt;&lt;/object&gt;&lt;object type=&quot;3&quot; unique_id=&quot;181077&quot;&gt;&lt;property id=&quot;20148&quot; value=&quot;5&quot;/&gt;&lt;property id=&quot;20300&quot; value=&quot;Slide 22 - &amp;quot;Establishing a Mindset for Differentiation Ten Important Questions – Wormeli (2004) &amp;quot;&quot;/&gt;&lt;property id=&quot;20307&quot; value=&quot;333&quot;/&gt;&lt;/object&gt;&lt;object type=&quot;3&quot; unique_id=&quot;181078&quot;&gt;&lt;property id=&quot;20148&quot; value=&quot;5&quot;/&gt;&lt;property id=&quot;20300&quot; value=&quot;Slide 23 - &amp;quot;Establishing a Mindset for Differentiation &amp;quot;&quot;/&gt;&lt;property id=&quot;20307&quot; value=&quot;334&quot;/&gt;&lt;/object&gt;&lt;object type=&quot;3&quot; unique_id=&quot;181079&quot;&gt;&lt;property id=&quot;20148&quot; value=&quot;5&quot;/&gt;&lt;property id=&quot;20300&quot; value=&quot;Slide 24 - &amp;quot;Other Ideas &amp;quot;&quot;/&gt;&lt;property id=&quot;20307&quot; value=&quot;332&quot;/&gt;&lt;/object&gt;&lt;object type=&quot;3&quot; unique_id=&quot;181854&quot;&gt;&lt;property id=&quot;20148&quot; value=&quot;5&quot;/&gt;&lt;property id=&quot;20300&quot; value=&quot;Slide 29&quot;/&gt;&lt;property id=&quot;20307&quot; value=&quot;336&quot;/&gt;&lt;/object&gt;&lt;/object&gt;&lt;object type=&quot;8&quot; unique_id=&quot;175997&quot;&gt;&lt;/object&gt;&lt;/object&gt;&lt;/database&gt;"/>
  <p:tag name="SECTOMILLISECCONVERTED" val="1"/>
</p:tagLst>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0</TotalTime>
  <Words>2196</Words>
  <Application>Microsoft Office PowerPoint</Application>
  <PresentationFormat>Custom</PresentationFormat>
  <Paragraphs>186</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Century Gothic</vt:lpstr>
      <vt:lpstr>Helvetica Neue Light</vt:lpstr>
      <vt:lpstr>Wingdings</vt:lpstr>
      <vt:lpstr>Books 16x9</vt:lpstr>
      <vt:lpstr>It’s a Thrilling Thursday, Sept. 3rd! We made it to Day 3!</vt:lpstr>
      <vt:lpstr>PowerPoint Presentation</vt:lpstr>
      <vt:lpstr>Reflect As We Go</vt:lpstr>
      <vt:lpstr>Day 2 – Look What We Accomplished Together!!</vt:lpstr>
      <vt:lpstr>Even More!</vt:lpstr>
      <vt:lpstr>Today?</vt:lpstr>
      <vt:lpstr>YOUR TOOLKIT OR “PROJECT” </vt:lpstr>
      <vt:lpstr>PowerPoint Presentation</vt:lpstr>
      <vt:lpstr>DI begins with a growth mindset, moves to student-teacher relationships and evolves to community. </vt:lpstr>
      <vt:lpstr>The Bottom Line  (Doubet &amp; Hockett, 2015)</vt:lpstr>
      <vt:lpstr>GRADING &amp; DI WHAT MATTERS MOST?</vt:lpstr>
      <vt:lpstr>Looking Back: Leading a DI Classroom What Can We Do with What We Believe!  Managing a DI Classroom </vt:lpstr>
      <vt:lpstr>Differentiating in Middle &amp; High School – Doubet &amp; Hockett</vt:lpstr>
      <vt:lpstr>Achieving the Dream</vt:lpstr>
      <vt:lpstr>PowerPoint Presentation</vt:lpstr>
      <vt:lpstr>Final Thought (Differentiating in Middle &amp; High School)</vt:lpstr>
      <vt:lpstr>Rick Wormeli Admits</vt:lpstr>
      <vt:lpstr>Last Word, Dr. Tomlinson</vt:lpstr>
      <vt:lpstr>START SMALL</vt:lpstr>
      <vt:lpstr>2. Work with a Colleague – Co-plan/Co-teach </vt:lpstr>
      <vt:lpstr>3. Reflect: </vt:lpstr>
      <vt:lpstr>Establishing a Mindset for Differentiation Ten Important Questions – Wormeli (2004) </vt:lpstr>
      <vt:lpstr>Establishing a Mindset for Differentiation </vt:lpstr>
      <vt:lpstr>Other Ideas </vt:lpstr>
      <vt:lpstr>A Framework for Coming Together (Imbeau/Tomlinson, 2010, p.45)</vt:lpstr>
      <vt:lpstr>PowerPoint Presentation</vt:lpstr>
      <vt:lpstr>PowerPoint Presentation</vt:lpstr>
      <vt:lpstr>We’re at the End Guiding Questions?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2015-09-03T01:04:54Z</dcterms:created>
  <dcterms:modified xsi:type="dcterms:W3CDTF">2015-09-03T04:51:30Z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