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65"/>
  </p:notesMasterIdLst>
  <p:sldIdLst>
    <p:sldId id="294" r:id="rId2"/>
    <p:sldId id="383" r:id="rId3"/>
    <p:sldId id="289" r:id="rId4"/>
    <p:sldId id="391" r:id="rId5"/>
    <p:sldId id="393" r:id="rId6"/>
    <p:sldId id="396" r:id="rId7"/>
    <p:sldId id="340" r:id="rId8"/>
    <p:sldId id="339" r:id="rId9"/>
    <p:sldId id="381" r:id="rId10"/>
    <p:sldId id="380" r:id="rId11"/>
    <p:sldId id="363" r:id="rId12"/>
    <p:sldId id="387" r:id="rId13"/>
    <p:sldId id="338" r:id="rId14"/>
    <p:sldId id="355" r:id="rId15"/>
    <p:sldId id="351" r:id="rId16"/>
    <p:sldId id="395" r:id="rId17"/>
    <p:sldId id="362" r:id="rId18"/>
    <p:sldId id="333" r:id="rId19"/>
    <p:sldId id="334" r:id="rId20"/>
    <p:sldId id="335" r:id="rId21"/>
    <p:sldId id="336" r:id="rId22"/>
    <p:sldId id="384" r:id="rId23"/>
    <p:sldId id="382" r:id="rId24"/>
    <p:sldId id="402" r:id="rId25"/>
    <p:sldId id="303" r:id="rId26"/>
    <p:sldId id="385" r:id="rId27"/>
    <p:sldId id="306" r:id="rId28"/>
    <p:sldId id="324" r:id="rId29"/>
    <p:sldId id="322" r:id="rId30"/>
    <p:sldId id="328" r:id="rId31"/>
    <p:sldId id="325" r:id="rId32"/>
    <p:sldId id="307" r:id="rId33"/>
    <p:sldId id="308" r:id="rId34"/>
    <p:sldId id="309" r:id="rId35"/>
    <p:sldId id="310" r:id="rId36"/>
    <p:sldId id="311" r:id="rId37"/>
    <p:sldId id="374" r:id="rId38"/>
    <p:sldId id="375" r:id="rId39"/>
    <p:sldId id="376" r:id="rId40"/>
    <p:sldId id="313" r:id="rId41"/>
    <p:sldId id="315" r:id="rId42"/>
    <p:sldId id="316" r:id="rId43"/>
    <p:sldId id="377" r:id="rId44"/>
    <p:sldId id="378" r:id="rId45"/>
    <p:sldId id="365" r:id="rId46"/>
    <p:sldId id="366" r:id="rId47"/>
    <p:sldId id="369" r:id="rId48"/>
    <p:sldId id="370" r:id="rId49"/>
    <p:sldId id="371" r:id="rId50"/>
    <p:sldId id="373" r:id="rId51"/>
    <p:sldId id="347" r:id="rId52"/>
    <p:sldId id="304" r:id="rId53"/>
    <p:sldId id="305" r:id="rId54"/>
    <p:sldId id="267" r:id="rId55"/>
    <p:sldId id="268" r:id="rId56"/>
    <p:sldId id="269" r:id="rId57"/>
    <p:sldId id="270" r:id="rId58"/>
    <p:sldId id="272" r:id="rId59"/>
    <p:sldId id="397" r:id="rId60"/>
    <p:sldId id="398" r:id="rId61"/>
    <p:sldId id="399" r:id="rId62"/>
    <p:sldId id="400" r:id="rId63"/>
    <p:sldId id="379" r:id="rId64"/>
  </p:sldIdLst>
  <p:sldSz cx="12192000" cy="6858000"/>
  <p:notesSz cx="6858000" cy="9144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74" autoAdjust="0"/>
    <p:restoredTop sz="94660"/>
  </p:normalViewPr>
  <p:slideViewPr>
    <p:cSldViewPr snapToGrid="0">
      <p:cViewPr varScale="1">
        <p:scale>
          <a:sx n="67" d="100"/>
          <a:sy n="67" d="100"/>
        </p:scale>
        <p:origin x="876" y="72"/>
      </p:cViewPr>
      <p:guideLst/>
    </p:cSldViewPr>
  </p:slideViewPr>
  <p:notesTextViewPr>
    <p:cViewPr>
      <p:scale>
        <a:sx n="1" d="1"/>
        <a:sy n="1" d="1"/>
      </p:scale>
      <p:origin x="0" y="0"/>
    </p:cViewPr>
  </p:notesTextViewPr>
  <p:sorterViewPr>
    <p:cViewPr>
      <p:scale>
        <a:sx n="75" d="100"/>
        <a:sy n="75" d="100"/>
      </p:scale>
      <p:origin x="0" y="-113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576776-E22E-4B07-AE44-2AAD6626C5B9}" type="datetimeFigureOut">
              <a:rPr lang="en-US" smtClean="0"/>
              <a:t>2/18/2016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94174-B608-43FD-822C-5292C4894328}" type="slidenum">
              <a:rPr lang="en-US" smtClean="0"/>
              <a:t>‹#›</a:t>
            </a:fld>
            <a:endParaRPr lang="en-US"/>
          </a:p>
        </p:txBody>
      </p:sp>
    </p:spTree>
    <p:extLst>
      <p:ext uri="{BB962C8B-B14F-4D97-AF65-F5344CB8AC3E}">
        <p14:creationId xmlns:p14="http://schemas.microsoft.com/office/powerpoint/2010/main" val="3685448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A24C9-68C4-4233-A96E-EDA04C27F3AE}" type="slidenum">
              <a:rPr lang="en-US" smtClean="0"/>
              <a:t>1</a:t>
            </a:fld>
            <a:endParaRPr lang="en-US"/>
          </a:p>
        </p:txBody>
      </p:sp>
    </p:spTree>
    <p:extLst>
      <p:ext uri="{BB962C8B-B14F-4D97-AF65-F5344CB8AC3E}">
        <p14:creationId xmlns:p14="http://schemas.microsoft.com/office/powerpoint/2010/main" val="105962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p:sp>
      <p:sp>
        <p:nvSpPr>
          <p:cNvPr id="10243"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r>
              <a:rPr lang="en-US" altLang="en-US" dirty="0" smtClean="0"/>
              <a:t>Share the purpose of using the Activate, Acquire, Apply cycle in working with all learners</a:t>
            </a:r>
          </a:p>
          <a:p>
            <a:pPr eaLnBrk="1"/>
            <a:endParaRPr lang="en-US" altLang="en-US" dirty="0" smtClean="0"/>
          </a:p>
        </p:txBody>
      </p:sp>
    </p:spTree>
    <p:extLst>
      <p:ext uri="{BB962C8B-B14F-4D97-AF65-F5344CB8AC3E}">
        <p14:creationId xmlns:p14="http://schemas.microsoft.com/office/powerpoint/2010/main" val="3081094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Building Student Success</a:t>
            </a:r>
            <a:endParaRPr lang="en-US" dirty="0"/>
          </a:p>
        </p:txBody>
      </p:sp>
      <p:sp>
        <p:nvSpPr>
          <p:cNvPr id="4" name="Slide Number Placeholder 3"/>
          <p:cNvSpPr>
            <a:spLocks noGrp="1"/>
          </p:cNvSpPr>
          <p:nvPr>
            <p:ph type="sldNum" sz="quarter" idx="10"/>
          </p:nvPr>
        </p:nvSpPr>
        <p:spPr/>
        <p:txBody>
          <a:bodyPr/>
          <a:lstStyle/>
          <a:p>
            <a:fld id="{3F8E53BB-F993-49A1-9E37-CA3E5BE0709B}" type="slidenum">
              <a:rPr lang="en-US" smtClean="0"/>
              <a:t>6</a:t>
            </a:fld>
            <a:endParaRPr lang="en-US"/>
          </a:p>
        </p:txBody>
      </p:sp>
    </p:spTree>
    <p:extLst>
      <p:ext uri="{BB962C8B-B14F-4D97-AF65-F5344CB8AC3E}">
        <p14:creationId xmlns:p14="http://schemas.microsoft.com/office/powerpoint/2010/main" val="3535893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p:sp>
      <p:sp>
        <p:nvSpPr>
          <p:cNvPr id="28675"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tLang="en-US" smtClean="0"/>
          </a:p>
        </p:txBody>
      </p:sp>
    </p:spTree>
    <p:extLst>
      <p:ext uri="{BB962C8B-B14F-4D97-AF65-F5344CB8AC3E}">
        <p14:creationId xmlns:p14="http://schemas.microsoft.com/office/powerpoint/2010/main" val="3024657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8E53BB-F993-49A1-9E37-CA3E5BE0709B}" type="slidenum">
              <a:rPr lang="en-US" smtClean="0"/>
              <a:t>24</a:t>
            </a:fld>
            <a:endParaRPr lang="en-US"/>
          </a:p>
        </p:txBody>
      </p:sp>
    </p:spTree>
    <p:extLst>
      <p:ext uri="{BB962C8B-B14F-4D97-AF65-F5344CB8AC3E}">
        <p14:creationId xmlns:p14="http://schemas.microsoft.com/office/powerpoint/2010/main" val="3212739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A24C9-68C4-4233-A96E-EDA04C27F3AE}" type="slidenum">
              <a:rPr lang="en-US" smtClean="0"/>
              <a:t>50</a:t>
            </a:fld>
            <a:endParaRPr lang="en-US"/>
          </a:p>
        </p:txBody>
      </p:sp>
    </p:spTree>
    <p:extLst>
      <p:ext uri="{BB962C8B-B14F-4D97-AF65-F5344CB8AC3E}">
        <p14:creationId xmlns:p14="http://schemas.microsoft.com/office/powerpoint/2010/main" val="69791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CA"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8CBD817-CD83-40F0-BB66-5DF032D4A5AC}" type="slidenum">
              <a:rPr lang="en-CA" altLang="en-US">
                <a:latin typeface="Arial" panose="020B0604020202020204" pitchFamily="34" charset="0"/>
              </a:rPr>
              <a:pPr>
                <a:spcBef>
                  <a:spcPct val="0"/>
                </a:spcBef>
              </a:pPr>
              <a:t>60</a:t>
            </a:fld>
            <a:endParaRPr lang="en-CA" altLang="en-US">
              <a:latin typeface="Arial" panose="020B0604020202020204" pitchFamily="34" charset="0"/>
            </a:endParaRPr>
          </a:p>
        </p:txBody>
      </p:sp>
    </p:spTree>
    <p:extLst>
      <p:ext uri="{BB962C8B-B14F-4D97-AF65-F5344CB8AC3E}">
        <p14:creationId xmlns:p14="http://schemas.microsoft.com/office/powerpoint/2010/main" val="348625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685801" y="4473892"/>
            <a:ext cx="5486399" cy="3660458"/>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100" name="Shape 100"/>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7464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1" y="4415790"/>
            <a:ext cx="5486399" cy="418338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9752251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FB02D99A-0419-4AE3-BC70-A096D8EB0BB5}" type="datetime1">
              <a:rPr lang="en-US" smtClean="0"/>
              <a:t>2/18/2016</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3985057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557779-EFFB-4A9F-B3E2-96A51BD87070}" type="datetime1">
              <a:rPr lang="en-US" smtClean="0"/>
              <a:t>2/18/2016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269899263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557779-EFFB-4A9F-B3E2-96A51BD87070}" type="datetime1">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232112664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557779-EFFB-4A9F-B3E2-96A51BD87070}" type="datetime1">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165138040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557779-EFFB-4A9F-B3E2-96A51BD87070}" type="datetime1">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3425072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4557779-EFFB-4A9F-B3E2-96A51BD87070}" type="datetime1">
              <a:rPr lang="en-US" smtClean="0"/>
              <a:t>2/18/2016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316652153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4557779-EFFB-4A9F-B3E2-96A51BD87070}" type="datetime1">
              <a:rPr lang="en-US" smtClean="0"/>
              <a:t>2/18/2016</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78865067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EE571640-51B7-4C90-87CD-7B41B432FF1A}" type="datetime1">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2354330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E2131743-CD10-44D4-995B-DF0CFCD7D287}" type="datetime1">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58769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15601" y="390469"/>
            <a:ext cx="11360799" cy="1067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415601" y="1638236"/>
            <a:ext cx="11360799" cy="445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sldNum" idx="12"/>
          </p:nvPr>
        </p:nvSpPr>
        <p:spPr>
          <a:xfrm>
            <a:off x="11296611" y="6217621"/>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76038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2C8989-C57F-47A6-B155-E6A8945B6998}" type="datetime1">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2014638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2A6F72-9B7F-4798-BF20-DC7D375293CA}" type="datetime1">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281242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14E000-534B-4409-9082-2CAFF3FF8715}" type="datetime1">
              <a:rPr lang="en-US" smtClean="0"/>
              <a:t>2/18/2016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1700544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4AED910-8E87-4F44-9645-C3C7157D89D6}" type="datetime1">
              <a:rPr lang="en-US" smtClean="0"/>
              <a:t>2/18/2016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4268787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0A61BC-C8EA-441C-9249-714D1C90DF7A}" type="datetime1">
              <a:rPr lang="en-US" smtClean="0"/>
              <a:t>2/18/2016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736803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B0848-A28F-4AA6-BBD2-985A11FBDB09}" type="datetime1">
              <a:rPr lang="en-US" smtClean="0"/>
              <a:t>2/18/2016</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2415859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DABB28-09A8-4BA0-A332-3C4A0B3D907C}" type="datetime1">
              <a:rPr lang="en-US" smtClean="0"/>
              <a:t>2/18/2016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297119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AA55DE-3EC0-4738-8AF7-13381302AD4D}" type="datetime1">
              <a:rPr lang="en-US" smtClean="0"/>
              <a:t>2/18/2016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2145BA42-AB18-4479-BE5B-DF1B2FA3AB46}" type="slidenum">
              <a:rPr lang="en-US" smtClean="0"/>
              <a:t>‹#›</a:t>
            </a:fld>
            <a:endParaRPr lang="en-US"/>
          </a:p>
        </p:txBody>
      </p:sp>
    </p:spTree>
    <p:extLst>
      <p:ext uri="{BB962C8B-B14F-4D97-AF65-F5344CB8AC3E}">
        <p14:creationId xmlns:p14="http://schemas.microsoft.com/office/powerpoint/2010/main" val="2065082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4557779-EFFB-4A9F-B3E2-96A51BD87070}" type="datetime1">
              <a:rPr lang="en-US" smtClean="0"/>
              <a:t>2/18/2016</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2145BA42-AB18-4479-BE5B-DF1B2FA3AB46}" type="slidenum">
              <a:rPr lang="en-US" smtClean="0"/>
              <a:t>‹#›</a:t>
            </a:fld>
            <a:endParaRPr lang="en-US"/>
          </a:p>
        </p:txBody>
      </p:sp>
    </p:spTree>
    <p:extLst>
      <p:ext uri="{BB962C8B-B14F-4D97-AF65-F5344CB8AC3E}">
        <p14:creationId xmlns:p14="http://schemas.microsoft.com/office/powerpoint/2010/main" val="25300518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Lst>
  <p:hf hdr="0" ftr="0" dt="0"/>
  <p:txStyles>
    <p:titleStyle>
      <a:lvl1pPr algn="l" defTabSz="457200" rtl="0" eaLnBrk="1" latinLnBrk="0" hangingPunct="1">
        <a:spcBef>
          <a:spcPct val="0"/>
        </a:spcBef>
        <a:buNone/>
        <a:defRPr sz="3600" b="0" i="0" u="none"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gif"/><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png"/><Relationship Id="rId10" Type="http://schemas.openxmlformats.org/officeDocument/2006/relationships/image" Target="../media/image49.jpg"/><Relationship Id="rId4" Type="http://schemas.openxmlformats.org/officeDocument/2006/relationships/image" Target="../media/image43.jpg"/><Relationship Id="rId9" Type="http://schemas.openxmlformats.org/officeDocument/2006/relationships/image" Target="../media/image4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s://www.youtube.com/watch?v=KNkKWjGMerE&amp;list=PLOXUrDMSVPHnDeKVZTOfi2pjWMegTcRCD&amp;index=3"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g"/></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SFnMTHhKdkw" TargetMode="Externa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hyperlink" Target="https://www.youtube.com/watch?v=lXyyZql2PZQ&amp;list=PLbER4Sxdn0R5di6I8IE7lK_qggeZA_ky3"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hyperlink" Target="https://curriculum.gov.bc.ca/curriculum/arts-educa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hyperlink" Target="https://www.youtube.com/watch?v=uP4ndQ5ckoY" TargetMode="External"/><Relationship Id="rId4" Type="http://schemas.openxmlformats.org/officeDocument/2006/relationships/hyperlink" Target="https://curriculum.gov.bc.ca/competencies"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hyperlink" Target="https://www.youtube.com/watch?v=lcQ8shR37yg&amp;list=PLOXUrDMSVPHnDeKVZTOfi2pjWMegTcRCD&amp;index=9" TargetMode="External"/><Relationship Id="rId1" Type="http://schemas.openxmlformats.org/officeDocument/2006/relationships/slideLayout" Target="../slideLayouts/slideLayout3.xml"/><Relationship Id="rId4" Type="http://schemas.openxmlformats.org/officeDocument/2006/relationships/image" Target="../media/image90.jp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2.jp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873554"/>
            <a:ext cx="8825658" cy="2677648"/>
          </a:xfrm>
        </p:spPr>
        <p:txBody>
          <a:bodyPr/>
          <a:lstStyle/>
          <a:p>
            <a:r>
              <a:rPr lang="en-US" sz="1800" dirty="0" smtClean="0"/>
              <a:t>Pro-D Day</a:t>
            </a:r>
            <a:br>
              <a:rPr lang="en-US" sz="1800" dirty="0" smtClean="0"/>
            </a:br>
            <a:r>
              <a:rPr lang="en-US" sz="1800" dirty="0" smtClean="0"/>
              <a:t/>
            </a:r>
            <a:br>
              <a:rPr lang="en-US" sz="1800" dirty="0" smtClean="0"/>
            </a:br>
            <a:r>
              <a:rPr lang="en-US" sz="1800" dirty="0" smtClean="0"/>
              <a:t>Friday, February 19</a:t>
            </a:r>
            <a:r>
              <a:rPr lang="en-US" sz="1800" baseline="30000" dirty="0" smtClean="0"/>
              <a:t>th</a:t>
            </a:r>
            <a:r>
              <a:rPr lang="en-US" sz="1800" dirty="0" smtClean="0"/>
              <a:t>, 2016</a:t>
            </a:r>
            <a:endParaRPr lang="en-US" sz="1800" dirty="0"/>
          </a:p>
        </p:txBody>
      </p:sp>
      <p:sp>
        <p:nvSpPr>
          <p:cNvPr id="5" name="Subtitle 4"/>
          <p:cNvSpPr>
            <a:spLocks noGrp="1"/>
          </p:cNvSpPr>
          <p:nvPr>
            <p:ph type="subTitle" idx="1"/>
          </p:nvPr>
        </p:nvSpPr>
        <p:spPr/>
        <p:txBody>
          <a:bodyPr>
            <a:normAutofit fontScale="85000" lnSpcReduction="10000"/>
          </a:bodyPr>
          <a:lstStyle/>
          <a:p>
            <a:r>
              <a:rPr lang="en-US" sz="2400" b="1" dirty="0" smtClean="0"/>
              <a:t>ONE SIZE FITS ALL?</a:t>
            </a:r>
          </a:p>
          <a:p>
            <a:r>
              <a:rPr lang="en-US" sz="2400" b="1" dirty="0" smtClean="0"/>
              <a:t>Differentiation</a:t>
            </a:r>
            <a:r>
              <a:rPr lang="en-US" sz="2400" b="1" dirty="0"/>
              <a:t>: </a:t>
            </a:r>
            <a:r>
              <a:rPr lang="en-US" sz="2400" b="1" dirty="0" smtClean="0"/>
              <a:t>Thinking </a:t>
            </a:r>
            <a:r>
              <a:rPr lang="en-US" sz="2400" b="1" dirty="0"/>
              <a:t>and Learning for the 21</a:t>
            </a:r>
            <a:r>
              <a:rPr lang="en-US" sz="2400" b="1" baseline="30000" dirty="0"/>
              <a:t>st</a:t>
            </a:r>
            <a:r>
              <a:rPr lang="en-US" sz="2400" b="1" dirty="0"/>
              <a:t> Century</a:t>
            </a:r>
            <a:endParaRPr lang="en-US" sz="2400" dirty="0"/>
          </a:p>
          <a:p>
            <a:endParaRPr lang="en-US" dirty="0"/>
          </a:p>
        </p:txBody>
      </p:sp>
      <p:sp>
        <p:nvSpPr>
          <p:cNvPr id="3" name="Slide Number Placeholder 2"/>
          <p:cNvSpPr>
            <a:spLocks noGrp="1"/>
          </p:cNvSpPr>
          <p:nvPr>
            <p:ph type="sldNum" sz="quarter" idx="12"/>
          </p:nvPr>
        </p:nvSpPr>
        <p:spPr/>
        <p:txBody>
          <a:bodyPr/>
          <a:lstStyle/>
          <a:p>
            <a:fld id="{2145BA42-AB18-4479-BE5B-DF1B2FA3AB46}" type="slidenum">
              <a:rPr lang="en-US" smtClean="0"/>
              <a:t>1</a:t>
            </a:fld>
            <a:endParaRPr lang="en-US"/>
          </a:p>
        </p:txBody>
      </p:sp>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968508" y="679572"/>
            <a:ext cx="6697500" cy="2668144"/>
          </a:xfrm>
          <a:ln w="38100">
            <a:solidFill>
              <a:schemeClr val="accent1">
                <a:lumMod val="60000"/>
                <a:lumOff val="40000"/>
              </a:schemeClr>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167" y="1499572"/>
            <a:ext cx="3342245" cy="2491996"/>
          </a:xfrm>
          <a:prstGeom prst="roundRect">
            <a:avLst>
              <a:gd name="adj" fmla="val 8594"/>
            </a:avLst>
          </a:prstGeom>
          <a:solidFill>
            <a:srgbClr val="FFFFFF">
              <a:shade val="85000"/>
            </a:srgbClr>
          </a:solidFill>
          <a:ln>
            <a:solidFill>
              <a:schemeClr val="accent1">
                <a:lumMod val="60000"/>
                <a:lumOff val="40000"/>
              </a:schemeClr>
            </a:solidFill>
          </a:ln>
          <a:effectLst>
            <a:reflection blurRad="12700" stA="38000" endPos="28000" dist="5000" dir="5400000" sy="-100000" algn="bl" rotWithShape="0"/>
          </a:effectLst>
        </p:spPr>
      </p:pic>
    </p:spTree>
    <p:extLst>
      <p:ext uri="{BB962C8B-B14F-4D97-AF65-F5344CB8AC3E}">
        <p14:creationId xmlns:p14="http://schemas.microsoft.com/office/powerpoint/2010/main" val="36538834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2145BA42-AB18-4479-BE5B-DF1B2FA3AB46}" type="slidenum">
              <a:rPr lang="en-US" smtClean="0"/>
              <a:t>10</a:t>
            </a:fld>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7010" y="3203908"/>
            <a:ext cx="5723467" cy="3219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6150">
            <a:off x="40858" y="762938"/>
            <a:ext cx="5567895" cy="312324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25366">
            <a:off x="6917012" y="568456"/>
            <a:ext cx="4904626" cy="32575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489" y="708415"/>
            <a:ext cx="4416131" cy="248202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98736">
            <a:off x="8057879" y="3620816"/>
            <a:ext cx="3713895" cy="245985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12224">
            <a:off x="318511" y="3543015"/>
            <a:ext cx="3982725" cy="224028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2908" y="2412022"/>
            <a:ext cx="2744745" cy="2053069"/>
          </a:xfrm>
          <a:prstGeom prst="rect">
            <a:avLst/>
          </a:prstGeom>
        </p:spPr>
      </p:pic>
    </p:spTree>
    <p:extLst>
      <p:ext uri="{BB962C8B-B14F-4D97-AF65-F5344CB8AC3E}">
        <p14:creationId xmlns:p14="http://schemas.microsoft.com/office/powerpoint/2010/main" val="39159396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754" y="1227668"/>
            <a:ext cx="8761413" cy="706964"/>
          </a:xfrm>
        </p:spPr>
        <p:txBody>
          <a:bodyPr>
            <a:normAutofit/>
          </a:bodyPr>
          <a:lstStyle/>
          <a:p>
            <a:r>
              <a:rPr lang="en-US" dirty="0" smtClean="0"/>
              <a:t>A JOURNEY WITH THE END IN MIND</a:t>
            </a:r>
            <a:endParaRPr lang="en-US" dirty="0"/>
          </a:p>
        </p:txBody>
      </p:sp>
      <p:sp>
        <p:nvSpPr>
          <p:cNvPr id="3" name="Content Placeholder 2"/>
          <p:cNvSpPr>
            <a:spLocks noGrp="1"/>
          </p:cNvSpPr>
          <p:nvPr>
            <p:ph idx="1"/>
          </p:nvPr>
        </p:nvSpPr>
        <p:spPr>
          <a:xfrm>
            <a:off x="742950" y="2343150"/>
            <a:ext cx="10242550" cy="4091517"/>
          </a:xfrm>
        </p:spPr>
        <p:txBody>
          <a:bodyPr>
            <a:normAutofit/>
          </a:bodyPr>
          <a:lstStyle/>
          <a:p>
            <a:r>
              <a:rPr lang="en-US" sz="2000" dirty="0" smtClean="0"/>
              <a:t>Reflection </a:t>
            </a:r>
            <a:r>
              <a:rPr lang="en-US" sz="2000" dirty="0"/>
              <a:t>is one way to dialogue with yourself about a learning experience.  </a:t>
            </a:r>
            <a:endParaRPr lang="en-US" sz="2000" dirty="0" smtClean="0"/>
          </a:p>
          <a:p>
            <a:r>
              <a:rPr lang="en-US" sz="2000" dirty="0" smtClean="0"/>
              <a:t>The </a:t>
            </a:r>
            <a:r>
              <a:rPr lang="en-US" sz="2000" dirty="0"/>
              <a:t>purpose of </a:t>
            </a:r>
            <a:r>
              <a:rPr lang="en-US" sz="2000" dirty="0" smtClean="0"/>
              <a:t>reflection </a:t>
            </a:r>
            <a:r>
              <a:rPr lang="en-US" sz="2000" dirty="0"/>
              <a:t>is to help establish what </a:t>
            </a:r>
            <a:r>
              <a:rPr lang="en-US" sz="2000" dirty="0" smtClean="0"/>
              <a:t>we have </a:t>
            </a:r>
            <a:r>
              <a:rPr lang="en-US" sz="2000" dirty="0"/>
              <a:t>learned while </a:t>
            </a:r>
            <a:r>
              <a:rPr lang="en-US" sz="2000" dirty="0" smtClean="0"/>
              <a:t>studying </a:t>
            </a:r>
            <a:r>
              <a:rPr lang="en-US" sz="2000" dirty="0"/>
              <a:t>and applying the strategies that were </a:t>
            </a:r>
            <a:r>
              <a:rPr lang="en-US" sz="2000" dirty="0" smtClean="0"/>
              <a:t>presented. </a:t>
            </a:r>
          </a:p>
          <a:p>
            <a:r>
              <a:rPr lang="en-US" sz="2000" dirty="0" smtClean="0"/>
              <a:t>Our reflection </a:t>
            </a:r>
            <a:r>
              <a:rPr lang="en-US" sz="2000" b="1" u="sng" dirty="0" smtClean="0"/>
              <a:t>END OF </a:t>
            </a:r>
            <a:r>
              <a:rPr lang="en-US" sz="2000" b="1" dirty="0" smtClean="0"/>
              <a:t>TODAY </a:t>
            </a:r>
            <a:r>
              <a:rPr lang="en-US" sz="2000" dirty="0" smtClean="0"/>
              <a:t>could answer questions like the following:</a:t>
            </a:r>
          </a:p>
          <a:p>
            <a:pPr lvl="2"/>
            <a:r>
              <a:rPr lang="en-US" sz="2000" dirty="0"/>
              <a:t>Did I accomplish what I set out to accomplish?</a:t>
            </a:r>
          </a:p>
          <a:p>
            <a:pPr lvl="2"/>
            <a:r>
              <a:rPr lang="en-US" sz="2000" dirty="0"/>
              <a:t>What did I learn that was useful to me as an educator?</a:t>
            </a:r>
          </a:p>
          <a:p>
            <a:pPr lvl="2"/>
            <a:r>
              <a:rPr lang="en-US" sz="2000" dirty="0"/>
              <a:t>How did this learning change my thinking or practice?</a:t>
            </a:r>
          </a:p>
          <a:p>
            <a:pPr lvl="2"/>
            <a:r>
              <a:rPr lang="en-US" sz="2000" dirty="0"/>
              <a:t>What more would I like to learn about the subject?</a:t>
            </a:r>
          </a:p>
          <a:p>
            <a:endParaRPr lang="en-US" dirty="0"/>
          </a:p>
          <a:p>
            <a:endParaRPr lang="en-US" dirty="0"/>
          </a:p>
        </p:txBody>
      </p:sp>
      <p:sp>
        <p:nvSpPr>
          <p:cNvPr id="4" name="Slide Number Placeholder 3"/>
          <p:cNvSpPr>
            <a:spLocks noGrp="1"/>
          </p:cNvSpPr>
          <p:nvPr>
            <p:ph type="sldNum" sz="quarter" idx="12"/>
          </p:nvPr>
        </p:nvSpPr>
        <p:spPr/>
        <p:txBody>
          <a:bodyPr/>
          <a:lstStyle/>
          <a:p>
            <a:fld id="{2145BA42-AB18-4479-BE5B-DF1B2FA3AB46}" type="slidenum">
              <a:rPr lang="en-US" smtClean="0"/>
              <a:t>11</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26108">
            <a:off x="8920798" y="4099915"/>
            <a:ext cx="2371662" cy="2060813"/>
          </a:xfrm>
          <a:prstGeom prst="rect">
            <a:avLst/>
          </a:prstGeom>
        </p:spPr>
      </p:pic>
    </p:spTree>
    <p:extLst>
      <p:ext uri="{BB962C8B-B14F-4D97-AF65-F5344CB8AC3E}">
        <p14:creationId xmlns:p14="http://schemas.microsoft.com/office/powerpoint/2010/main" val="13544876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757124" y="1009717"/>
            <a:ext cx="11057505" cy="552028"/>
          </a:xfrm>
        </p:spPr>
        <p:txBody>
          <a:bodyPr/>
          <a:lstStyle/>
          <a:p>
            <a:r>
              <a:rPr lang="en-US" dirty="0" smtClean="0"/>
              <a:t>REFLECT AS WE GO?</a:t>
            </a:r>
            <a:br>
              <a:rPr lang="en-US" dirty="0" smtClean="0"/>
            </a:br>
            <a:r>
              <a:rPr lang="en-US" dirty="0" smtClean="0"/>
              <a:t>THROUGHOUT </a:t>
            </a:r>
            <a:r>
              <a:rPr lang="en-US" dirty="0"/>
              <a:t>EACH </a:t>
            </a:r>
            <a:r>
              <a:rPr lang="en-US" dirty="0" smtClean="0"/>
              <a:t>DAY  PERSONALIZE</a:t>
            </a:r>
            <a:endParaRPr lang="en-US" dirty="0"/>
          </a:p>
        </p:txBody>
      </p:sp>
      <p:sp>
        <p:nvSpPr>
          <p:cNvPr id="4" name="Slide Number Placeholder 3"/>
          <p:cNvSpPr>
            <a:spLocks noGrp="1"/>
          </p:cNvSpPr>
          <p:nvPr>
            <p:ph type="sldNum" sz="quarter" idx="12"/>
          </p:nvPr>
        </p:nvSpPr>
        <p:spPr/>
        <p:txBody>
          <a:bodyPr/>
          <a:lstStyle/>
          <a:p>
            <a:fld id="{2145BA42-AB18-4479-BE5B-DF1B2FA3AB46}" type="slidenum">
              <a:rPr lang="en-US" smtClean="0"/>
              <a:t>12</a:t>
            </a:fld>
            <a:endParaRPr lang="en-US"/>
          </a:p>
        </p:txBody>
      </p:sp>
      <p:graphicFrame>
        <p:nvGraphicFramePr>
          <p:cNvPr id="17" name="Table 16"/>
          <p:cNvGraphicFramePr>
            <a:graphicFrameLocks noGrp="1"/>
          </p:cNvGraphicFramePr>
          <p:nvPr>
            <p:extLst>
              <p:ext uri="{D42A27DB-BD31-4B8C-83A1-F6EECF244321}">
                <p14:modId xmlns:p14="http://schemas.microsoft.com/office/powerpoint/2010/main" val="1670771928"/>
              </p:ext>
            </p:extLst>
          </p:nvPr>
        </p:nvGraphicFramePr>
        <p:xfrm>
          <a:off x="1963789" y="2315029"/>
          <a:ext cx="8335054" cy="3817255"/>
        </p:xfrm>
        <a:graphic>
          <a:graphicData uri="http://schemas.openxmlformats.org/drawingml/2006/table">
            <a:tbl>
              <a:tblPr firstRow="1" bandRow="1">
                <a:tableStyleId>{5C22544A-7EE6-4342-B048-85BDC9FD1C3A}</a:tableStyleId>
              </a:tblPr>
              <a:tblGrid>
                <a:gridCol w="4167527"/>
                <a:gridCol w="4167527"/>
              </a:tblGrid>
              <a:tr h="1857043">
                <a:tc>
                  <a:txBody>
                    <a:bodyPr/>
                    <a:lstStyle/>
                    <a:p>
                      <a:r>
                        <a:rPr lang="en-US" u="sng" dirty="0" smtClean="0"/>
                        <a:t>“AHA” MOMENTS</a:t>
                      </a:r>
                    </a:p>
                    <a:p>
                      <a:r>
                        <a:rPr lang="en-US" dirty="0" smtClean="0"/>
                        <a:t>What</a:t>
                      </a:r>
                      <a:r>
                        <a:rPr lang="en-US" baseline="0" dirty="0" smtClean="0"/>
                        <a:t> are your take-</a:t>
                      </a:r>
                      <a:r>
                        <a:rPr lang="en-US" baseline="0" dirty="0" err="1" smtClean="0"/>
                        <a:t>aways</a:t>
                      </a:r>
                      <a:r>
                        <a:rPr lang="en-US" baseline="0" dirty="0" smtClean="0"/>
                        <a:t>?</a:t>
                      </a:r>
                    </a:p>
                    <a:p>
                      <a:r>
                        <a:rPr lang="en-US" baseline="0" dirty="0" smtClean="0"/>
                        <a:t>  </a:t>
                      </a:r>
                      <a:endParaRPr lang="en-US" dirty="0"/>
                    </a:p>
                  </a:txBody>
                  <a:tcPr/>
                </a:tc>
                <a:tc>
                  <a:txBody>
                    <a:bodyPr/>
                    <a:lstStyle/>
                    <a:p>
                      <a:r>
                        <a:rPr lang="en-US" dirty="0" smtClean="0"/>
                        <a:t>CELEBRATIONS</a:t>
                      </a:r>
                    </a:p>
                    <a:p>
                      <a:r>
                        <a:rPr lang="en-US" dirty="0" smtClean="0"/>
                        <a:t>Highlight/list</a:t>
                      </a:r>
                      <a:r>
                        <a:rPr lang="en-US" baseline="0" dirty="0" smtClean="0"/>
                        <a:t> what you are proud of in your own practice!</a:t>
                      </a:r>
                    </a:p>
                    <a:p>
                      <a:endParaRPr lang="en-US" baseline="0" dirty="0" smtClean="0"/>
                    </a:p>
                    <a:p>
                      <a:endParaRPr lang="en-US" dirty="0" smtClean="0"/>
                    </a:p>
                    <a:p>
                      <a:endParaRPr lang="en-US" dirty="0"/>
                    </a:p>
                  </a:txBody>
                  <a:tcPr/>
                </a:tc>
              </a:tr>
              <a:tr h="1563826">
                <a:tc>
                  <a:txBody>
                    <a:bodyPr/>
                    <a:lstStyle/>
                    <a:p>
                      <a:r>
                        <a:rPr lang="en-US" b="1" u="sng" dirty="0" smtClean="0"/>
                        <a:t>MY CLASS?</a:t>
                      </a:r>
                    </a:p>
                    <a:p>
                      <a:r>
                        <a:rPr lang="en-US" dirty="0" smtClean="0"/>
                        <a:t>How might you apply or experiment with an idea/s from today?</a:t>
                      </a:r>
                      <a:endParaRPr lang="en-US" dirty="0"/>
                    </a:p>
                  </a:txBody>
                  <a:tcPr/>
                </a:tc>
                <a:tc>
                  <a:txBody>
                    <a:bodyPr/>
                    <a:lstStyle/>
                    <a:p>
                      <a:r>
                        <a:rPr lang="en-US" b="1" u="sng" dirty="0" smtClean="0"/>
                        <a:t>FOLLOW-UP  / THE FUTURE</a:t>
                      </a:r>
                    </a:p>
                    <a:p>
                      <a:r>
                        <a:rPr lang="en-US" dirty="0" smtClean="0"/>
                        <a:t>Are their topics,</a:t>
                      </a:r>
                      <a:r>
                        <a:rPr lang="en-US" baseline="0" dirty="0" smtClean="0"/>
                        <a:t> structures or strategies you would like to explore?</a:t>
                      </a:r>
                    </a:p>
                    <a:p>
                      <a:endParaRPr lang="en-US" dirty="0" smtClean="0"/>
                    </a:p>
                  </a:txBody>
                  <a:tcPr/>
                </a:tc>
              </a:tr>
              <a:tr h="396386">
                <a:tc>
                  <a:txBody>
                    <a:bodyPr/>
                    <a:lstStyle/>
                    <a:p>
                      <a:endParaRPr lang="en-US" dirty="0"/>
                    </a:p>
                  </a:txBody>
                  <a:tcPr/>
                </a:tc>
                <a:tc>
                  <a:txBody>
                    <a:bodyPr/>
                    <a:lstStyle/>
                    <a:p>
                      <a:endParaRPr lang="en-US" dirty="0"/>
                    </a:p>
                  </a:txBody>
                  <a:tcPr/>
                </a:tc>
              </a:tr>
            </a:tbl>
          </a:graphicData>
        </a:graphic>
      </p:graphicFrame>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635" y="3058884"/>
            <a:ext cx="1152261" cy="1164773"/>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7583" y="3292039"/>
            <a:ext cx="1281935" cy="780308"/>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8186" y="5163455"/>
            <a:ext cx="749157" cy="62180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8550" y="5016124"/>
            <a:ext cx="1219182" cy="979003"/>
          </a:xfrm>
          <a:prstGeom prst="rect">
            <a:avLst/>
          </a:prstGeom>
        </p:spPr>
      </p:pic>
    </p:spTree>
    <p:extLst>
      <p:ext uri="{BB962C8B-B14F-4D97-AF65-F5344CB8AC3E}">
        <p14:creationId xmlns:p14="http://schemas.microsoft.com/office/powerpoint/2010/main" val="955493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0056" y="679572"/>
            <a:ext cx="9762903" cy="1026398"/>
          </a:xfrm>
        </p:spPr>
        <p:txBody>
          <a:bodyPr/>
          <a:lstStyle/>
          <a:p>
            <a:r>
              <a:rPr lang="en-US" altLang="en-US" sz="2600" b="1" dirty="0"/>
              <a:t>Strategy </a:t>
            </a:r>
            <a:r>
              <a:rPr lang="en-US" altLang="en-US" sz="2600" b="1" dirty="0" smtClean="0"/>
              <a:t>Harvest – One of My Goals For You, Too!</a:t>
            </a:r>
            <a:br>
              <a:rPr lang="en-US" altLang="en-US" sz="2600" b="1" dirty="0" smtClean="0"/>
            </a:br>
            <a:r>
              <a:rPr lang="en-US" altLang="en-US" sz="2600" b="1" dirty="0" smtClean="0"/>
              <a:t>HARVEST STRATEGIES</a:t>
            </a:r>
            <a:endParaRPr lang="en-US" altLang="en-US" sz="2600" b="1" dirty="0"/>
          </a:p>
        </p:txBody>
      </p:sp>
      <p:pic>
        <p:nvPicPr>
          <p:cNvPr id="14339"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730578" y="1930666"/>
            <a:ext cx="4341860" cy="4668025"/>
          </a:xfrm>
          <a:noFill/>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145BA42-AB18-4479-BE5B-DF1B2FA3AB46}" type="slidenum">
              <a:rPr lang="en-US" smtClean="0"/>
              <a:t>13</a:t>
            </a:fld>
            <a:endParaRPr lang="en-US"/>
          </a:p>
        </p:txBody>
      </p:sp>
    </p:spTree>
    <p:extLst>
      <p:ext uri="{BB962C8B-B14F-4D97-AF65-F5344CB8AC3E}">
        <p14:creationId xmlns:p14="http://schemas.microsoft.com/office/powerpoint/2010/main" val="14983655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465616" y="295728"/>
            <a:ext cx="11517118" cy="6091423"/>
          </a:xfrm>
          <a:prstGeom prst="rect">
            <a:avLst/>
          </a:prstGeom>
        </p:spPr>
      </p:pic>
      <p:sp>
        <p:nvSpPr>
          <p:cNvPr id="3" name="Slide Number Placeholder 2"/>
          <p:cNvSpPr>
            <a:spLocks noGrp="1"/>
          </p:cNvSpPr>
          <p:nvPr>
            <p:ph type="sldNum" sz="quarter" idx="12"/>
          </p:nvPr>
        </p:nvSpPr>
        <p:spPr/>
        <p:txBody>
          <a:bodyPr/>
          <a:lstStyle/>
          <a:p>
            <a:fld id="{2145BA42-AB18-4479-BE5B-DF1B2FA3AB46}" type="slidenum">
              <a:rPr lang="en-US" smtClean="0"/>
              <a:t>14</a:t>
            </a:fld>
            <a:endParaRPr lang="en-US"/>
          </a:p>
        </p:txBody>
      </p:sp>
    </p:spTree>
    <p:extLst>
      <p:ext uri="{BB962C8B-B14F-4D97-AF65-F5344CB8AC3E}">
        <p14:creationId xmlns:p14="http://schemas.microsoft.com/office/powerpoint/2010/main" val="2604851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a:t>
            </a:r>
            <a:endParaRPr lang="en-US" dirty="0"/>
          </a:p>
        </p:txBody>
      </p:sp>
      <p:sp>
        <p:nvSpPr>
          <p:cNvPr id="3" name="Content Placeholder 2"/>
          <p:cNvSpPr>
            <a:spLocks noGrp="1"/>
          </p:cNvSpPr>
          <p:nvPr>
            <p:ph idx="1"/>
          </p:nvPr>
        </p:nvSpPr>
        <p:spPr>
          <a:xfrm>
            <a:off x="977533" y="2480670"/>
            <a:ext cx="8589547" cy="3892834"/>
          </a:xfrm>
        </p:spPr>
        <p:txBody>
          <a:bodyPr/>
          <a:lstStyle/>
          <a:p>
            <a:r>
              <a:rPr lang="en-US" sz="2000" dirty="0" smtClean="0"/>
              <a:t>There is no single, tried-and-true method of differentiating instruction and assessment for all students. We do whatever works. However, there are some commonly accepted practices that can help teachers design more effective and responsive lessons.</a:t>
            </a:r>
          </a:p>
          <a:p>
            <a:r>
              <a:rPr lang="en-US" sz="2000" dirty="0" smtClean="0"/>
              <a:t>My goal is to guide our journey in helping us grow deeper in our understanding of DI. </a:t>
            </a:r>
          </a:p>
          <a:p>
            <a:r>
              <a:rPr lang="en-US" sz="2000" dirty="0" smtClean="0"/>
              <a:t>Even if you find the subject matter grade levels differ, you may still find strategies to incorporate into your specialty.  Pull out the practices which you find helpful!</a:t>
            </a:r>
          </a:p>
          <a:p>
            <a:endParaRPr lang="en-US" dirty="0"/>
          </a:p>
        </p:txBody>
      </p:sp>
      <p:sp>
        <p:nvSpPr>
          <p:cNvPr id="4" name="Slide Number Placeholder 3"/>
          <p:cNvSpPr>
            <a:spLocks noGrp="1"/>
          </p:cNvSpPr>
          <p:nvPr>
            <p:ph type="sldNum" sz="quarter" idx="12"/>
          </p:nvPr>
        </p:nvSpPr>
        <p:spPr/>
        <p:txBody>
          <a:bodyPr/>
          <a:lstStyle/>
          <a:p>
            <a:fld id="{2145BA42-AB18-4479-BE5B-DF1B2FA3AB46}" type="slidenum">
              <a:rPr lang="en-US" smtClean="0"/>
              <a:t>15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6563" y="2644443"/>
            <a:ext cx="2250152" cy="2910196"/>
          </a:xfrm>
          <a:prstGeom prst="rect">
            <a:avLst/>
          </a:prstGeom>
        </p:spPr>
      </p:pic>
    </p:spTree>
    <p:extLst>
      <p:ext uri="{BB962C8B-B14F-4D97-AF65-F5344CB8AC3E}">
        <p14:creationId xmlns:p14="http://schemas.microsoft.com/office/powerpoint/2010/main" val="4440287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hope is to show you DI…</a:t>
            </a:r>
            <a:endParaRPr lang="en-US" dirty="0"/>
          </a:p>
        </p:txBody>
      </p:sp>
      <p:sp>
        <p:nvSpPr>
          <p:cNvPr id="3" name="Content Placeholder 2"/>
          <p:cNvSpPr>
            <a:spLocks noGrp="1"/>
          </p:cNvSpPr>
          <p:nvPr>
            <p:ph idx="1"/>
          </p:nvPr>
        </p:nvSpPr>
        <p:spPr>
          <a:xfrm>
            <a:off x="5535660" y="2540000"/>
            <a:ext cx="5942251" cy="4318000"/>
          </a:xfrm>
        </p:spPr>
        <p:txBody>
          <a:bodyPr/>
          <a:lstStyle/>
          <a:p>
            <a:r>
              <a:rPr lang="en-US" dirty="0"/>
              <a:t>I</a:t>
            </a:r>
            <a:r>
              <a:rPr lang="en-US" dirty="0" smtClean="0"/>
              <a:t>s a feasible, practical, worthwhile approach that </a:t>
            </a:r>
            <a:r>
              <a:rPr lang="en-US" dirty="0" err="1" smtClean="0"/>
              <a:t>honours</a:t>
            </a:r>
            <a:r>
              <a:rPr lang="en-US" dirty="0" smtClean="0"/>
              <a:t> classroom diversity</a:t>
            </a:r>
          </a:p>
          <a:p>
            <a:r>
              <a:rPr lang="en-US" dirty="0"/>
              <a:t>D</a:t>
            </a:r>
            <a:r>
              <a:rPr lang="en-US" dirty="0" smtClean="0"/>
              <a:t>oes not require you to design nine different assignments, orchestrate intricate group tasks, or put on a major production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954" y="2914650"/>
            <a:ext cx="3810000" cy="2533650"/>
          </a:xfrm>
          <a:prstGeom prst="rect">
            <a:avLst/>
          </a:prstGeom>
        </p:spPr>
      </p:pic>
    </p:spTree>
    <p:extLst>
      <p:ext uri="{BB962C8B-B14F-4D97-AF65-F5344CB8AC3E}">
        <p14:creationId xmlns:p14="http://schemas.microsoft.com/office/powerpoint/2010/main" val="142985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3951" y="679572"/>
            <a:ext cx="2818795" cy="2818795"/>
          </a:xfrm>
          <a:prstGeom prst="rect">
            <a:avLst/>
          </a:prstGeom>
        </p:spPr>
      </p:pic>
      <p:sp>
        <p:nvSpPr>
          <p:cNvPr id="2" name="Title 1"/>
          <p:cNvSpPr>
            <a:spLocks noGrp="1"/>
          </p:cNvSpPr>
          <p:nvPr>
            <p:ph type="ctrTitle"/>
          </p:nvPr>
        </p:nvSpPr>
        <p:spPr>
          <a:xfrm>
            <a:off x="1125760" y="2584673"/>
            <a:ext cx="8825658" cy="2677648"/>
          </a:xfrm>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12" name="Slide Number Placeholder 11"/>
          <p:cNvSpPr>
            <a:spLocks noGrp="1"/>
          </p:cNvSpPr>
          <p:nvPr>
            <p:ph type="sldNum" sz="quarter" idx="12"/>
          </p:nvPr>
        </p:nvSpPr>
        <p:spPr/>
        <p:txBody>
          <a:bodyPr/>
          <a:lstStyle/>
          <a:p>
            <a:fld id="{2145BA42-AB18-4479-BE5B-DF1B2FA3AB46}" type="slidenum">
              <a:rPr lang="en-US" smtClean="0"/>
              <a:t>17</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589" y="573584"/>
            <a:ext cx="2146599" cy="277500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325" y="553255"/>
            <a:ext cx="2252709" cy="286604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9526" y="584919"/>
            <a:ext cx="2200811" cy="283437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9287" y="2798915"/>
            <a:ext cx="2415613" cy="302898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3598" y="2536165"/>
            <a:ext cx="2521190" cy="3151487"/>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270" y="3262809"/>
            <a:ext cx="2264267" cy="292613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286" y="3170136"/>
            <a:ext cx="2234481" cy="2887637"/>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06486" y="3400014"/>
            <a:ext cx="1875770" cy="2427883"/>
          </a:xfrm>
          <a:prstGeom prst="rect">
            <a:avLst/>
          </a:prstGeom>
        </p:spPr>
      </p:pic>
    </p:spTree>
    <p:extLst>
      <p:ext uri="{BB962C8B-B14F-4D97-AF65-F5344CB8AC3E}">
        <p14:creationId xmlns:p14="http://schemas.microsoft.com/office/powerpoint/2010/main" val="40906112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r>
              <a:rPr lang="en-US" b="1" dirty="0">
                <a:latin typeface="Times New Roman" panose="02020603050405020304" pitchFamily="18" charset="0"/>
                <a:ea typeface="Calibri" panose="020F0502020204030204" pitchFamily="34" charset="0"/>
                <a:cs typeface="Times New Roman" panose="02020603050405020304" pitchFamily="18" charset="0"/>
              </a:rPr>
              <a:t>PART A</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fld id="{2145BA42-AB18-4479-BE5B-DF1B2FA3AB46}" type="slidenum">
              <a:rPr lang="en-US" smtClean="0"/>
              <a:t>18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630262955"/>
              </p:ext>
            </p:extLst>
          </p:nvPr>
        </p:nvGraphicFramePr>
        <p:xfrm>
          <a:off x="1718127" y="1063416"/>
          <a:ext cx="8634413" cy="3276600"/>
        </p:xfrm>
        <a:graphic>
          <a:graphicData uri="http://schemas.openxmlformats.org/drawingml/2006/table">
            <a:tbl>
              <a:tblPr firstRow="1" bandRow="1">
                <a:tableStyleId>{5C22544A-7EE6-4342-B048-85BDC9FD1C3A}</a:tableStyleId>
              </a:tblPr>
              <a:tblGrid>
                <a:gridCol w="8634413"/>
              </a:tblGrid>
              <a:tr h="266610">
                <a:tc>
                  <a:txBody>
                    <a:bodyPr/>
                    <a:lstStyle/>
                    <a:p>
                      <a:pPr marL="0" marR="0" algn="ctr">
                        <a:spcBef>
                          <a:spcPts val="600"/>
                        </a:spcBef>
                        <a:spcAft>
                          <a:spcPts val="600"/>
                        </a:spcAft>
                      </a:pP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506136">
                <a:tc>
                  <a:txBody>
                    <a:bodyPr/>
                    <a:lstStyle/>
                    <a:p>
                      <a:pPr marL="0" marR="0" indent="0" algn="l">
                        <a:spcBef>
                          <a:spcPts val="600"/>
                        </a:spcBef>
                        <a:spcAft>
                          <a:spcPts val="600"/>
                        </a:spcAft>
                        <a:buFont typeface="Wingdings" panose="05000000000000000000" pitchFamily="2" charset="2"/>
                        <a:buNone/>
                      </a:pPr>
                      <a:endParaRPr lang="en-US" sz="25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l">
                        <a:spcBef>
                          <a:spcPts val="600"/>
                        </a:spcBef>
                        <a:spcAft>
                          <a:spcPts val="600"/>
                        </a:spcAft>
                        <a:buFont typeface="Wingdings" panose="05000000000000000000" pitchFamily="2" charset="2"/>
                        <a:buNone/>
                      </a:pPr>
                      <a:r>
                        <a:rPr lang="en-US" sz="2500" b="1" dirty="0" smtClean="0">
                          <a:effectLst/>
                          <a:latin typeface="Times New Roman" panose="02020603050405020304" pitchFamily="18" charset="0"/>
                          <a:ea typeface="Calibri" panose="020F0502020204030204" pitchFamily="34" charset="0"/>
                          <a:cs typeface="Times New Roman" panose="02020603050405020304" pitchFamily="18" charset="0"/>
                        </a:rPr>
                        <a:t>Welcome/Introductions</a:t>
                      </a: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 Overview / End in Mind</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lang="en-US" sz="2500" dirty="0" smtClean="0">
                          <a:effectLst/>
                          <a:latin typeface="Times New Roman" panose="02020603050405020304" pitchFamily="18" charset="0"/>
                          <a:ea typeface="Calibri" panose="020F0502020204030204" pitchFamily="34" charset="0"/>
                          <a:cs typeface="Times New Roman" panose="02020603050405020304" pitchFamily="18" charset="0"/>
                        </a:rPr>
                        <a:t>What is differentiation?  </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lang="en-US" sz="2500" dirty="0" smtClean="0">
                          <a:effectLst/>
                          <a:latin typeface="Times New Roman" panose="02020603050405020304" pitchFamily="18" charset="0"/>
                          <a:ea typeface="Calibri" panose="020F0502020204030204" pitchFamily="34" charset="0"/>
                          <a:cs typeface="Times New Roman" panose="02020603050405020304" pitchFamily="18" charset="0"/>
                        </a:rPr>
                        <a:t>DI “Is” /</a:t>
                      </a:r>
                      <a:r>
                        <a:rPr lang="en-US" sz="2500" baseline="0" dirty="0" smtClean="0">
                          <a:effectLst/>
                          <a:latin typeface="Times New Roman" panose="02020603050405020304" pitchFamily="18" charset="0"/>
                          <a:ea typeface="Calibri" panose="020F0502020204030204" pitchFamily="34" charset="0"/>
                          <a:cs typeface="Times New Roman" panose="02020603050405020304" pitchFamily="18" charset="0"/>
                        </a:rPr>
                        <a:t> “Is Not”?</a:t>
                      </a:r>
                    </a:p>
                    <a:p>
                      <a:pPr marL="1257300" marR="0" lvl="2" indent="-342900" algn="l">
                        <a:spcBef>
                          <a:spcPts val="600"/>
                        </a:spcBef>
                        <a:spcAft>
                          <a:spcPts val="600"/>
                        </a:spcAft>
                        <a:buFont typeface="Wingdings" panose="05000000000000000000" pitchFamily="2" charset="2"/>
                        <a:buChar char="q"/>
                      </a:pPr>
                      <a:r>
                        <a:rPr lang="en-US" sz="2500" dirty="0" smtClean="0">
                          <a:effectLst/>
                          <a:latin typeface="Times New Roman" panose="02020603050405020304" pitchFamily="18" charset="0"/>
                          <a:ea typeface="Calibri" panose="020F0502020204030204" pitchFamily="34" charset="0"/>
                          <a:cs typeface="Times New Roman" panose="02020603050405020304" pitchFamily="18" charset="0"/>
                        </a:rPr>
                        <a:t>Why </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differentiate</a:t>
                      </a:r>
                      <a:r>
                        <a:rPr lang="en-US" sz="2500" dirty="0" smtClean="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tc>
              </a:tr>
              <a:tr h="266610">
                <a:tc>
                  <a:txBody>
                    <a:bodyPr/>
                    <a:lstStyle/>
                    <a:p>
                      <a:pPr marL="0" marR="0" indent="0" algn="l">
                        <a:spcBef>
                          <a:spcPts val="600"/>
                        </a:spcBef>
                        <a:spcAft>
                          <a:spcPts val="600"/>
                        </a:spcAft>
                        <a:buFont typeface="Wingdings" panose="05000000000000000000" pitchFamily="2" charset="2"/>
                        <a:buNone/>
                      </a:pP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832633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ea typeface="Calibri" panose="020F0502020204030204" pitchFamily="34" charset="0"/>
                <a:cs typeface="Times New Roman" panose="02020603050405020304" pitchFamily="18" charset="0"/>
              </a:rPr>
              <a:t>PART B</a:t>
            </a:r>
            <a:r>
              <a:rPr lang="en-US" dirty="0">
                <a:latin typeface="Times New Roman" panose="02020603050405020304" pitchFamily="18" charset="0"/>
                <a:ea typeface="Calibri" panose="020F0502020204030204" pitchFamily="34" charset="0"/>
                <a:cs typeface="Times New Roman" panose="02020603050405020304" pitchFamily="18" charset="0"/>
              </a:rPr>
              <a:t/>
            </a:r>
            <a:br>
              <a:rPr lang="en-US" dirty="0">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73073379"/>
              </p:ext>
            </p:extLst>
          </p:nvPr>
        </p:nvGraphicFramePr>
        <p:xfrm>
          <a:off x="1083809" y="2141537"/>
          <a:ext cx="9268731" cy="4069820"/>
        </p:xfrm>
        <a:graphic>
          <a:graphicData uri="http://schemas.openxmlformats.org/drawingml/2006/table">
            <a:tbl>
              <a:tblPr firstRow="1" bandRow="1">
                <a:tableStyleId>{5C22544A-7EE6-4342-B048-85BDC9FD1C3A}</a:tableStyleId>
              </a:tblPr>
              <a:tblGrid>
                <a:gridCol w="9268731"/>
              </a:tblGrid>
              <a:tr h="391328">
                <a:tc>
                  <a:txBody>
                    <a:bodyPr/>
                    <a:lstStyle/>
                    <a:p>
                      <a:pPr marL="0" marR="0" algn="ctr">
                        <a:spcBef>
                          <a:spcPts val="600"/>
                        </a:spcBef>
                        <a:spcAft>
                          <a:spcPts val="600"/>
                        </a:spcAft>
                      </a:pP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78492">
                <a:tc>
                  <a:txBody>
                    <a:bodyPr/>
                    <a:lstStyle/>
                    <a:p>
                      <a:pPr marL="342900" marR="0" lvl="0"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Why DI? Connecting DI &amp; 21</a:t>
                      </a:r>
                      <a:r>
                        <a:rPr lang="en-US" sz="2200" baseline="30000" dirty="0" smtClean="0">
                          <a:effectLst/>
                          <a:latin typeface="Times New Roman" panose="02020603050405020304" pitchFamily="18" charset="0"/>
                          <a:ea typeface="Calibri" panose="020F0502020204030204" pitchFamily="34" charset="0"/>
                          <a:cs typeface="Times New Roman" panose="02020603050405020304" pitchFamily="18" charset="0"/>
                        </a:rPr>
                        <a:t>st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Century Thinking &amp; Learning</a:t>
                      </a:r>
                    </a:p>
                    <a:p>
                      <a:pPr marL="342900" marR="0" indent="-342900" algn="l">
                        <a:spcBef>
                          <a:spcPts val="600"/>
                        </a:spcBef>
                        <a:spcAft>
                          <a:spcPts val="600"/>
                        </a:spcAft>
                        <a:buFont typeface="Wingdings" panose="05000000000000000000" pitchFamily="2" charset="2"/>
                        <a:buChar char="Ø"/>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Positive Aspects of DI / Dispelling Myths</a:t>
                      </a:r>
                    </a:p>
                    <a:p>
                      <a:pPr marL="342900" marR="0" indent="-342900" algn="l">
                        <a:spcBef>
                          <a:spcPts val="600"/>
                        </a:spcBef>
                        <a:spcAft>
                          <a:spcPts val="600"/>
                        </a:spcAft>
                        <a:buFont typeface="Wingdings" panose="05000000000000000000" pitchFamily="2" charset="2"/>
                        <a:buChar char="Ø"/>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Yes, But…</a:t>
                      </a:r>
                    </a:p>
                    <a:p>
                      <a:pPr marL="342900" marR="0" indent="-342900" algn="l">
                        <a:spcBef>
                          <a:spcPts val="600"/>
                        </a:spcBef>
                        <a:spcAft>
                          <a:spcPts val="600"/>
                        </a:spcAft>
                        <a:buFont typeface="Wingdings" panose="05000000000000000000" pitchFamily="2" charset="2"/>
                        <a:buChar char="Ø"/>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Teaching What You Believe</a:t>
                      </a:r>
                    </a:p>
                    <a:p>
                      <a:pPr marL="1257300" marR="0" lvl="2" indent="-342900" algn="l">
                        <a:spcBef>
                          <a:spcPts val="600"/>
                        </a:spcBef>
                        <a:spcAft>
                          <a:spcPts val="0"/>
                        </a:spcAft>
                        <a:buFont typeface="Symbol" panose="05050102010706020507" pitchFamily="18" charset="2"/>
                        <a:buChar char=""/>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Beliefs that point to DI (Traditional vs DI)</a:t>
                      </a:r>
                    </a:p>
                    <a:p>
                      <a:pPr marL="1257300" marR="0" lvl="2" indent="-342900" algn="l">
                        <a:spcBef>
                          <a:spcPts val="0"/>
                        </a:spcBef>
                        <a:spcAft>
                          <a:spcPts val="0"/>
                        </a:spcAft>
                        <a:buFont typeface="Symbol" panose="05050102010706020507" pitchFamily="18" charset="2"/>
                        <a:buChar char=""/>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Importance of Teacher/Student Mindset</a:t>
                      </a:r>
                    </a:p>
                    <a:p>
                      <a:pPr marL="1257300" marR="0" lvl="2" indent="-342900" algn="l">
                        <a:spcBef>
                          <a:spcPts val="0"/>
                        </a:spcBef>
                        <a:spcAft>
                          <a:spcPts val="600"/>
                        </a:spcAft>
                        <a:buFont typeface="Symbol" panose="05050102010706020507" pitchFamily="18" charset="2"/>
                        <a:buChar char=""/>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Traditional vs DI</a:t>
                      </a:r>
                    </a:p>
                  </a:txBody>
                  <a:tcPr marL="114300" marR="114300" marT="0" marB="0"/>
                </a:tc>
              </a:tr>
            </a:tbl>
          </a:graphicData>
        </a:graphic>
      </p:graphicFrame>
      <p:sp>
        <p:nvSpPr>
          <p:cNvPr id="3" name="Slide Number Placeholder 2"/>
          <p:cNvSpPr>
            <a:spLocks noGrp="1"/>
          </p:cNvSpPr>
          <p:nvPr>
            <p:ph type="sldNum" sz="quarter" idx="12"/>
          </p:nvPr>
        </p:nvSpPr>
        <p:spPr/>
        <p:txBody>
          <a:bodyPr/>
          <a:lstStyle/>
          <a:p>
            <a:fld id="{2145BA42-AB18-4479-BE5B-DF1B2FA3AB46}" type="slidenum">
              <a:rPr lang="en-US" smtClean="0"/>
              <a:t>19</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22562">
            <a:off x="7465073" y="2710284"/>
            <a:ext cx="3932558" cy="3932558"/>
          </a:xfrm>
          <a:prstGeom prst="rect">
            <a:avLst/>
          </a:prstGeom>
        </p:spPr>
      </p:pic>
    </p:spTree>
    <p:extLst>
      <p:ext uri="{BB962C8B-B14F-4D97-AF65-F5344CB8AC3E}">
        <p14:creationId xmlns:p14="http://schemas.microsoft.com/office/powerpoint/2010/main" val="216758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HOUSEKEEPING</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SIGN IN </a:t>
            </a:r>
          </a:p>
          <a:p>
            <a:r>
              <a:rPr lang="en-US" dirty="0" smtClean="0"/>
              <a:t>Daily Schedule (on right)</a:t>
            </a:r>
          </a:p>
          <a:p>
            <a:r>
              <a:rPr lang="en-US" dirty="0" smtClean="0"/>
              <a:t>Materials</a:t>
            </a:r>
          </a:p>
          <a:p>
            <a:pPr lvl="1"/>
            <a:r>
              <a:rPr lang="en-US" dirty="0"/>
              <a:t>E</a:t>
            </a:r>
            <a:r>
              <a:rPr lang="en-US" dirty="0" smtClean="0"/>
              <a:t>xtra supplies </a:t>
            </a:r>
          </a:p>
          <a:p>
            <a:pPr lvl="1"/>
            <a:r>
              <a:rPr lang="en-US" dirty="0" smtClean="0"/>
              <a:t>Treats</a:t>
            </a:r>
          </a:p>
          <a:p>
            <a:r>
              <a:rPr lang="en-US" dirty="0"/>
              <a:t>WASHROOMS</a:t>
            </a:r>
          </a:p>
          <a:p>
            <a:r>
              <a:rPr lang="en-US" dirty="0"/>
              <a:t>EMERGENCY </a:t>
            </a:r>
            <a:r>
              <a:rPr lang="en-US" dirty="0" smtClean="0"/>
              <a:t>EXIT</a:t>
            </a:r>
          </a:p>
          <a:p>
            <a:r>
              <a:rPr lang="en-US" dirty="0" smtClean="0"/>
              <a:t>Feedback Form completed prior to leaving  </a:t>
            </a:r>
          </a:p>
          <a:p>
            <a:r>
              <a:rPr lang="en-US" dirty="0" smtClean="0"/>
              <a:t>BOOK DRAW @ 2:15 </a:t>
            </a:r>
            <a:r>
              <a:rPr lang="en-US" dirty="0"/>
              <a:t>Must be in attendance</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2145BA42-AB18-4479-BE5B-DF1B2FA3AB46}" type="slidenum">
              <a:rPr lang="en-US" smtClean="0"/>
              <a:t>2</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23578">
            <a:off x="6365177" y="1680632"/>
            <a:ext cx="3779790" cy="3949881"/>
          </a:xfrm>
          <a:prstGeom prst="rect">
            <a:avLst/>
          </a:prstGeom>
        </p:spPr>
      </p:pic>
      <p:sp>
        <p:nvSpPr>
          <p:cNvPr id="7" name="Content Placeholder 6"/>
          <p:cNvSpPr>
            <a:spLocks noGrp="1"/>
          </p:cNvSpPr>
          <p:nvPr>
            <p:ph sz="half" idx="2"/>
          </p:nvPr>
        </p:nvSpPr>
        <p:spPr/>
        <p:txBody>
          <a:bodyPr/>
          <a:lstStyle/>
          <a:p>
            <a:endParaRPr lang="en-US" dirty="0"/>
          </a:p>
        </p:txBody>
      </p:sp>
    </p:spTree>
    <p:extLst>
      <p:ext uri="{BB962C8B-B14F-4D97-AF65-F5344CB8AC3E}">
        <p14:creationId xmlns:p14="http://schemas.microsoft.com/office/powerpoint/2010/main" val="2775844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PART C</a:t>
            </a:r>
            <a:br>
              <a:rPr lang="en-US" dirty="0">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93243637"/>
              </p:ext>
            </p:extLst>
          </p:nvPr>
        </p:nvGraphicFramePr>
        <p:xfrm>
          <a:off x="1753746" y="1680632"/>
          <a:ext cx="8598794" cy="4438898"/>
        </p:xfrm>
        <a:graphic>
          <a:graphicData uri="http://schemas.openxmlformats.org/drawingml/2006/table">
            <a:tbl>
              <a:tblPr firstRow="1" bandRow="1">
                <a:tableStyleId>{5C22544A-7EE6-4342-B048-85BDC9FD1C3A}</a:tableStyleId>
              </a:tblPr>
              <a:tblGrid>
                <a:gridCol w="8598794"/>
              </a:tblGrid>
              <a:tr h="0">
                <a:tc>
                  <a:txBody>
                    <a:bodyPr/>
                    <a:lstStyle/>
                    <a:p>
                      <a:pPr marL="0" marR="0" algn="ctr">
                        <a:spcBef>
                          <a:spcPts val="600"/>
                        </a:spcBef>
                        <a:spcAft>
                          <a:spcPts val="600"/>
                        </a:spcAft>
                      </a:pP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57898">
                <a:tc>
                  <a:txBody>
                    <a:bodyPr/>
                    <a:lstStyle/>
                    <a:p>
                      <a:pPr marL="0" marR="0" algn="l">
                        <a:spcBef>
                          <a:spcPts val="600"/>
                        </a:spcBef>
                        <a:spcAft>
                          <a:spcPts val="600"/>
                        </a:spcAft>
                      </a:pP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How to differentiate?</a:t>
                      </a:r>
                    </a:p>
                    <a:p>
                      <a:pPr marL="0" marR="0" algn="l">
                        <a:spcBef>
                          <a:spcPts val="600"/>
                        </a:spcBef>
                        <a:spcAft>
                          <a:spcPts val="600"/>
                        </a:spcAft>
                      </a:pP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Principles/Key elements of DI</a:t>
                      </a:r>
                    </a:p>
                    <a:p>
                      <a:pPr marL="914400" marR="0" indent="-457200" algn="l">
                        <a:spcBef>
                          <a:spcPts val="600"/>
                        </a:spcBef>
                        <a:spcAft>
                          <a:spcPts val="0"/>
                        </a:spcAft>
                        <a:buFont typeface="Arial" panose="020B0604020202020204" pitchFamily="34" charset="0"/>
                        <a:buChar char="•"/>
                      </a:pP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What matters most? KUD's</a:t>
                      </a:r>
                    </a:p>
                    <a:p>
                      <a:pPr marL="914400" marR="0" indent="-457200" algn="l">
                        <a:spcBef>
                          <a:spcPts val="0"/>
                        </a:spcBef>
                        <a:spcAft>
                          <a:spcPts val="0"/>
                        </a:spcAft>
                        <a:buFont typeface="Arial" panose="020B0604020202020204" pitchFamily="34" charset="0"/>
                        <a:buChar char="•"/>
                      </a:pP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Curriculum, Instruction, Assessment Connection</a:t>
                      </a:r>
                    </a:p>
                    <a:p>
                      <a:pPr marL="914400" marR="0" indent="-457200" algn="l">
                        <a:spcBef>
                          <a:spcPts val="0"/>
                        </a:spcBef>
                        <a:spcAft>
                          <a:spcPts val="0"/>
                        </a:spcAft>
                        <a:buFont typeface="Arial" panose="020B0604020202020204" pitchFamily="34" charset="0"/>
                        <a:buChar char="•"/>
                      </a:pPr>
                      <a:r>
                        <a:rPr lang="en-US" sz="3500" dirty="0" smtClean="0">
                          <a:effectLst/>
                          <a:latin typeface="Times New Roman" panose="02020603050405020304" pitchFamily="18" charset="0"/>
                          <a:ea typeface="Calibri" panose="020F0502020204030204" pitchFamily="34" charset="0"/>
                          <a:cs typeface="Times New Roman" panose="02020603050405020304" pitchFamily="18" charset="0"/>
                        </a:rPr>
                        <a:t>Taking Inventory &amp; Browsing</a:t>
                      </a:r>
                      <a:r>
                        <a:rPr lang="en-US" sz="3500" baseline="0" dirty="0" smtClean="0">
                          <a:effectLst/>
                          <a:latin typeface="Times New Roman" panose="02020603050405020304" pitchFamily="18" charset="0"/>
                          <a:ea typeface="Calibri" panose="020F0502020204030204" pitchFamily="34" charset="0"/>
                          <a:cs typeface="Times New Roman" panose="02020603050405020304" pitchFamily="18" charset="0"/>
                        </a:rPr>
                        <a:t> Resources</a:t>
                      </a:r>
                    </a:p>
                    <a:p>
                      <a:pPr marL="457200" marR="0" algn="l">
                        <a:spcBef>
                          <a:spcPts val="0"/>
                        </a:spcBef>
                        <a:spcAft>
                          <a:spcPts val="600"/>
                        </a:spcAft>
                      </a:pP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114300" marR="114300" marT="0" marB="0"/>
                </a:tc>
              </a:tr>
            </a:tbl>
          </a:graphicData>
        </a:graphic>
      </p:graphicFrame>
      <p:sp>
        <p:nvSpPr>
          <p:cNvPr id="3" name="Slide Number Placeholder 2"/>
          <p:cNvSpPr>
            <a:spLocks noGrp="1"/>
          </p:cNvSpPr>
          <p:nvPr>
            <p:ph type="sldNum" sz="quarter" idx="12"/>
          </p:nvPr>
        </p:nvSpPr>
        <p:spPr/>
        <p:txBody>
          <a:bodyPr/>
          <a:lstStyle/>
          <a:p>
            <a:fld id="{2145BA42-AB18-4479-BE5B-DF1B2FA3AB46}" type="slidenum">
              <a:rPr lang="en-US" smtClean="0"/>
              <a:t>20</a:t>
            </a:fld>
            <a:endParaRPr lang="en-US"/>
          </a:p>
        </p:txBody>
      </p:sp>
    </p:spTree>
    <p:extLst>
      <p:ext uri="{BB962C8B-B14F-4D97-AF65-F5344CB8AC3E}">
        <p14:creationId xmlns:p14="http://schemas.microsoft.com/office/powerpoint/2010/main" val="2882416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ea typeface="Calibri" panose="020F0502020204030204" pitchFamily="34" charset="0"/>
                <a:cs typeface="Times New Roman" panose="02020603050405020304" pitchFamily="18" charset="0"/>
              </a:rPr>
              <a:t>PART D</a:t>
            </a:r>
            <a:r>
              <a:rPr lang="en-US" dirty="0">
                <a:latin typeface="Times New Roman" panose="02020603050405020304" pitchFamily="18" charset="0"/>
                <a:ea typeface="Calibri" panose="020F0502020204030204" pitchFamily="34" charset="0"/>
                <a:cs typeface="Times New Roman" panose="02020603050405020304" pitchFamily="18" charset="0"/>
              </a:rPr>
              <a:t/>
            </a:r>
            <a:br>
              <a:rPr lang="en-US" dirty="0">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28595407"/>
              </p:ext>
            </p:extLst>
          </p:nvPr>
        </p:nvGraphicFramePr>
        <p:xfrm>
          <a:off x="1753746" y="2368411"/>
          <a:ext cx="8598794" cy="4489589"/>
        </p:xfrm>
        <a:graphic>
          <a:graphicData uri="http://schemas.openxmlformats.org/drawingml/2006/table">
            <a:tbl>
              <a:tblPr firstRow="1" bandRow="1">
                <a:tableStyleId>{5C22544A-7EE6-4342-B048-85BDC9FD1C3A}</a:tableStyleId>
              </a:tblPr>
              <a:tblGrid>
                <a:gridCol w="8598794"/>
              </a:tblGrid>
              <a:tr h="431691">
                <a:tc>
                  <a:txBody>
                    <a:bodyPr/>
                    <a:lstStyle/>
                    <a:p>
                      <a:pPr marL="0" marR="0" algn="ctr">
                        <a:spcBef>
                          <a:spcPts val="600"/>
                        </a:spcBef>
                        <a:spcAft>
                          <a:spcPts val="600"/>
                        </a:spcAft>
                      </a:pP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57898">
                <a:tc>
                  <a:txBody>
                    <a:bodyPr/>
                    <a:lstStyle/>
                    <a:p>
                      <a:pPr marL="0" marR="0" algn="l">
                        <a:spcBef>
                          <a:spcPts val="600"/>
                        </a:spcBef>
                        <a:spcAft>
                          <a:spcPts val="600"/>
                        </a:spcAft>
                      </a:pP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Collaborative/Personal Planning Time</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spcBef>
                          <a:spcPts val="600"/>
                        </a:spcBef>
                        <a:spcAft>
                          <a:spcPts val="600"/>
                        </a:spcAft>
                      </a:pPr>
                      <a:r>
                        <a:rPr lang="en-US" sz="3500" dirty="0" smtClean="0">
                          <a:effectLst/>
                          <a:latin typeface="Times New Roman" panose="02020603050405020304" pitchFamily="18" charset="0"/>
                          <a:ea typeface="Calibri" panose="020F0502020204030204" pitchFamily="34" charset="0"/>
                          <a:cs typeface="Times New Roman" panose="02020603050405020304" pitchFamily="18" charset="0"/>
                        </a:rPr>
                        <a:t>Select </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500" dirty="0" smtClean="0">
                          <a:effectLst/>
                          <a:latin typeface="Times New Roman" panose="02020603050405020304" pitchFamily="18" charset="0"/>
                          <a:ea typeface="Calibri" panose="020F0502020204030204" pitchFamily="34" charset="0"/>
                          <a:cs typeface="Times New Roman" panose="02020603050405020304" pitchFamily="18" charset="0"/>
                        </a:rPr>
                        <a:t>focus</a:t>
                      </a:r>
                      <a:r>
                        <a:rPr lang="en-US" sz="3500" baseline="0" dirty="0" smtClean="0">
                          <a:effectLst/>
                          <a:latin typeface="Times New Roman" panose="02020603050405020304" pitchFamily="18" charset="0"/>
                          <a:ea typeface="Calibri" panose="020F0502020204030204" pitchFamily="34" charset="0"/>
                          <a:cs typeface="Times New Roman" panose="02020603050405020304" pitchFamily="18" charset="0"/>
                        </a:rPr>
                        <a:t> for last part of day!</a:t>
                      </a:r>
                    </a:p>
                    <a:p>
                      <a:pPr marL="0" marR="0" algn="l">
                        <a:spcBef>
                          <a:spcPts val="600"/>
                        </a:spcBef>
                        <a:spcAft>
                          <a:spcPts val="600"/>
                        </a:spcAft>
                      </a:pPr>
                      <a:r>
                        <a:rPr lang="en-US" sz="3500" dirty="0" smtClean="0">
                          <a:effectLst/>
                          <a:latin typeface="Times New Roman" panose="02020603050405020304" pitchFamily="18" charset="0"/>
                          <a:ea typeface="Calibri" panose="020F0502020204030204" pitchFamily="34" charset="0"/>
                          <a:cs typeface="Times New Roman" panose="02020603050405020304" pitchFamily="18" charset="0"/>
                        </a:rPr>
                        <a:t>2:15</a:t>
                      </a:r>
                      <a:r>
                        <a:rPr lang="en-US" sz="3500" baseline="0" dirty="0" smtClean="0">
                          <a:effectLst/>
                          <a:latin typeface="Times New Roman" panose="02020603050405020304" pitchFamily="18" charset="0"/>
                          <a:ea typeface="Calibri" panose="020F0502020204030204" pitchFamily="34" charset="0"/>
                          <a:cs typeface="Times New Roman" panose="02020603050405020304" pitchFamily="18" charset="0"/>
                        </a:rPr>
                        <a:t> BOOK DRAW</a:t>
                      </a:r>
                      <a:endParaRPr lang="en-US" sz="35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spcBef>
                          <a:spcPts val="600"/>
                        </a:spcBef>
                        <a:spcAft>
                          <a:spcPts val="600"/>
                        </a:spcAft>
                      </a:pPr>
                      <a:r>
                        <a:rPr lang="en-US" sz="3500" dirty="0" smtClean="0">
                          <a:effectLst/>
                          <a:latin typeface="Times New Roman" panose="02020603050405020304" pitchFamily="18" charset="0"/>
                          <a:ea typeface="Calibri" panose="020F0502020204030204" pitchFamily="34" charset="0"/>
                          <a:cs typeface="Times New Roman" panose="02020603050405020304" pitchFamily="18" charset="0"/>
                        </a:rPr>
                        <a:t>It’s a Wrap!</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tc>
              </a:tr>
            </a:tbl>
          </a:graphicData>
        </a:graphic>
      </p:graphicFrame>
      <p:sp>
        <p:nvSpPr>
          <p:cNvPr id="3" name="Slide Number Placeholder 2"/>
          <p:cNvSpPr>
            <a:spLocks noGrp="1"/>
          </p:cNvSpPr>
          <p:nvPr>
            <p:ph type="sldNum" sz="quarter" idx="12"/>
          </p:nvPr>
        </p:nvSpPr>
        <p:spPr/>
        <p:txBody>
          <a:bodyPr/>
          <a:lstStyle/>
          <a:p>
            <a:fld id="{2145BA42-AB18-4479-BE5B-DF1B2FA3AB46}" type="slidenum">
              <a:rPr lang="en-US" smtClean="0"/>
              <a:t>21</a:t>
            </a:fld>
            <a:endParaRPr lang="en-US"/>
          </a:p>
        </p:txBody>
      </p:sp>
    </p:spTree>
    <p:extLst>
      <p:ext uri="{BB962C8B-B14F-4D97-AF65-F5344CB8AC3E}">
        <p14:creationId xmlns:p14="http://schemas.microsoft.com/office/powerpoint/2010/main" val="1063098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Let’s Get Started!</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2145BA42-AB18-4479-BE5B-DF1B2FA3AB46}" type="slidenum">
              <a:rPr lang="en-US" smtClean="0"/>
              <a:t>22</a:t>
            </a:fld>
            <a:endParaRPr lang="en-US"/>
          </a:p>
        </p:txBody>
      </p:sp>
    </p:spTree>
    <p:extLst>
      <p:ext uri="{BB962C8B-B14F-4D97-AF65-F5344CB8AC3E}">
        <p14:creationId xmlns:p14="http://schemas.microsoft.com/office/powerpoint/2010/main" val="313282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INTRODUCTIONS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20986582">
            <a:off x="680684" y="3787031"/>
            <a:ext cx="4335048" cy="2438464"/>
          </a:xfrm>
        </p:spPr>
      </p:pic>
      <p:sp>
        <p:nvSpPr>
          <p:cNvPr id="7" name="Content Placeholder 6"/>
          <p:cNvSpPr>
            <a:spLocks noGrp="1"/>
          </p:cNvSpPr>
          <p:nvPr>
            <p:ph sz="half" idx="2"/>
          </p:nvPr>
        </p:nvSpPr>
        <p:spPr>
          <a:xfrm>
            <a:off x="5293217" y="2266681"/>
            <a:ext cx="6581103" cy="4443212"/>
          </a:xfrm>
          <a:solidFill>
            <a:schemeClr val="accent4">
              <a:lumMod val="20000"/>
              <a:lumOff val="80000"/>
            </a:schemeClr>
          </a:solidFill>
        </p:spPr>
        <p:txBody>
          <a:bodyPr>
            <a:noAutofit/>
          </a:bodyPr>
          <a:lstStyle/>
          <a:p>
            <a:r>
              <a:rPr lang="en-US" sz="2400" dirty="0"/>
              <a:t>Who </a:t>
            </a:r>
            <a:r>
              <a:rPr lang="en-US" sz="2400" dirty="0" smtClean="0"/>
              <a:t>are we &amp; where are we from?</a:t>
            </a:r>
            <a:endParaRPr lang="en-US" sz="2400" dirty="0"/>
          </a:p>
          <a:p>
            <a:r>
              <a:rPr lang="en-US" sz="2400" dirty="0" smtClean="0"/>
              <a:t>Roles/assignments?</a:t>
            </a:r>
          </a:p>
          <a:p>
            <a:pPr marL="0" indent="0">
              <a:buNone/>
            </a:pPr>
            <a:endParaRPr lang="en-US" sz="2400" dirty="0" smtClean="0"/>
          </a:p>
          <a:p>
            <a:pPr marL="0" indent="0">
              <a:buNone/>
            </a:pPr>
            <a:r>
              <a:rPr lang="en-US" sz="2400" b="1" i="1" dirty="0" smtClean="0"/>
              <a:t>An </a:t>
            </a:r>
            <a:r>
              <a:rPr lang="en-US" sz="2400" b="1" i="1" dirty="0" smtClean="0"/>
              <a:t>Interesting Fact?</a:t>
            </a:r>
            <a:endParaRPr lang="en-US" sz="2400" b="1" i="1" dirty="0"/>
          </a:p>
          <a:p>
            <a:r>
              <a:rPr lang="en-US" sz="2400" dirty="0"/>
              <a:t>Something interesting about yourself that you are comfortable </a:t>
            </a:r>
            <a:r>
              <a:rPr lang="en-US" sz="2400" dirty="0" smtClean="0"/>
              <a:t>sharing?</a:t>
            </a:r>
            <a:endParaRPr lang="en-US" sz="2400" dirty="0"/>
          </a:p>
          <a:p>
            <a:r>
              <a:rPr lang="en-US" sz="2400" dirty="0" smtClean="0"/>
              <a:t>A </a:t>
            </a:r>
            <a:r>
              <a:rPr lang="en-US" sz="2400" dirty="0" smtClean="0"/>
              <a:t>highlight of your school year to date?</a:t>
            </a:r>
            <a:endParaRPr lang="en-US" sz="2400" dirty="0"/>
          </a:p>
        </p:txBody>
      </p:sp>
      <p:sp>
        <p:nvSpPr>
          <p:cNvPr id="4" name="Slide Number Placeholder 3"/>
          <p:cNvSpPr>
            <a:spLocks noGrp="1"/>
          </p:cNvSpPr>
          <p:nvPr>
            <p:ph type="sldNum" sz="quarter" idx="12"/>
          </p:nvPr>
        </p:nvSpPr>
        <p:spPr/>
        <p:txBody>
          <a:bodyPr/>
          <a:lstStyle/>
          <a:p>
            <a:fld id="{2145BA42-AB18-4479-BE5B-DF1B2FA3AB46}" type="slidenum">
              <a:rPr lang="en-US" smtClean="0"/>
              <a:t>23</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113" y="1866631"/>
            <a:ext cx="2667000" cy="1714500"/>
          </a:xfrm>
          <a:prstGeom prst="rect">
            <a:avLst/>
          </a:prstGeom>
        </p:spPr>
      </p:pic>
    </p:spTree>
    <p:extLst>
      <p:ext uri="{BB962C8B-B14F-4D97-AF65-F5344CB8AC3E}">
        <p14:creationId xmlns:p14="http://schemas.microsoft.com/office/powerpoint/2010/main" val="18237342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02" y="0"/>
            <a:ext cx="11025700" cy="6772684"/>
          </a:xfrm>
          <a:prstGeom prst="rect">
            <a:avLst/>
          </a:prstGeom>
          <a:ln>
            <a:noFill/>
          </a:ln>
          <a:effectLst>
            <a:softEdge rad="112500"/>
          </a:effectLst>
        </p:spPr>
      </p:pic>
      <p:sp>
        <p:nvSpPr>
          <p:cNvPr id="2" name="Title 1"/>
          <p:cNvSpPr>
            <a:spLocks noGrp="1"/>
          </p:cNvSpPr>
          <p:nvPr>
            <p:ph type="title"/>
          </p:nvPr>
        </p:nvSpPr>
        <p:spPr>
          <a:xfrm>
            <a:off x="783060" y="844952"/>
            <a:ext cx="9144000" cy="1096962"/>
          </a:xfrm>
        </p:spPr>
        <p:txBody>
          <a:bodyPr>
            <a:normAutofit fontScale="90000"/>
          </a:bodyPr>
          <a:lstStyle/>
          <a:p>
            <a:r>
              <a:rPr lang="en-US" u="sng" dirty="0">
                <a:solidFill>
                  <a:srgbClr val="FFFF00"/>
                </a:solidFill>
                <a:latin typeface="Poplar Std" panose="04020903030B02020202" pitchFamily="82" charset="0"/>
              </a:rPr>
              <a:t>Chalk and Talk: </a:t>
            </a:r>
            <a:r>
              <a:rPr lang="en-US" dirty="0">
                <a:solidFill>
                  <a:schemeClr val="bg1"/>
                </a:solidFill>
                <a:latin typeface="Poplar Std" panose="04020903030B02020202" pitchFamily="82" charset="0"/>
              </a:rPr>
              <a:t/>
            </a:r>
            <a:br>
              <a:rPr lang="en-US" dirty="0">
                <a:solidFill>
                  <a:schemeClr val="bg1"/>
                </a:solidFill>
                <a:latin typeface="Poplar Std" panose="04020903030B02020202" pitchFamily="82" charset="0"/>
              </a:rPr>
            </a:br>
            <a:r>
              <a:rPr lang="en-US" dirty="0"/>
              <a:t>What would you like to take-a-way today?</a:t>
            </a:r>
            <a:br>
              <a:rPr lang="en-US" dirty="0"/>
            </a:br>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5382E9EE-A870-438B-947A-FF671DFAFC96}" type="slidenum">
              <a:rPr lang="en-US" smtClean="0"/>
              <a:t>24</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69165">
            <a:off x="3074450" y="2209880"/>
            <a:ext cx="4006852" cy="2352925"/>
          </a:xfrm>
          <a:prstGeom prst="rect">
            <a:avLst/>
          </a:prstGeom>
          <a:ln>
            <a:noFill/>
          </a:ln>
          <a:effectLst>
            <a:softEdge rad="112500"/>
          </a:effectLst>
        </p:spPr>
      </p:pic>
      <p:sp>
        <p:nvSpPr>
          <p:cNvPr id="10" name="Rectangle 9"/>
          <p:cNvSpPr/>
          <p:nvPr/>
        </p:nvSpPr>
        <p:spPr>
          <a:xfrm>
            <a:off x="2488570" y="5010863"/>
            <a:ext cx="5732980" cy="553998"/>
          </a:xfrm>
          <a:prstGeom prst="rect">
            <a:avLst/>
          </a:prstGeom>
        </p:spPr>
        <p:txBody>
          <a:bodyPr wrap="none">
            <a:spAutoFit/>
          </a:bodyPr>
          <a:lstStyle/>
          <a:p>
            <a:r>
              <a:rPr lang="en-US" sz="3000" b="1" u="sng" cap="all" dirty="0">
                <a:solidFill>
                  <a:srgbClr val="FFFF00"/>
                </a:solidFill>
                <a:latin typeface="Poplar Std" panose="04020903030B02020202" pitchFamily="82" charset="0"/>
              </a:rPr>
              <a:t>Partner talk</a:t>
            </a:r>
            <a:r>
              <a:rPr lang="en-US" sz="3000" cap="all" dirty="0">
                <a:solidFill>
                  <a:schemeClr val="bg1"/>
                </a:solidFill>
              </a:rPr>
              <a:t>: </a:t>
            </a:r>
            <a:r>
              <a:rPr lang="en-US" sz="3000" b="1" u="sng" dirty="0">
                <a:solidFill>
                  <a:srgbClr val="FFFF00"/>
                </a:solidFill>
                <a:latin typeface="Poplar Std" panose="04020903030B02020202" pitchFamily="82" charset="0"/>
              </a:rPr>
              <a:t>“What makes you say that?”</a:t>
            </a:r>
            <a:endParaRPr lang="en-US" sz="3000" b="1" u="sng" dirty="0">
              <a:solidFill>
                <a:srgbClr val="FFFF00"/>
              </a:solidFill>
              <a:latin typeface="Poplar Std" panose="04020903030B02020202" pitchFamily="82" charset="0"/>
            </a:endParaRPr>
          </a:p>
        </p:txBody>
      </p:sp>
    </p:spTree>
    <p:extLst>
      <p:ext uri="{BB962C8B-B14F-4D97-AF65-F5344CB8AC3E}">
        <p14:creationId xmlns:p14="http://schemas.microsoft.com/office/powerpoint/2010/main" val="413970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DIFFERENTIATION INTO PRACTICE – First?</a:t>
            </a:r>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5" name="Slide Number Placeholder 4"/>
          <p:cNvSpPr>
            <a:spLocks noGrp="1"/>
          </p:cNvSpPr>
          <p:nvPr>
            <p:ph type="sldNum" sz="quarter" idx="12"/>
          </p:nvPr>
        </p:nvSpPr>
        <p:spPr/>
        <p:txBody>
          <a:bodyPr/>
          <a:lstStyle/>
          <a:p>
            <a:fld id="{2145BA42-AB18-4479-BE5B-DF1B2FA3AB46}" type="slidenum">
              <a:rPr lang="en-US" smtClean="0"/>
              <a:t>25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7362" y="2289633"/>
            <a:ext cx="4400550" cy="4568367"/>
          </a:xfrm>
          <a:prstGeom prst="rect">
            <a:avLst/>
          </a:prstGeom>
        </p:spPr>
      </p:pic>
    </p:spTree>
    <p:extLst>
      <p:ext uri="{BB962C8B-B14F-4D97-AF65-F5344CB8AC3E}">
        <p14:creationId xmlns:p14="http://schemas.microsoft.com/office/powerpoint/2010/main" val="1556304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683" y="1411427"/>
            <a:ext cx="5247419" cy="1383288"/>
          </a:xfrm>
        </p:spPr>
        <p:txBody>
          <a:bodyPr/>
          <a:lstStyle/>
          <a:p>
            <a:r>
              <a:rPr lang="en-US" dirty="0" smtClean="0"/>
              <a:t>What Do We Know (Pre-Assessment)</a:t>
            </a:r>
            <a:endParaRPr lang="en-US" dirty="0"/>
          </a:p>
        </p:txBody>
      </p:sp>
      <p:sp>
        <p:nvSpPr>
          <p:cNvPr id="5" name="Text Placeholder 4"/>
          <p:cNvSpPr>
            <a:spLocks noGrp="1"/>
          </p:cNvSpPr>
          <p:nvPr>
            <p:ph type="body" idx="1"/>
          </p:nvPr>
        </p:nvSpPr>
        <p:spPr>
          <a:xfrm>
            <a:off x="7330988" y="2351196"/>
            <a:ext cx="3757545" cy="2283824"/>
          </a:xfrm>
        </p:spPr>
        <p:txBody>
          <a:bodyPr>
            <a:normAutofit/>
          </a:bodyPr>
          <a:lstStyle/>
          <a:p>
            <a:r>
              <a:rPr lang="en-US" sz="3000" b="1" dirty="0" smtClean="0"/>
              <a:t>Differentiation </a:t>
            </a:r>
          </a:p>
          <a:p>
            <a:pPr algn="ctr"/>
            <a:r>
              <a:rPr lang="en-US" sz="3000" b="1" dirty="0" smtClean="0"/>
              <a:t> is / is not!</a:t>
            </a:r>
            <a:endParaRPr lang="en-US" sz="3000" b="1" dirty="0"/>
          </a:p>
        </p:txBody>
      </p:sp>
      <p:sp>
        <p:nvSpPr>
          <p:cNvPr id="4" name="Slide Number Placeholder 3"/>
          <p:cNvSpPr>
            <a:spLocks noGrp="1"/>
          </p:cNvSpPr>
          <p:nvPr>
            <p:ph type="sldNum" sz="quarter" idx="12"/>
          </p:nvPr>
        </p:nvSpPr>
        <p:spPr/>
        <p:txBody>
          <a:bodyPr/>
          <a:lstStyle/>
          <a:p>
            <a:fld id="{2145BA42-AB18-4479-BE5B-DF1B2FA3AB46}" type="slidenum">
              <a:rPr lang="en-US" smtClean="0"/>
              <a:t>26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507" y="3014014"/>
            <a:ext cx="2600102" cy="2600102"/>
          </a:xfrm>
          <a:prstGeom prst="rect">
            <a:avLst/>
          </a:prstGeom>
        </p:spPr>
      </p:pic>
    </p:spTree>
    <p:extLst>
      <p:ext uri="{BB962C8B-B14F-4D97-AF65-F5344CB8AC3E}">
        <p14:creationId xmlns:p14="http://schemas.microsoft.com/office/powerpoint/2010/main" val="3203433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Differentiation – Is / Is Not?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10405">
            <a:off x="1489096" y="2113221"/>
            <a:ext cx="4228128" cy="4832147"/>
          </a:xfrm>
        </p:spPr>
      </p:pic>
      <p:sp>
        <p:nvSpPr>
          <p:cNvPr id="3" name="Slide Number Placeholder 2"/>
          <p:cNvSpPr>
            <a:spLocks noGrp="1"/>
          </p:cNvSpPr>
          <p:nvPr>
            <p:ph type="sldNum" sz="quarter" idx="12"/>
          </p:nvPr>
        </p:nvSpPr>
        <p:spPr/>
        <p:txBody>
          <a:bodyPr/>
          <a:lstStyle/>
          <a:p>
            <a:fld id="{2145BA42-AB18-4479-BE5B-DF1B2FA3AB46}" type="slidenum">
              <a:rPr lang="en-US" smtClean="0"/>
              <a:t>27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4573">
            <a:off x="6894269" y="1674097"/>
            <a:ext cx="4112122" cy="4711317"/>
          </a:xfrm>
          <a:prstGeom prst="rect">
            <a:avLst/>
          </a:prstGeom>
        </p:spPr>
      </p:pic>
    </p:spTree>
    <p:extLst>
      <p:ext uri="{BB962C8B-B14F-4D97-AF65-F5344CB8AC3E}">
        <p14:creationId xmlns:p14="http://schemas.microsoft.com/office/powerpoint/2010/main" val="37812868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Differentiated Instruction </a:t>
            </a:r>
            <a:endParaRPr lang="en-US" dirty="0"/>
          </a:p>
        </p:txBody>
      </p:sp>
      <p:sp>
        <p:nvSpPr>
          <p:cNvPr id="3" name="Content Placeholder 2"/>
          <p:cNvSpPr>
            <a:spLocks noGrp="1"/>
          </p:cNvSpPr>
          <p:nvPr>
            <p:ph idx="1"/>
          </p:nvPr>
        </p:nvSpPr>
        <p:spPr>
          <a:xfrm>
            <a:off x="1945980" y="2616379"/>
            <a:ext cx="8825659" cy="3416300"/>
          </a:xfrm>
        </p:spPr>
        <p:txBody>
          <a:bodyPr>
            <a:normAutofit/>
          </a:bodyPr>
          <a:lstStyle/>
          <a:p>
            <a:r>
              <a:rPr lang="en-US" sz="2200" dirty="0" smtClean="0"/>
              <a:t>Is a systematic approach to helping teachers ensure every student is learning. </a:t>
            </a:r>
          </a:p>
          <a:p>
            <a:r>
              <a:rPr lang="en-US" sz="2200" dirty="0" smtClean="0"/>
              <a:t>It’s about meeting students where they are and providing appropriate challenge and support so that each of them can move forward. </a:t>
            </a:r>
          </a:p>
          <a:p>
            <a:r>
              <a:rPr lang="en-US" sz="2200" dirty="0" smtClean="0"/>
              <a:t>We must ensure that the learning environment provides a pathway to success for every learner. (ASCD 2015 Professional Development Sourcebook, p.8)</a:t>
            </a:r>
            <a:endParaRPr lang="en-US" sz="2200" dirty="0"/>
          </a:p>
        </p:txBody>
      </p:sp>
      <p:sp>
        <p:nvSpPr>
          <p:cNvPr id="4" name="Slide Number Placeholder 3"/>
          <p:cNvSpPr>
            <a:spLocks noGrp="1"/>
          </p:cNvSpPr>
          <p:nvPr>
            <p:ph type="sldNum" sz="quarter" idx="12"/>
          </p:nvPr>
        </p:nvSpPr>
        <p:spPr/>
        <p:txBody>
          <a:bodyPr/>
          <a:lstStyle/>
          <a:p>
            <a:fld id="{2145BA42-AB18-4479-BE5B-DF1B2FA3AB46}" type="slidenum">
              <a:rPr lang="en-US" smtClean="0"/>
              <a:t>28</a:t>
            </a:fld>
            <a:endParaRPr lang="en-US"/>
          </a:p>
        </p:txBody>
      </p:sp>
    </p:spTree>
    <p:extLst>
      <p:ext uri="{BB962C8B-B14F-4D97-AF65-F5344CB8AC3E}">
        <p14:creationId xmlns:p14="http://schemas.microsoft.com/office/powerpoint/2010/main" val="18194162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89842" y="180304"/>
            <a:ext cx="4907805" cy="6936827"/>
          </a:xfrm>
        </p:spPr>
      </p:pic>
      <p:sp>
        <p:nvSpPr>
          <p:cNvPr id="3" name="Slide Number Placeholder 2"/>
          <p:cNvSpPr>
            <a:spLocks noGrp="1"/>
          </p:cNvSpPr>
          <p:nvPr>
            <p:ph type="sldNum" sz="quarter" idx="12"/>
          </p:nvPr>
        </p:nvSpPr>
        <p:spPr/>
        <p:txBody>
          <a:bodyPr/>
          <a:lstStyle/>
          <a:p>
            <a:fld id="{2145BA42-AB18-4479-BE5B-DF1B2FA3AB46}" type="slidenum">
              <a:rPr lang="en-US" smtClean="0"/>
              <a:t>29</a:t>
            </a:fld>
            <a:endParaRPr lang="en-US"/>
          </a:p>
        </p:txBody>
      </p:sp>
    </p:spTree>
    <p:extLst>
      <p:ext uri="{BB962C8B-B14F-4D97-AF65-F5344CB8AC3E}">
        <p14:creationId xmlns:p14="http://schemas.microsoft.com/office/powerpoint/2010/main" val="1405985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ctrTitle"/>
          </p:nvPr>
        </p:nvSpPr>
        <p:spPr>
          <a:xfrm>
            <a:off x="2736623" y="3207657"/>
            <a:ext cx="7321778" cy="1905455"/>
          </a:xfrm>
        </p:spPr>
        <p:txBody>
          <a:bodyPr/>
          <a:lstStyle/>
          <a:p>
            <a:pPr eaLnBrk="1" hangingPunct="1"/>
            <a:r>
              <a:rPr lang="en-CA" altLang="en-US" sz="4000" dirty="0"/>
              <a:t>Life seeks organization, but it uses messes to get there.  Organization is a process, not a structure.</a:t>
            </a:r>
          </a:p>
        </p:txBody>
      </p:sp>
      <p:sp>
        <p:nvSpPr>
          <p:cNvPr id="6147" name="Rectangle 5"/>
          <p:cNvSpPr>
            <a:spLocks noGrp="1" noChangeArrowheads="1"/>
          </p:cNvSpPr>
          <p:nvPr>
            <p:ph type="subTitle" idx="1"/>
          </p:nvPr>
        </p:nvSpPr>
        <p:spPr>
          <a:xfrm>
            <a:off x="6740526" y="5280025"/>
            <a:ext cx="6400800" cy="1752600"/>
          </a:xfrm>
        </p:spPr>
        <p:txBody>
          <a:bodyPr/>
          <a:lstStyle/>
          <a:p>
            <a:pPr eaLnBrk="1" hangingPunct="1"/>
            <a:r>
              <a:rPr lang="en-CA" altLang="en-US" dirty="0" smtClean="0">
                <a:solidFill>
                  <a:srgbClr val="FFFF00"/>
                </a:solidFill>
              </a:rPr>
              <a:t>Margaret Wheatley</a:t>
            </a:r>
          </a:p>
        </p:txBody>
      </p:sp>
      <p:sp>
        <p:nvSpPr>
          <p:cNvPr id="6148" name="Slide Number Placeholder 1"/>
          <p:cNvSpPr>
            <a:spLocks noGrp="1"/>
          </p:cNvSpPr>
          <p:nvPr>
            <p:ph type="sldNum" sz="quarter" idx="12"/>
          </p:nvPr>
        </p:nvSpPr>
        <p:spPr>
          <a:noFill/>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fld id="{256FA747-4A53-467E-9E4E-86CB6A6F909D}" type="slidenum">
              <a:rPr lang="en-CA" altLang="en-US" sz="1000"/>
              <a:pPr>
                <a:spcBef>
                  <a:spcPct val="0"/>
                </a:spcBef>
                <a:buClrTx/>
                <a:buFontTx/>
                <a:buNone/>
              </a:pPr>
              <a:t>3</a:t>
            </a:fld>
            <a:endParaRPr lang="en-CA" altLang="en-US" sz="100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184" y="808945"/>
            <a:ext cx="3129162" cy="1751694"/>
          </a:xfrm>
          <a:prstGeom prst="rect">
            <a:avLst/>
          </a:prstGeom>
        </p:spPr>
      </p:pic>
    </p:spTree>
    <p:extLst>
      <p:ext uri="{BB962C8B-B14F-4D97-AF65-F5344CB8AC3E}">
        <p14:creationId xmlns:p14="http://schemas.microsoft.com/office/powerpoint/2010/main" val="25465508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962" y="3970338"/>
            <a:ext cx="10515600" cy="1325563"/>
          </a:xfrm>
        </p:spPr>
        <p:txBody>
          <a:bodyPr>
            <a:normAutofit/>
          </a:bodyPr>
          <a:lstStyle/>
          <a:p>
            <a:r>
              <a:rPr lang="en-US" sz="2800" dirty="0" smtClean="0">
                <a:solidFill>
                  <a:schemeClr val="tx1"/>
                </a:solidFill>
              </a:rPr>
              <a:t>Differentiation in Middle &amp; High School, </a:t>
            </a:r>
            <a:r>
              <a:rPr lang="en-US" sz="2800" dirty="0" err="1" smtClean="0">
                <a:solidFill>
                  <a:schemeClr val="tx1"/>
                </a:solidFill>
              </a:rPr>
              <a:t>Doubet</a:t>
            </a:r>
            <a:r>
              <a:rPr lang="en-US" sz="2800" dirty="0" smtClean="0">
                <a:solidFill>
                  <a:schemeClr val="tx1"/>
                </a:solidFill>
              </a:rPr>
              <a:t> &amp; </a:t>
            </a:r>
            <a:r>
              <a:rPr lang="en-US" sz="2800" dirty="0" err="1" smtClean="0">
                <a:solidFill>
                  <a:schemeClr val="tx1"/>
                </a:solidFill>
              </a:rPr>
              <a:t>Hockett</a:t>
            </a:r>
            <a:r>
              <a:rPr lang="en-US" sz="2800" dirty="0" smtClean="0">
                <a:solidFill>
                  <a:schemeClr val="tx1"/>
                </a:solidFill>
              </a:rPr>
              <a:t> (2015)</a:t>
            </a:r>
            <a:endParaRPr lang="en-US" sz="2800" dirty="0">
              <a:solidFill>
                <a:schemeClr val="tx1"/>
              </a:solidFill>
            </a:endParaRPr>
          </a:p>
        </p:txBody>
      </p:sp>
      <p:sp>
        <p:nvSpPr>
          <p:cNvPr id="3" name="Content Placeholder 2"/>
          <p:cNvSpPr>
            <a:spLocks noGrp="1"/>
          </p:cNvSpPr>
          <p:nvPr>
            <p:ph idx="1"/>
          </p:nvPr>
        </p:nvSpPr>
        <p:spPr/>
        <p:txBody>
          <a:bodyPr/>
          <a:lstStyle/>
          <a:p>
            <a:r>
              <a:rPr lang="en-US" dirty="0" smtClean="0">
                <a:solidFill>
                  <a:schemeClr val="tx1"/>
                </a:solidFill>
              </a:rPr>
              <a:t>Differentiation, is in essence, a way of upping the ante in the planning process by calling on teachers to </a:t>
            </a:r>
            <a:r>
              <a:rPr lang="en-US" b="1" i="1" dirty="0" smtClean="0">
                <a:solidFill>
                  <a:schemeClr val="tx1"/>
                </a:solidFill>
              </a:rPr>
              <a:t>purposefully</a:t>
            </a:r>
            <a:r>
              <a:rPr lang="en-US" i="1" dirty="0" smtClean="0">
                <a:solidFill>
                  <a:schemeClr val="tx1"/>
                </a:solidFill>
              </a:rPr>
              <a:t>, </a:t>
            </a:r>
            <a:r>
              <a:rPr lang="en-US" dirty="0" smtClean="0">
                <a:solidFill>
                  <a:schemeClr val="tx1"/>
                </a:solidFill>
              </a:rPr>
              <a:t>and </a:t>
            </a:r>
            <a:r>
              <a:rPr lang="en-US" b="1" i="1" dirty="0" smtClean="0">
                <a:solidFill>
                  <a:schemeClr val="tx1"/>
                </a:solidFill>
              </a:rPr>
              <a:t>proactively</a:t>
            </a:r>
            <a:r>
              <a:rPr lang="en-US" i="1" dirty="0" smtClean="0">
                <a:solidFill>
                  <a:schemeClr val="tx1"/>
                </a:solidFill>
              </a:rPr>
              <a:t> </a:t>
            </a:r>
            <a:r>
              <a:rPr lang="en-US" u="sng" dirty="0" smtClean="0">
                <a:solidFill>
                  <a:schemeClr val="tx1"/>
                </a:solidFill>
              </a:rPr>
              <a:t>think</a:t>
            </a:r>
            <a:r>
              <a:rPr lang="en-US" dirty="0" smtClean="0">
                <a:solidFill>
                  <a:schemeClr val="tx1"/>
                </a:solidFill>
              </a:rPr>
              <a:t> about </a:t>
            </a:r>
            <a:r>
              <a:rPr lang="en-US" u="sng" dirty="0" smtClean="0">
                <a:solidFill>
                  <a:schemeClr val="tx1"/>
                </a:solidFill>
              </a:rPr>
              <a:t>how instruction could be more responsive to more kids</a:t>
            </a:r>
          </a:p>
        </p:txBody>
      </p:sp>
      <p:sp>
        <p:nvSpPr>
          <p:cNvPr id="4" name="Slide Number Placeholder 3"/>
          <p:cNvSpPr>
            <a:spLocks noGrp="1"/>
          </p:cNvSpPr>
          <p:nvPr>
            <p:ph type="sldNum" sz="quarter" idx="12"/>
          </p:nvPr>
        </p:nvSpPr>
        <p:spPr/>
        <p:txBody>
          <a:bodyPr/>
          <a:lstStyle/>
          <a:p>
            <a:fld id="{2145BA42-AB18-4479-BE5B-DF1B2FA3AB46}" type="slidenum">
              <a:rPr lang="en-US" smtClean="0">
                <a:solidFill>
                  <a:schemeClr val="tx1"/>
                </a:solidFill>
              </a:rPr>
              <a:t>30</a:t>
            </a:fld>
            <a:endParaRPr lang="en-US">
              <a:solidFill>
                <a:schemeClr val="tx1"/>
              </a:solidFill>
            </a:endParaRPr>
          </a:p>
        </p:txBody>
      </p:sp>
    </p:spTree>
    <p:extLst>
      <p:ext uri="{BB962C8B-B14F-4D97-AF65-F5344CB8AC3E}">
        <p14:creationId xmlns:p14="http://schemas.microsoft.com/office/powerpoint/2010/main" val="2436616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4720" y="0"/>
            <a:ext cx="5340130" cy="6883026"/>
          </a:xfrm>
        </p:spPr>
      </p:pic>
      <p:sp>
        <p:nvSpPr>
          <p:cNvPr id="3" name="Slide Number Placeholder 2"/>
          <p:cNvSpPr>
            <a:spLocks noGrp="1"/>
          </p:cNvSpPr>
          <p:nvPr>
            <p:ph type="sldNum" sz="quarter" idx="12"/>
          </p:nvPr>
        </p:nvSpPr>
        <p:spPr/>
        <p:txBody>
          <a:bodyPr/>
          <a:lstStyle/>
          <a:p>
            <a:fld id="{2145BA42-AB18-4479-BE5B-DF1B2FA3AB46}" type="slidenum">
              <a:rPr lang="en-US" smtClean="0"/>
              <a:t>31</a:t>
            </a:fld>
            <a:endParaRPr lang="en-US"/>
          </a:p>
        </p:txBody>
      </p:sp>
    </p:spTree>
    <p:extLst>
      <p:ext uri="{BB962C8B-B14F-4D97-AF65-F5344CB8AC3E}">
        <p14:creationId xmlns:p14="http://schemas.microsoft.com/office/powerpoint/2010/main" val="3675963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1343" y="295729"/>
            <a:ext cx="8712200" cy="6540979"/>
          </a:xfrm>
        </p:spPr>
      </p:pic>
      <p:sp>
        <p:nvSpPr>
          <p:cNvPr id="3" name="Slide Number Placeholder 2"/>
          <p:cNvSpPr>
            <a:spLocks noGrp="1"/>
          </p:cNvSpPr>
          <p:nvPr>
            <p:ph type="sldNum" sz="quarter" idx="12"/>
          </p:nvPr>
        </p:nvSpPr>
        <p:spPr/>
        <p:txBody>
          <a:bodyPr/>
          <a:lstStyle/>
          <a:p>
            <a:fld id="{2145BA42-AB18-4479-BE5B-DF1B2FA3AB46}" type="slidenum">
              <a:rPr lang="en-US" smtClean="0"/>
              <a:t>32</a:t>
            </a:fld>
            <a:endParaRPr lang="en-US"/>
          </a:p>
        </p:txBody>
      </p:sp>
    </p:spTree>
    <p:extLst>
      <p:ext uri="{BB962C8B-B14F-4D97-AF65-F5344CB8AC3E}">
        <p14:creationId xmlns:p14="http://schemas.microsoft.com/office/powerpoint/2010/main" val="34511733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7135" y="475566"/>
            <a:ext cx="8505405" cy="6382434"/>
          </a:xfrm>
        </p:spPr>
      </p:pic>
      <p:sp>
        <p:nvSpPr>
          <p:cNvPr id="3" name="Slide Number Placeholder 2"/>
          <p:cNvSpPr>
            <a:spLocks noGrp="1"/>
          </p:cNvSpPr>
          <p:nvPr>
            <p:ph type="sldNum" sz="quarter" idx="12"/>
          </p:nvPr>
        </p:nvSpPr>
        <p:spPr/>
        <p:txBody>
          <a:bodyPr/>
          <a:lstStyle/>
          <a:p>
            <a:fld id="{2145BA42-AB18-4479-BE5B-DF1B2FA3AB46}" type="slidenum">
              <a:rPr lang="en-US" smtClean="0"/>
              <a:t>33</a:t>
            </a:fld>
            <a:endParaRPr lang="en-US"/>
          </a:p>
        </p:txBody>
      </p:sp>
    </p:spTree>
    <p:extLst>
      <p:ext uri="{BB962C8B-B14F-4D97-AF65-F5344CB8AC3E}">
        <p14:creationId xmlns:p14="http://schemas.microsoft.com/office/powerpoint/2010/main" val="28050461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4669" y="295728"/>
            <a:ext cx="8591697" cy="6443773"/>
          </a:xfrm>
        </p:spPr>
      </p:pic>
      <p:sp>
        <p:nvSpPr>
          <p:cNvPr id="3" name="Slide Number Placeholder 2"/>
          <p:cNvSpPr>
            <a:spLocks noGrp="1"/>
          </p:cNvSpPr>
          <p:nvPr>
            <p:ph type="sldNum" sz="quarter" idx="12"/>
          </p:nvPr>
        </p:nvSpPr>
        <p:spPr/>
        <p:txBody>
          <a:bodyPr/>
          <a:lstStyle/>
          <a:p>
            <a:fld id="{2145BA42-AB18-4479-BE5B-DF1B2FA3AB46}" type="slidenum">
              <a:rPr lang="en-US" smtClean="0"/>
              <a:t>34</a:t>
            </a:fld>
            <a:endParaRPr lang="en-US"/>
          </a:p>
        </p:txBody>
      </p:sp>
    </p:spTree>
    <p:extLst>
      <p:ext uri="{BB962C8B-B14F-4D97-AF65-F5344CB8AC3E}">
        <p14:creationId xmlns:p14="http://schemas.microsoft.com/office/powerpoint/2010/main" val="3820825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31654" y="2603500"/>
            <a:ext cx="2673004" cy="3416300"/>
          </a:xfrm>
        </p:spPr>
      </p:pic>
      <p:sp>
        <p:nvSpPr>
          <p:cNvPr id="3" name="Slide Number Placeholder 2"/>
          <p:cNvSpPr>
            <a:spLocks noGrp="1"/>
          </p:cNvSpPr>
          <p:nvPr>
            <p:ph type="sldNum" sz="quarter" idx="12"/>
          </p:nvPr>
        </p:nvSpPr>
        <p:spPr/>
        <p:txBody>
          <a:bodyPr/>
          <a:lstStyle/>
          <a:p>
            <a:fld id="{2145BA42-AB18-4479-BE5B-DF1B2FA3AB46}" type="slidenum">
              <a:rPr lang="en-US" smtClean="0"/>
              <a:t>35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171" y="101600"/>
            <a:ext cx="5129857" cy="6858000"/>
          </a:xfrm>
          <a:prstGeom prst="rect">
            <a:avLst/>
          </a:prstGeom>
        </p:spPr>
      </p:pic>
    </p:spTree>
    <p:extLst>
      <p:ext uri="{BB962C8B-B14F-4D97-AF65-F5344CB8AC3E}">
        <p14:creationId xmlns:p14="http://schemas.microsoft.com/office/powerpoint/2010/main" val="32124896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2590" y="295729"/>
            <a:ext cx="8231863" cy="6180349"/>
          </a:xfrm>
        </p:spPr>
      </p:pic>
      <p:sp>
        <p:nvSpPr>
          <p:cNvPr id="3" name="Slide Number Placeholder 2"/>
          <p:cNvSpPr>
            <a:spLocks noGrp="1"/>
          </p:cNvSpPr>
          <p:nvPr>
            <p:ph type="sldNum" sz="quarter" idx="12"/>
          </p:nvPr>
        </p:nvSpPr>
        <p:spPr/>
        <p:txBody>
          <a:bodyPr/>
          <a:lstStyle/>
          <a:p>
            <a:fld id="{2145BA42-AB18-4479-BE5B-DF1B2FA3AB46}" type="slidenum">
              <a:rPr lang="en-US" smtClean="0"/>
              <a:t>36</a:t>
            </a:fld>
            <a:endParaRPr lang="en-US"/>
          </a:p>
        </p:txBody>
      </p:sp>
    </p:spTree>
    <p:extLst>
      <p:ext uri="{BB962C8B-B14F-4D97-AF65-F5344CB8AC3E}">
        <p14:creationId xmlns:p14="http://schemas.microsoft.com/office/powerpoint/2010/main" val="31667615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Rick </a:t>
            </a:r>
            <a:r>
              <a:rPr lang="en-US" dirty="0" err="1" smtClean="0"/>
              <a:t>Wormeli</a:t>
            </a:r>
            <a:r>
              <a:rPr lang="en-US" dirty="0" smtClean="0"/>
              <a:t> Points Out</a:t>
            </a:r>
            <a:endParaRPr lang="en-US" dirty="0"/>
          </a:p>
        </p:txBody>
      </p:sp>
      <p:sp>
        <p:nvSpPr>
          <p:cNvPr id="3" name="Content Placeholder 2"/>
          <p:cNvSpPr>
            <a:spLocks noGrp="1"/>
          </p:cNvSpPr>
          <p:nvPr>
            <p:ph idx="1"/>
          </p:nvPr>
        </p:nvSpPr>
        <p:spPr>
          <a:xfrm>
            <a:off x="1646273" y="2326893"/>
            <a:ext cx="8825659" cy="3416300"/>
          </a:xfrm>
        </p:spPr>
        <p:txBody>
          <a:bodyPr>
            <a:noAutofit/>
          </a:bodyPr>
          <a:lstStyle/>
          <a:p>
            <a:r>
              <a:rPr lang="en-US" sz="2500" dirty="0" smtClean="0"/>
              <a:t>Differentiation is a derivative of </a:t>
            </a:r>
            <a:r>
              <a:rPr lang="en-US" sz="2500" b="1" i="1" dirty="0" smtClean="0"/>
              <a:t>informed assessment </a:t>
            </a:r>
            <a:r>
              <a:rPr lang="en-US" sz="2500" dirty="0" smtClean="0"/>
              <a:t>and an </a:t>
            </a:r>
            <a:r>
              <a:rPr lang="en-US" sz="2500" b="1" i="1" dirty="0" smtClean="0"/>
              <a:t>imperative</a:t>
            </a:r>
            <a:r>
              <a:rPr lang="en-US" sz="2500" dirty="0" smtClean="0"/>
              <a:t> for </a:t>
            </a:r>
            <a:r>
              <a:rPr lang="en-US" sz="2500" b="1" i="1" dirty="0" smtClean="0"/>
              <a:t>effective instruction </a:t>
            </a:r>
            <a:r>
              <a:rPr lang="en-US" sz="2500" dirty="0" smtClean="0"/>
              <a:t>of students with “special needs” and goes on to remind us that </a:t>
            </a:r>
            <a:r>
              <a:rPr lang="en-US" sz="2500" u="sng" dirty="0" smtClean="0"/>
              <a:t>every student has special needs at some time </a:t>
            </a:r>
            <a:r>
              <a:rPr lang="en-US" sz="2500" dirty="0" smtClean="0"/>
              <a:t>(or many times) in a school day, a school year, and a school life</a:t>
            </a:r>
          </a:p>
          <a:p>
            <a:r>
              <a:rPr lang="en-US" sz="2500" dirty="0" smtClean="0"/>
              <a:t>Differentiation is what we do if we intend to have every student understand </a:t>
            </a:r>
            <a:r>
              <a:rPr lang="en-US" sz="2500" b="1" i="1" dirty="0" smtClean="0"/>
              <a:t>what</a:t>
            </a:r>
            <a:r>
              <a:rPr lang="en-US" sz="2500" dirty="0" smtClean="0"/>
              <a:t> they are learning, why they are learning it, </a:t>
            </a:r>
            <a:r>
              <a:rPr lang="en-US" sz="2500" b="1" i="1" dirty="0" smtClean="0"/>
              <a:t>why</a:t>
            </a:r>
            <a:r>
              <a:rPr lang="en-US" sz="2500" dirty="0" smtClean="0"/>
              <a:t> the should care, and </a:t>
            </a:r>
            <a:r>
              <a:rPr lang="en-US" sz="2500" b="1" i="1" dirty="0" smtClean="0"/>
              <a:t>how</a:t>
            </a:r>
            <a:r>
              <a:rPr lang="en-US" sz="2500" dirty="0" smtClean="0"/>
              <a:t> it makes them more fully human</a:t>
            </a:r>
            <a:endParaRPr lang="en-US" sz="2500" dirty="0"/>
          </a:p>
        </p:txBody>
      </p:sp>
      <p:sp>
        <p:nvSpPr>
          <p:cNvPr id="4" name="Slide Number Placeholder 3"/>
          <p:cNvSpPr>
            <a:spLocks noGrp="1"/>
          </p:cNvSpPr>
          <p:nvPr>
            <p:ph type="sldNum" sz="quarter" idx="12"/>
          </p:nvPr>
        </p:nvSpPr>
        <p:spPr/>
        <p:txBody>
          <a:bodyPr/>
          <a:lstStyle/>
          <a:p>
            <a:fld id="{2145BA42-AB18-4479-BE5B-DF1B2FA3AB46}" type="slidenum">
              <a:rPr lang="en-US" smtClean="0"/>
              <a:t>37</a:t>
            </a:fld>
            <a:endParaRPr lang="en-US"/>
          </a:p>
        </p:txBody>
      </p:sp>
    </p:spTree>
    <p:extLst>
      <p:ext uri="{BB962C8B-B14F-4D97-AF65-F5344CB8AC3E}">
        <p14:creationId xmlns:p14="http://schemas.microsoft.com/office/powerpoint/2010/main" val="4147998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DI (Kagan </a:t>
            </a:r>
            <a:r>
              <a:rPr lang="en-US" dirty="0" err="1" smtClean="0"/>
              <a:t>SmartCard</a:t>
            </a:r>
            <a:r>
              <a:rPr lang="en-US" dirty="0" smtClean="0"/>
              <a:t>, 2005)</a:t>
            </a:r>
            <a:endParaRPr lang="en-US" dirty="0"/>
          </a:p>
        </p:txBody>
      </p:sp>
      <p:sp>
        <p:nvSpPr>
          <p:cNvPr id="3" name="Content Placeholder 2"/>
          <p:cNvSpPr>
            <a:spLocks noGrp="1"/>
          </p:cNvSpPr>
          <p:nvPr>
            <p:ph idx="1"/>
          </p:nvPr>
        </p:nvSpPr>
        <p:spPr>
          <a:xfrm>
            <a:off x="1721624" y="2603500"/>
            <a:ext cx="8825659" cy="3416300"/>
          </a:xfrm>
        </p:spPr>
        <p:txBody>
          <a:bodyPr>
            <a:normAutofit/>
          </a:bodyPr>
          <a:lstStyle/>
          <a:p>
            <a:r>
              <a:rPr lang="en-US" sz="2200" dirty="0" smtClean="0"/>
              <a:t>Premise is that </a:t>
            </a:r>
            <a:r>
              <a:rPr lang="en-US" sz="2200" u="sng" dirty="0" smtClean="0"/>
              <a:t>students are different</a:t>
            </a:r>
          </a:p>
          <a:p>
            <a:r>
              <a:rPr lang="en-US" sz="2200" dirty="0" smtClean="0"/>
              <a:t>If teachers treat all students the same and </a:t>
            </a:r>
            <a:r>
              <a:rPr lang="en-US" sz="2200" u="sng" dirty="0" smtClean="0"/>
              <a:t>teach to the average student, </a:t>
            </a:r>
            <a:r>
              <a:rPr lang="en-US" sz="2200" dirty="0" smtClean="0"/>
              <a:t>they </a:t>
            </a:r>
            <a:r>
              <a:rPr lang="en-US" sz="2200" b="1" dirty="0" smtClean="0"/>
              <a:t>fail</a:t>
            </a:r>
            <a:r>
              <a:rPr lang="en-US" sz="2200" dirty="0" smtClean="0"/>
              <a:t> to reach and teach all students</a:t>
            </a:r>
          </a:p>
          <a:p>
            <a:r>
              <a:rPr lang="en-US" sz="2200" dirty="0" smtClean="0"/>
              <a:t>Teachers who acknowledge and respect student differences can </a:t>
            </a:r>
            <a:r>
              <a:rPr lang="en-US" sz="2200" b="1" dirty="0" smtClean="0"/>
              <a:t>diversify</a:t>
            </a:r>
            <a:r>
              <a:rPr lang="en-US" sz="2200" dirty="0" smtClean="0"/>
              <a:t> their classroom practices to </a:t>
            </a:r>
            <a:r>
              <a:rPr lang="en-US" sz="2200" b="1" dirty="0" smtClean="0"/>
              <a:t>maximize success </a:t>
            </a:r>
            <a:r>
              <a:rPr lang="en-US" sz="2200" dirty="0" smtClean="0"/>
              <a:t>for each student</a:t>
            </a:r>
            <a:endParaRPr lang="en-US" sz="2200" dirty="0"/>
          </a:p>
        </p:txBody>
      </p:sp>
      <p:sp>
        <p:nvSpPr>
          <p:cNvPr id="4" name="Slide Number Placeholder 3"/>
          <p:cNvSpPr>
            <a:spLocks noGrp="1"/>
          </p:cNvSpPr>
          <p:nvPr>
            <p:ph type="sldNum" sz="quarter" idx="12"/>
          </p:nvPr>
        </p:nvSpPr>
        <p:spPr/>
        <p:txBody>
          <a:bodyPr/>
          <a:lstStyle/>
          <a:p>
            <a:fld id="{2145BA42-AB18-4479-BE5B-DF1B2FA3AB46}" type="slidenum">
              <a:rPr lang="en-US" smtClean="0"/>
              <a:t>38</a:t>
            </a:fld>
            <a:endParaRPr lang="en-US"/>
          </a:p>
        </p:txBody>
      </p:sp>
    </p:spTree>
    <p:extLst>
      <p:ext uri="{BB962C8B-B14F-4D97-AF65-F5344CB8AC3E}">
        <p14:creationId xmlns:p14="http://schemas.microsoft.com/office/powerpoint/2010/main" val="2173078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Differentiation is…</a:t>
            </a:r>
            <a:endParaRPr lang="en-US" dirty="0"/>
          </a:p>
        </p:txBody>
      </p:sp>
      <p:sp>
        <p:nvSpPr>
          <p:cNvPr id="3" name="Content Placeholder 2"/>
          <p:cNvSpPr>
            <a:spLocks noGrp="1"/>
          </p:cNvSpPr>
          <p:nvPr>
            <p:ph idx="1"/>
          </p:nvPr>
        </p:nvSpPr>
        <p:spPr>
          <a:xfrm>
            <a:off x="1786019" y="2436074"/>
            <a:ext cx="8825659" cy="3416300"/>
          </a:xfrm>
        </p:spPr>
        <p:txBody>
          <a:bodyPr>
            <a:normAutofit/>
          </a:bodyPr>
          <a:lstStyle/>
          <a:p>
            <a:r>
              <a:rPr lang="en-US" sz="2400" dirty="0" smtClean="0"/>
              <a:t>About moving </a:t>
            </a:r>
            <a:r>
              <a:rPr lang="en-US" sz="2400" b="1" i="1" u="sng" dirty="0" smtClean="0"/>
              <a:t>all</a:t>
            </a:r>
            <a:r>
              <a:rPr lang="en-US" sz="2400" dirty="0" smtClean="0"/>
              <a:t> students </a:t>
            </a:r>
            <a:r>
              <a:rPr lang="en-US" sz="2400" u="sng" dirty="0" smtClean="0"/>
              <a:t>toward</a:t>
            </a:r>
            <a:r>
              <a:rPr lang="en-US" sz="2400" dirty="0" smtClean="0"/>
              <a:t> and </a:t>
            </a:r>
            <a:r>
              <a:rPr lang="en-US" sz="2400" u="sng" dirty="0" smtClean="0"/>
              <a:t>beyond</a:t>
            </a:r>
            <a:r>
              <a:rPr lang="en-US" sz="2400" dirty="0" smtClean="0"/>
              <a:t> common and important learning goals. </a:t>
            </a:r>
          </a:p>
          <a:p>
            <a:r>
              <a:rPr lang="en-US" sz="2400" dirty="0" smtClean="0"/>
              <a:t>Sometime (but not always) students </a:t>
            </a:r>
            <a:r>
              <a:rPr lang="en-US" sz="2400" i="1" dirty="0" smtClean="0"/>
              <a:t>share</a:t>
            </a:r>
            <a:r>
              <a:rPr lang="en-US" sz="2400" dirty="0" smtClean="0"/>
              <a:t> a route toward those goals.  </a:t>
            </a:r>
          </a:p>
          <a:p>
            <a:r>
              <a:rPr lang="en-US" sz="2400" dirty="0" smtClean="0"/>
              <a:t>Other times (but not always), </a:t>
            </a:r>
            <a:r>
              <a:rPr lang="en-US" sz="2400" b="1" dirty="0" smtClean="0"/>
              <a:t>ongoing assessment compels teachers </a:t>
            </a:r>
            <a:r>
              <a:rPr lang="en-US" sz="2400" dirty="0" smtClean="0"/>
              <a:t>to plan </a:t>
            </a:r>
            <a:r>
              <a:rPr lang="en-US" sz="2400" u="sng" dirty="0" smtClean="0"/>
              <a:t>two or more routes </a:t>
            </a:r>
            <a:r>
              <a:rPr lang="en-US" sz="2400" dirty="0" smtClean="0"/>
              <a:t>that vary by </a:t>
            </a:r>
            <a:r>
              <a:rPr lang="en-US" sz="2400" b="1" dirty="0" smtClean="0"/>
              <a:t>readiness</a:t>
            </a:r>
            <a:r>
              <a:rPr lang="en-US" sz="2400" dirty="0" smtClean="0"/>
              <a:t>, </a:t>
            </a:r>
            <a:r>
              <a:rPr lang="en-US" sz="2400" b="1" dirty="0" smtClean="0"/>
              <a:t>interest</a:t>
            </a:r>
            <a:r>
              <a:rPr lang="en-US" sz="2400" dirty="0" smtClean="0"/>
              <a:t>, or </a:t>
            </a:r>
            <a:r>
              <a:rPr lang="en-US" sz="2400" b="1" dirty="0" smtClean="0"/>
              <a:t>learning preferences </a:t>
            </a:r>
            <a:r>
              <a:rPr lang="en-US" sz="2400" dirty="0" smtClean="0"/>
              <a:t>(Tomlinson, 2014)</a:t>
            </a:r>
            <a:endParaRPr lang="en-US" sz="2400" dirty="0"/>
          </a:p>
        </p:txBody>
      </p:sp>
      <p:sp>
        <p:nvSpPr>
          <p:cNvPr id="4" name="Slide Number Placeholder 3"/>
          <p:cNvSpPr>
            <a:spLocks noGrp="1"/>
          </p:cNvSpPr>
          <p:nvPr>
            <p:ph type="sldNum" sz="quarter" idx="12"/>
          </p:nvPr>
        </p:nvSpPr>
        <p:spPr/>
        <p:txBody>
          <a:bodyPr/>
          <a:lstStyle/>
          <a:p>
            <a:fld id="{2145BA42-AB18-4479-BE5B-DF1B2FA3AB46}" type="slidenum">
              <a:rPr lang="en-US" smtClean="0"/>
              <a:t>39</a:t>
            </a:fld>
            <a:endParaRPr lang="en-US"/>
          </a:p>
        </p:txBody>
      </p:sp>
    </p:spTree>
    <p:extLst>
      <p:ext uri="{BB962C8B-B14F-4D97-AF65-F5344CB8AC3E}">
        <p14:creationId xmlns:p14="http://schemas.microsoft.com/office/powerpoint/2010/main" val="41648794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1974854" y="1063416"/>
            <a:ext cx="3963749" cy="892736"/>
          </a:xfrm>
        </p:spPr>
        <p:txBody>
          <a:bodyPr>
            <a:noAutofit/>
          </a:bodyPr>
          <a:lstStyle/>
          <a:p>
            <a:pPr algn="ctr" eaLnBrk="1" hangingPunct="1"/>
            <a:r>
              <a:rPr lang="en-US" altLang="en-US" sz="5998" b="1" dirty="0"/>
              <a:t>Agenda</a:t>
            </a:r>
          </a:p>
        </p:txBody>
      </p:sp>
      <p:graphicFrame>
        <p:nvGraphicFramePr>
          <p:cNvPr id="2" name="Group 2"/>
          <p:cNvGraphicFramePr>
            <a:graphicFrameLocks noGrp="1"/>
          </p:cNvGraphicFramePr>
          <p:nvPr>
            <p:extLst>
              <p:ext uri="{D42A27DB-BD31-4B8C-83A1-F6EECF244321}">
                <p14:modId xmlns:p14="http://schemas.microsoft.com/office/powerpoint/2010/main" val="2018081534"/>
              </p:ext>
            </p:extLst>
          </p:nvPr>
        </p:nvGraphicFramePr>
        <p:xfrm>
          <a:off x="752004" y="2383367"/>
          <a:ext cx="7262409" cy="4732902"/>
        </p:xfrm>
        <a:graphic>
          <a:graphicData uri="http://schemas.openxmlformats.org/drawingml/2006/table">
            <a:tbl>
              <a:tblPr/>
              <a:tblGrid>
                <a:gridCol w="1042017"/>
                <a:gridCol w="5389551"/>
                <a:gridCol w="830841"/>
              </a:tblGrid>
              <a:tr h="557637">
                <a:tc rowSpan="2">
                  <a:txBody>
                    <a:bodyPr/>
                    <a:lstStyle/>
                    <a:p>
                      <a:pPr marL="0" marR="0" lvl="0" indent="0" algn="ctr" defTabSz="457200" rtl="0" eaLnBrk="1" fontAlgn="base" latinLnBrk="0" hangingPunct="0">
                        <a:lnSpc>
                          <a:spcPct val="100000"/>
                        </a:lnSpc>
                        <a:spcBef>
                          <a:spcPct val="0"/>
                        </a:spcBef>
                        <a:spcAft>
                          <a:spcPct val="0"/>
                        </a:spcAft>
                        <a:buClrTx/>
                        <a:buSzTx/>
                        <a:buFontTx/>
                        <a:buNone/>
                        <a:tabLst/>
                        <a:defRPr/>
                      </a:pPr>
                      <a:endParaRPr lang="en-US" sz="1300" b="1" dirty="0" smtClean="0">
                        <a:solidFill>
                          <a:srgbClr val="FFC000"/>
                        </a:solidFill>
                        <a:sym typeface="Helvetica Neue"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endParaRPr lang="en-US" sz="1300" b="1" dirty="0" smtClean="0">
                        <a:solidFill>
                          <a:srgbClr val="FFC000"/>
                        </a:solidFill>
                        <a:sym typeface="Helvetica Neue"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lang="en-US" sz="1300" b="1" dirty="0" smtClean="0">
                          <a:solidFill>
                            <a:srgbClr val="FFC000"/>
                          </a:solidFill>
                          <a:sym typeface="Helvetica Neue" charset="0"/>
                        </a:rPr>
                        <a:t>AM</a:t>
                      </a:r>
                    </a:p>
                    <a:p>
                      <a:pPr marL="0" marR="0" lvl="0" indent="0" algn="ctr" defTabSz="457200" rtl="0" eaLnBrk="1" fontAlgn="base" latinLnBrk="0" hangingPunct="0">
                        <a:lnSpc>
                          <a:spcPct val="100000"/>
                        </a:lnSpc>
                        <a:spcBef>
                          <a:spcPct val="0"/>
                        </a:spcBef>
                        <a:spcAft>
                          <a:spcPct val="0"/>
                        </a:spcAft>
                        <a:buClrTx/>
                        <a:buSzTx/>
                        <a:buFontTx/>
                        <a:buNone/>
                        <a:tabLst/>
                        <a:defRPr/>
                      </a:pPr>
                      <a:r>
                        <a:rPr lang="en-US" sz="1300" b="1" dirty="0" smtClean="0">
                          <a:sym typeface="Helvetica Neue" charset="0"/>
                        </a:rPr>
                        <a:t>10:30-12:15</a:t>
                      </a:r>
                    </a:p>
                    <a:p>
                      <a:pPr marL="0" marR="0" lvl="0" indent="0" algn="ctr" defTabSz="457200" rtl="0" eaLnBrk="1" fontAlgn="base" latinLnBrk="0" hangingPunct="0">
                        <a:lnSpc>
                          <a:spcPct val="100000"/>
                        </a:lnSpc>
                        <a:spcBef>
                          <a:spcPct val="0"/>
                        </a:spcBef>
                        <a:spcAft>
                          <a:spcPct val="0"/>
                        </a:spcAft>
                        <a:buClrTx/>
                        <a:buSzTx/>
                        <a:buFontTx/>
                        <a:buNone/>
                        <a:tabLst/>
                      </a:pPr>
                      <a:endParaRPr lang="en-US" sz="1300" b="1" dirty="0" smtClean="0">
                        <a:sym typeface="Helvetica Neue" charset="0"/>
                      </a:endParaRPr>
                    </a:p>
                  </a:txBody>
                  <a:tcPr marL="35706" marR="35706" marT="35708" marB="35708" anchor="ctr" horzOverflow="overflow">
                    <a:lnL cap="flat">
                      <a:noFill/>
                    </a:lnL>
                    <a:lnR w="12700" cap="flat" cmpd="sng" algn="ctr">
                      <a:solidFill>
                        <a:srgbClr val="000000"/>
                      </a:solidFill>
                      <a:prstDash val="sysDot"/>
                      <a:miter lim="0"/>
                      <a:headEnd type="none" w="med" len="med"/>
                      <a:tailEnd type="none" w="med" len="med"/>
                    </a:lnR>
                    <a:lnT cap="flat">
                      <a:noFill/>
                    </a:lnT>
                    <a:lnB w="12700" cap="flat" cmpd="sng" algn="ctr">
                      <a:solidFill>
                        <a:srgbClr val="000000"/>
                      </a:solidFill>
                      <a:prstDash val="sysDot"/>
                      <a:miter lim="0"/>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defRPr/>
                      </a:pPr>
                      <a:r>
                        <a:rPr lang="en-US" sz="1300" b="1" dirty="0" smtClean="0">
                          <a:solidFill>
                            <a:srgbClr val="FFC000"/>
                          </a:solidFill>
                          <a:sym typeface="Helvetica Neue" charset="0"/>
                        </a:rPr>
                        <a:t>Activate</a:t>
                      </a:r>
                    </a:p>
                    <a:p>
                      <a:pPr marL="0" marR="0" lvl="0" indent="0" algn="ctr" defTabSz="457200" rtl="0" eaLnBrk="1" fontAlgn="base" latinLnBrk="0" hangingPunct="0">
                        <a:lnSpc>
                          <a:spcPct val="100000"/>
                        </a:lnSpc>
                        <a:spcBef>
                          <a:spcPct val="0"/>
                        </a:spcBef>
                        <a:spcAft>
                          <a:spcPct val="0"/>
                        </a:spcAft>
                        <a:buClrTx/>
                        <a:buSzTx/>
                        <a:buFontTx/>
                        <a:buNone/>
                        <a:tabLst/>
                        <a:defRPr/>
                      </a:pPr>
                      <a:r>
                        <a:rPr lang="en-US" sz="1300" b="1" dirty="0" smtClean="0">
                          <a:solidFill>
                            <a:schemeClr val="tx1"/>
                          </a:solidFill>
                          <a:sym typeface="Helvetica Neue" charset="0"/>
                        </a:rPr>
                        <a:t>Every Kid</a:t>
                      </a:r>
                      <a:r>
                        <a:rPr lang="en-US" sz="1300" b="1" baseline="0" dirty="0" smtClean="0">
                          <a:solidFill>
                            <a:schemeClr val="tx1"/>
                          </a:solidFill>
                          <a:sym typeface="Helvetica Neue" charset="0"/>
                        </a:rPr>
                        <a:t> Needs a Champion – Rita Pearson</a:t>
                      </a:r>
                      <a:endParaRPr lang="en-US" sz="1300" b="1" dirty="0" smtClean="0">
                        <a:solidFill>
                          <a:schemeClr val="tx1"/>
                        </a:solidFill>
                        <a:sym typeface="Helvetica Neue"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endParaRPr lang="en-US" sz="1300" b="1" dirty="0" smtClean="0">
                        <a:solidFill>
                          <a:srgbClr val="FFC000"/>
                        </a:solidFill>
                        <a:sym typeface="Helvetica Neue" charset="0"/>
                      </a:endParaRPr>
                    </a:p>
                  </a:txBody>
                  <a:tcPr marL="35706" marR="35706" marT="35708" marB="35708" anchor="ctr" horzOverflow="overflow">
                    <a:lnL w="12700" cap="flat" cmpd="sng" algn="ctr">
                      <a:solidFill>
                        <a:srgbClr val="000000"/>
                      </a:solidFill>
                      <a:prstDash val="sysDot"/>
                      <a:miter lim="0"/>
                      <a:headEnd type="none" w="med" len="med"/>
                      <a:tailEnd type="none" w="med" len="med"/>
                    </a:lnL>
                    <a:lnR w="12700" cap="flat" cmpd="sng" algn="ctr">
                      <a:solidFill>
                        <a:srgbClr val="000000"/>
                      </a:solidFill>
                      <a:prstDash val="sysDot"/>
                      <a:miter lim="0"/>
                      <a:headEnd type="none" w="med" len="med"/>
                      <a:tailEnd type="none" w="med" len="med"/>
                    </a:lnR>
                    <a:lnT cap="flat">
                      <a:noFill/>
                    </a:lnT>
                    <a:lnB w="12700" cap="flat" cmpd="sng" algn="ctr">
                      <a:solidFill>
                        <a:srgbClr val="000000"/>
                      </a:solidFill>
                      <a:prstDash val="sysDot"/>
                      <a:miter lim="0"/>
                      <a:headEnd type="none" w="med" len="med"/>
                      <a:tailEnd type="none" w="med" len="med"/>
                    </a:lnB>
                    <a:lnTlToBr>
                      <a:noFill/>
                    </a:lnTlToBr>
                    <a:lnBlToTr>
                      <a:noFill/>
                    </a:lnBlToTr>
                    <a:noFill/>
                  </a:tcPr>
                </a:tc>
                <a:tc rowSpan="5">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n-lt"/>
                          <a:ea typeface="Helvetica Neue" charset="0"/>
                          <a:cs typeface="Helvetica Neue" charset="0"/>
                          <a:sym typeface="Helvetica Neue" charset="0"/>
                        </a:rPr>
                        <a:t>Reflect</a:t>
                      </a:r>
                    </a:p>
                  </a:txBody>
                  <a:tcPr marL="35706" marR="35706" marT="35708" marB="35708" vert="vert" anchor="ctr" horzOverflow="overflow">
                    <a:lnL w="12700" cap="flat" cmpd="sng" algn="ctr">
                      <a:solidFill>
                        <a:srgbClr val="000000"/>
                      </a:solidFill>
                      <a:prstDash val="sysDot"/>
                      <a:miter lim="0"/>
                      <a:headEnd type="none" w="med" len="med"/>
                      <a:tailEnd type="none" w="med" len="med"/>
                    </a:lnL>
                    <a:lnR cap="flat">
                      <a:noFill/>
                    </a:lnR>
                    <a:lnT cap="flat">
                      <a:noFill/>
                    </a:lnT>
                    <a:lnB w="12700" cap="flat" cmpd="sng" algn="ctr">
                      <a:solidFill>
                        <a:srgbClr val="000000"/>
                      </a:solidFill>
                      <a:prstDash val="sysDot"/>
                      <a:miter lim="0"/>
                      <a:headEnd type="none" w="med" len="med"/>
                      <a:tailEnd type="none" w="med" len="med"/>
                    </a:lnB>
                    <a:lnTlToBr>
                      <a:noFill/>
                    </a:lnTlToBr>
                    <a:lnBlToTr>
                      <a:noFill/>
                    </a:lnBlToTr>
                    <a:noFill/>
                  </a:tcPr>
                </a:tc>
              </a:tr>
              <a:tr h="1795806">
                <a:tc vMerge="1">
                  <a:txBody>
                    <a:bodyPr/>
                    <a:lstStyle/>
                    <a:p>
                      <a:pPr marL="0" marR="0" lvl="0" indent="0" algn="ctr" defTabSz="457200" rtl="0" eaLnBrk="1" fontAlgn="base" latinLnBrk="0" hangingPunct="0">
                        <a:lnSpc>
                          <a:spcPct val="100000"/>
                        </a:lnSpc>
                        <a:spcBef>
                          <a:spcPct val="0"/>
                        </a:spcBef>
                        <a:spcAft>
                          <a:spcPct val="0"/>
                        </a:spcAft>
                        <a:buClrTx/>
                        <a:buSzTx/>
                        <a:buFontTx/>
                        <a:buNone/>
                        <a:tabLst/>
                      </a:pPr>
                      <a:endParaRPr lang="en-US" sz="1600" dirty="0" smtClean="0">
                        <a:sym typeface="Helvetica Neue" charset="0"/>
                      </a:endParaRPr>
                    </a:p>
                  </a:txBody>
                  <a:tcPr marL="35715" marR="35715" marT="35717" marB="35717" anchor="ctr" horzOverflow="overflow">
                    <a:lnL cap="flat">
                      <a:noFill/>
                    </a:lnL>
                    <a:lnR w="12700" cap="flat" cmpd="sng" algn="ctr">
                      <a:solidFill>
                        <a:srgbClr val="000000"/>
                      </a:solidFill>
                      <a:prstDash val="sysDot"/>
                      <a:miter lim="0"/>
                      <a:headEnd type="none" w="med" len="med"/>
                      <a:tailEnd type="none" w="med" len="med"/>
                    </a:lnR>
                    <a:lnT w="12700" cap="flat" cmpd="sng" algn="ctr">
                      <a:solidFill>
                        <a:srgbClr val="000000"/>
                      </a:solidFill>
                      <a:prstDash val="sysDot"/>
                      <a:miter lim="0"/>
                      <a:headEnd type="none" w="med" len="med"/>
                      <a:tailEnd type="none" w="med" len="med"/>
                    </a:lnT>
                    <a:lnB w="12700" cap="flat" cmpd="sng" algn="ctr">
                      <a:solidFill>
                        <a:srgbClr val="000000"/>
                      </a:solidFill>
                      <a:prstDash val="sysDot"/>
                      <a:miter lim="0"/>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defRPr/>
                      </a:pPr>
                      <a:r>
                        <a:rPr lang="en-US" sz="1300" b="1" dirty="0" smtClean="0">
                          <a:solidFill>
                            <a:srgbClr val="FFC000"/>
                          </a:solidFill>
                          <a:sym typeface="Helvetica Neue" charset="0"/>
                        </a:rPr>
                        <a:t>Acquire</a:t>
                      </a:r>
                    </a:p>
                    <a:p>
                      <a:pPr marL="914400" marR="0" lvl="2" indent="0" algn="l" defTabSz="457200" rtl="0" eaLnBrk="1" fontAlgn="auto" latinLnBrk="0" hangingPunct="1">
                        <a:lnSpc>
                          <a:spcPct val="100000"/>
                        </a:lnSpc>
                        <a:spcBef>
                          <a:spcPts val="600"/>
                        </a:spcBef>
                        <a:spcAft>
                          <a:spcPts val="600"/>
                        </a:spcAft>
                        <a:buClrTx/>
                        <a:buSzTx/>
                        <a:buFont typeface="Wingdings" panose="05000000000000000000" pitchFamily="2" charset="2"/>
                        <a:buNone/>
                        <a:tabLst/>
                        <a:defRPr/>
                      </a:pPr>
                      <a:r>
                        <a:rPr lang="en-US" sz="1300" b="1" dirty="0" smtClean="0">
                          <a:effectLst/>
                          <a:latin typeface="Times New Roman" panose="02020603050405020304" pitchFamily="18" charset="0"/>
                          <a:ea typeface="Calibri" panose="020F0502020204030204" pitchFamily="34" charset="0"/>
                          <a:cs typeface="Times New Roman" panose="02020603050405020304" pitchFamily="18" charset="0"/>
                        </a:rPr>
                        <a:t>What is differentiation?  DI “Is” /</a:t>
                      </a:r>
                      <a:r>
                        <a:rPr lang="en-US" sz="13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“Is Not”?</a:t>
                      </a:r>
                    </a:p>
                    <a:p>
                      <a:pPr marL="914400" marR="0" lvl="2" indent="0" algn="l">
                        <a:spcBef>
                          <a:spcPts val="600"/>
                        </a:spcBef>
                        <a:spcAft>
                          <a:spcPts val="600"/>
                        </a:spcAft>
                        <a:buFont typeface="Wingdings" panose="05000000000000000000" pitchFamily="2" charset="2"/>
                        <a:buNone/>
                      </a:pPr>
                      <a:r>
                        <a:rPr lang="en-US" sz="1300" b="1" dirty="0" smtClean="0">
                          <a:effectLst/>
                          <a:latin typeface="Times New Roman" panose="02020603050405020304" pitchFamily="18" charset="0"/>
                          <a:ea typeface="Calibri" panose="020F0502020204030204" pitchFamily="34" charset="0"/>
                          <a:cs typeface="Times New Roman" panose="02020603050405020304" pitchFamily="18" charset="0"/>
                        </a:rPr>
                        <a:t>Why differentiate?</a:t>
                      </a:r>
                    </a:p>
                    <a:p>
                      <a:pPr marL="914400" marR="0" lvl="2" indent="0" algn="l">
                        <a:spcBef>
                          <a:spcPts val="600"/>
                        </a:spcBef>
                        <a:spcAft>
                          <a:spcPts val="600"/>
                        </a:spcAft>
                        <a:buFont typeface="Wingdings" panose="05000000000000000000" pitchFamily="2" charset="2"/>
                        <a:buNone/>
                      </a:pPr>
                      <a:r>
                        <a:rPr lang="en-US" sz="1300" b="1" dirty="0" smtClean="0">
                          <a:effectLst/>
                          <a:latin typeface="Times New Roman" panose="02020603050405020304" pitchFamily="18" charset="0"/>
                          <a:ea typeface="Calibri" panose="020F0502020204030204" pitchFamily="34" charset="0"/>
                          <a:cs typeface="Times New Roman" panose="02020603050405020304" pitchFamily="18" charset="0"/>
                        </a:rPr>
                        <a:t>Teacher</a:t>
                      </a:r>
                      <a:r>
                        <a:rPr lang="en-US" sz="13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Mindset</a:t>
                      </a:r>
                    </a:p>
                    <a:p>
                      <a:pPr marL="914400" marR="0" lvl="2" indent="0" algn="l">
                        <a:spcBef>
                          <a:spcPts val="600"/>
                        </a:spcBef>
                        <a:spcAft>
                          <a:spcPts val="600"/>
                        </a:spcAft>
                        <a:buFont typeface="Wingdings" panose="05000000000000000000" pitchFamily="2" charset="2"/>
                        <a:buNone/>
                      </a:pPr>
                      <a:r>
                        <a:rPr lang="en-US" sz="13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Designing /Implementing Learning Experiences</a:t>
                      </a:r>
                    </a:p>
                    <a:p>
                      <a:pPr marL="914400" marR="0" lvl="2" indent="0" algn="l">
                        <a:spcBef>
                          <a:spcPts val="600"/>
                        </a:spcBef>
                        <a:spcAft>
                          <a:spcPts val="600"/>
                        </a:spcAft>
                        <a:buFont typeface="Wingdings" panose="05000000000000000000" pitchFamily="2" charset="2"/>
                        <a:buNone/>
                      </a:pPr>
                      <a:r>
                        <a:rPr lang="en-US" sz="1300" b="1" dirty="0" smtClean="0">
                          <a:effectLst/>
                          <a:latin typeface="Times New Roman" panose="02020603050405020304" pitchFamily="18" charset="0"/>
                          <a:ea typeface="Calibri" panose="020F0502020204030204" pitchFamily="34" charset="0"/>
                          <a:cs typeface="Times New Roman" panose="02020603050405020304" pitchFamily="18" charset="0"/>
                        </a:rPr>
                        <a:t>Instructional</a:t>
                      </a:r>
                      <a:r>
                        <a:rPr lang="en-US" sz="13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300" b="1" dirty="0" smtClean="0">
                          <a:effectLst/>
                          <a:latin typeface="Times New Roman" panose="02020603050405020304" pitchFamily="18" charset="0"/>
                          <a:ea typeface="Calibri" panose="020F0502020204030204" pitchFamily="34" charset="0"/>
                          <a:cs typeface="Times New Roman" panose="02020603050405020304" pitchFamily="18" charset="0"/>
                        </a:rPr>
                        <a:t>Strategies that Support DI &amp; Engage Students</a:t>
                      </a:r>
                    </a:p>
                  </a:txBody>
                  <a:tcPr marL="35706" marR="35706" marT="35708" marB="35708" anchor="ctr" horzOverflow="overflow">
                    <a:lnL w="12700" cap="flat" cmpd="sng" algn="ctr">
                      <a:solidFill>
                        <a:srgbClr val="000000"/>
                      </a:solidFill>
                      <a:prstDash val="sysDot"/>
                      <a:miter lim="0"/>
                      <a:headEnd type="none" w="med" len="med"/>
                      <a:tailEnd type="none" w="med" len="med"/>
                    </a:lnL>
                    <a:lnR w="12700" cap="flat" cmpd="sng" algn="ctr">
                      <a:solidFill>
                        <a:srgbClr val="000000"/>
                      </a:solidFill>
                      <a:prstDash val="sysDot"/>
                      <a:miter lim="0"/>
                      <a:headEnd type="none" w="med" len="med"/>
                      <a:tailEnd type="none" w="med" len="med"/>
                    </a:lnR>
                    <a:lnT w="12700" cap="flat" cmpd="sng" algn="ctr">
                      <a:solidFill>
                        <a:srgbClr val="000000"/>
                      </a:solidFill>
                      <a:prstDash val="sysDot"/>
                      <a:miter lim="0"/>
                      <a:headEnd type="none" w="med" len="med"/>
                      <a:tailEnd type="none" w="med" len="med"/>
                    </a:lnT>
                    <a:lnB w="12700" cap="flat" cmpd="sng" algn="ctr">
                      <a:solidFill>
                        <a:srgbClr val="000000"/>
                      </a:solidFill>
                      <a:prstDash val="sysDot"/>
                      <a:miter lim="0"/>
                      <a:headEnd type="none" w="med" len="med"/>
                      <a:tailEnd type="none" w="med" len="med"/>
                    </a:lnB>
                    <a:lnTlToBr>
                      <a:noFill/>
                    </a:lnTlToBr>
                    <a:lnBlToTr>
                      <a:noFill/>
                    </a:lnBlToTr>
                    <a:noFill/>
                  </a:tcPr>
                </a:tc>
                <a:tc vMerge="1">
                  <a:txBody>
                    <a:bodyPr/>
                    <a:lstStyle/>
                    <a:p>
                      <a:endParaRPr lang="en-US"/>
                    </a:p>
                  </a:txBody>
                  <a:tcPr/>
                </a:tc>
              </a:tr>
              <a:tr h="472762">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lang="en-US" sz="1300" b="1" dirty="0" smtClean="0">
                          <a:sym typeface="Helvetica Neue" charset="0"/>
                        </a:rPr>
                        <a:t>12:00-12:45</a:t>
                      </a:r>
                    </a:p>
                  </a:txBody>
                  <a:tcPr marL="35706" marR="35706" marT="35708" marB="35708" anchor="ctr" horzOverflow="overflow">
                    <a:lnL cap="flat">
                      <a:noFill/>
                    </a:lnL>
                    <a:lnR w="12700" cap="flat" cmpd="sng" algn="ctr">
                      <a:solidFill>
                        <a:srgbClr val="000000"/>
                      </a:solidFill>
                      <a:prstDash val="sysDot"/>
                      <a:miter lim="0"/>
                      <a:headEnd type="none" w="med" len="med"/>
                      <a:tailEnd type="none" w="med" len="med"/>
                    </a:lnR>
                    <a:lnT w="12700" cap="flat" cmpd="sng" algn="ctr">
                      <a:solidFill>
                        <a:srgbClr val="000000"/>
                      </a:solidFill>
                      <a:prstDash val="sysDot"/>
                      <a:miter lim="0"/>
                      <a:headEnd type="none" w="med" len="med"/>
                      <a:tailEnd type="none" w="med" len="med"/>
                    </a:lnT>
                    <a:lnB w="12700" cap="flat" cmpd="sng" algn="ctr">
                      <a:solidFill>
                        <a:srgbClr val="000000"/>
                      </a:solidFill>
                      <a:prstDash val="sysDot"/>
                      <a:miter lim="0"/>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defRPr/>
                      </a:pPr>
                      <a:r>
                        <a:rPr lang="en-US" sz="1300" b="1" baseline="0" dirty="0" smtClean="0">
                          <a:solidFill>
                            <a:srgbClr val="C00000"/>
                          </a:solidFill>
                          <a:sym typeface="Helvetica Neue" charset="0"/>
                        </a:rPr>
                        <a:t>LUNCH</a:t>
                      </a:r>
                    </a:p>
                  </a:txBody>
                  <a:tcPr marL="35706" marR="35706" marT="35708" marB="35708" anchor="ctr" horzOverflow="overflow">
                    <a:lnL w="12700" cap="flat" cmpd="sng" algn="ctr">
                      <a:solidFill>
                        <a:srgbClr val="000000"/>
                      </a:solidFill>
                      <a:prstDash val="sysDot"/>
                      <a:miter lim="0"/>
                      <a:headEnd type="none" w="med" len="med"/>
                      <a:tailEnd type="none" w="med" len="med"/>
                    </a:lnL>
                    <a:lnR w="12700" cap="flat" cmpd="sng" algn="ctr">
                      <a:solidFill>
                        <a:srgbClr val="000000"/>
                      </a:solidFill>
                      <a:prstDash val="sysDot"/>
                      <a:miter lim="0"/>
                      <a:headEnd type="none" w="med" len="med"/>
                      <a:tailEnd type="none" w="med" len="med"/>
                    </a:lnR>
                    <a:lnT w="12700" cap="flat" cmpd="sng" algn="ctr">
                      <a:solidFill>
                        <a:srgbClr val="000000"/>
                      </a:solidFill>
                      <a:prstDash val="sysDot"/>
                      <a:miter lim="0"/>
                      <a:headEnd type="none" w="med" len="med"/>
                      <a:tailEnd type="none" w="med" len="med"/>
                    </a:lnT>
                    <a:lnB w="12700" cap="flat" cmpd="sng" algn="ctr">
                      <a:solidFill>
                        <a:srgbClr val="000000"/>
                      </a:solidFill>
                      <a:prstDash val="sysDot"/>
                      <a:miter lim="0"/>
                      <a:headEnd type="none" w="med" len="med"/>
                      <a:tailEnd type="none" w="med" len="med"/>
                    </a:lnB>
                    <a:lnTlToBr>
                      <a:noFill/>
                    </a:lnTlToBr>
                    <a:lnBlToTr>
                      <a:noFill/>
                    </a:lnBlToTr>
                    <a:noFill/>
                  </a:tcPr>
                </a:tc>
                <a:tc vMerge="1">
                  <a:txBody>
                    <a:bodyPr/>
                    <a:lstStyle/>
                    <a:p>
                      <a:endParaRPr lang="en-US"/>
                    </a:p>
                  </a:txBody>
                  <a:tcPr/>
                </a:tc>
              </a:tr>
              <a:tr h="757356">
                <a:tc rowSpan="2">
                  <a:txBody>
                    <a:body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300" b="1" i="0" u="none" strike="noStrike" cap="none" normalizeH="0" baseline="0" dirty="0" smtClean="0">
                          <a:ln>
                            <a:noFill/>
                          </a:ln>
                          <a:solidFill>
                            <a:srgbClr val="FFC000"/>
                          </a:solidFill>
                          <a:effectLst/>
                          <a:latin typeface="+mn-lt"/>
                          <a:ea typeface="Helvetica Neue" charset="0"/>
                          <a:cs typeface="Helvetica Neue" charset="0"/>
                          <a:sym typeface="Helvetica Neue" charset="0"/>
                        </a:rPr>
                        <a:t>PM</a:t>
                      </a: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300" b="1" i="0" u="none" strike="noStrike" cap="none" normalizeH="0" baseline="0" dirty="0" smtClean="0">
                          <a:ln>
                            <a:noFill/>
                          </a:ln>
                          <a:solidFill>
                            <a:schemeClr val="tx1"/>
                          </a:solidFill>
                          <a:effectLst/>
                          <a:latin typeface="+mn-lt"/>
                          <a:ea typeface="Helvetica Neue" charset="0"/>
                          <a:cs typeface="Helvetica Neue" charset="0"/>
                          <a:sym typeface="Helvetica Neue" charset="0"/>
                        </a:rPr>
                        <a:t>12:45-2:30</a:t>
                      </a:r>
                    </a:p>
                    <a:p>
                      <a:pPr marL="0" marR="0" lvl="0" indent="0" algn="ctr" defTabSz="457200" rtl="0" eaLnBrk="1" fontAlgn="base" latinLnBrk="0" hangingPunct="0">
                        <a:lnSpc>
                          <a:spcPct val="100000"/>
                        </a:lnSpc>
                        <a:spcBef>
                          <a:spcPct val="0"/>
                        </a:spcBef>
                        <a:spcAft>
                          <a:spcPct val="0"/>
                        </a:spcAft>
                        <a:buClrTx/>
                        <a:buSzTx/>
                        <a:buFontTx/>
                        <a:buNone/>
                        <a:tabLst/>
                      </a:pPr>
                      <a:endParaRPr kumimoji="0" lang="en-US" sz="1300" b="1" i="0" u="none" strike="noStrike" cap="none" normalizeH="0" baseline="0" dirty="0" smtClean="0">
                        <a:ln>
                          <a:noFill/>
                        </a:ln>
                        <a:solidFill>
                          <a:srgbClr val="000000"/>
                        </a:solidFill>
                        <a:effectLst/>
                        <a:latin typeface="+mn-lt"/>
                        <a:ea typeface="Helvetica Neue" charset="0"/>
                        <a:cs typeface="Helvetica Neue" charset="0"/>
                        <a:sym typeface="Helvetica Neue" charset="0"/>
                      </a:endParaRPr>
                    </a:p>
                  </a:txBody>
                  <a:tcPr marL="35706" marR="35706" marT="35708" marB="35708" anchor="ctr" horzOverflow="overflow">
                    <a:lnL cap="flat">
                      <a:noFill/>
                    </a:lnL>
                    <a:lnR w="12700" cap="flat" cmpd="sng" algn="ctr">
                      <a:solidFill>
                        <a:srgbClr val="000000"/>
                      </a:solidFill>
                      <a:prstDash val="sysDot"/>
                      <a:miter lim="0"/>
                      <a:headEnd type="none" w="med" len="med"/>
                      <a:tailEnd type="none" w="med" len="med"/>
                    </a:lnR>
                    <a:lnT w="12700" cap="flat" cmpd="sng" algn="ctr">
                      <a:solidFill>
                        <a:srgbClr val="000000"/>
                      </a:solidFill>
                      <a:prstDash val="sysDot"/>
                      <a:miter lim="0"/>
                      <a:headEnd type="none" w="med" len="med"/>
                      <a:tailEnd type="none" w="med" len="med"/>
                    </a:lnT>
                    <a:lnB w="12700" cap="flat" cmpd="sng" algn="ctr">
                      <a:solidFill>
                        <a:srgbClr val="000000"/>
                      </a:solidFill>
                      <a:prstDash val="sysDot"/>
                      <a:miter lim="0"/>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defRPr/>
                      </a:pPr>
                      <a:r>
                        <a:rPr lang="en-US" sz="1300" b="1" dirty="0" smtClean="0">
                          <a:solidFill>
                            <a:srgbClr val="FFC000"/>
                          </a:solidFill>
                          <a:sym typeface="Helvetica Neue" charset="0"/>
                        </a:rPr>
                        <a:t>Apply</a:t>
                      </a:r>
                    </a:p>
                    <a:p>
                      <a:pPr marL="0" marR="0" lvl="0" indent="0" algn="ctr" defTabSz="457200" rtl="0" eaLnBrk="1" fontAlgn="base" latinLnBrk="0" hangingPunct="0">
                        <a:lnSpc>
                          <a:spcPct val="100000"/>
                        </a:lnSpc>
                        <a:spcBef>
                          <a:spcPct val="0"/>
                        </a:spcBef>
                        <a:spcAft>
                          <a:spcPct val="0"/>
                        </a:spcAft>
                        <a:buClrTx/>
                        <a:buSzTx/>
                        <a:buFontTx/>
                        <a:buNone/>
                        <a:tabLst/>
                        <a:defRPr/>
                      </a:pPr>
                      <a:r>
                        <a:rPr lang="en-US" sz="1300" b="1" dirty="0" smtClean="0">
                          <a:solidFill>
                            <a:schemeClr val="tx1"/>
                          </a:solidFill>
                          <a:sym typeface="Helvetica Neue" charset="0"/>
                        </a:rPr>
                        <a:t>Entry Points / Partner Talk</a:t>
                      </a: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300" b="1" i="0" u="none" strike="noStrike" cap="none" normalizeH="0" baseline="0" dirty="0" smtClean="0">
                          <a:ln>
                            <a:noFill/>
                          </a:ln>
                          <a:solidFill>
                            <a:schemeClr val="tx1"/>
                          </a:solidFill>
                          <a:effectLst/>
                          <a:latin typeface="+mn-lt"/>
                          <a:ea typeface="Helvetica Neue" charset="0"/>
                          <a:cs typeface="Helvetica Neue" charset="0"/>
                          <a:sym typeface="Helvetica Neue" charset="0"/>
                        </a:rPr>
                        <a:t>Personal / Partner Planning Time</a:t>
                      </a:r>
                    </a:p>
                  </a:txBody>
                  <a:tcPr marL="35706" marR="35706" marT="35708" marB="35708" anchor="ctr" horzOverflow="overflow">
                    <a:lnL w="12700" cap="flat" cmpd="sng" algn="ctr">
                      <a:solidFill>
                        <a:srgbClr val="000000"/>
                      </a:solidFill>
                      <a:prstDash val="sysDot"/>
                      <a:miter lim="0"/>
                      <a:headEnd type="none" w="med" len="med"/>
                      <a:tailEnd type="none" w="med" len="med"/>
                    </a:lnL>
                    <a:lnR w="12700" cap="flat" cmpd="sng" algn="ctr">
                      <a:solidFill>
                        <a:srgbClr val="000000"/>
                      </a:solidFill>
                      <a:prstDash val="sysDot"/>
                      <a:miter lim="0"/>
                      <a:headEnd type="none" w="med" len="med"/>
                      <a:tailEnd type="none" w="med" len="med"/>
                    </a:lnR>
                    <a:lnT w="12700" cap="flat" cmpd="sng" algn="ctr">
                      <a:solidFill>
                        <a:srgbClr val="000000"/>
                      </a:solidFill>
                      <a:prstDash val="sysDot"/>
                      <a:miter lim="0"/>
                      <a:headEnd type="none" w="med" len="med"/>
                      <a:tailEnd type="none" w="med" len="med"/>
                    </a:lnT>
                    <a:lnB w="12700" cap="flat" cmpd="sng" algn="ctr">
                      <a:solidFill>
                        <a:srgbClr val="000000"/>
                      </a:solidFill>
                      <a:prstDash val="sysDot"/>
                      <a:miter lim="0"/>
                      <a:headEnd type="none" w="med" len="med"/>
                      <a:tailEnd type="none" w="med" len="med"/>
                    </a:lnB>
                    <a:lnTlToBr>
                      <a:noFill/>
                    </a:lnTlToBr>
                    <a:lnBlToTr>
                      <a:noFill/>
                    </a:lnBlToTr>
                    <a:noFill/>
                  </a:tcPr>
                </a:tc>
                <a:tc vMerge="1">
                  <a:txBody>
                    <a:bodyPr/>
                    <a:lstStyle/>
                    <a:p>
                      <a:pPr marL="0" marR="0" lvl="0" indent="0" algn="ctr" defTabSz="457200" rtl="0" eaLnBrk="1"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rgbClr val="000000"/>
                        </a:solidFill>
                        <a:effectLst/>
                        <a:latin typeface="+mn-lt"/>
                        <a:ea typeface="Helvetica Neue" charset="0"/>
                        <a:cs typeface="Helvetica Neue" charset="0"/>
                        <a:sym typeface="Helvetica Neue" charset="0"/>
                      </a:endParaRPr>
                    </a:p>
                  </a:txBody>
                  <a:tcPr marL="35715" marR="35715" marT="35717" marB="35717" vert="vert" anchor="ctr" horzOverflow="overflow">
                    <a:lnL w="12700" cap="flat" cmpd="sng" algn="ctr">
                      <a:solidFill>
                        <a:srgbClr val="000000"/>
                      </a:solidFill>
                      <a:prstDash val="sysDot"/>
                      <a:miter lim="0"/>
                      <a:headEnd type="none" w="med" len="med"/>
                      <a:tailEnd type="none" w="med" len="med"/>
                    </a:lnL>
                    <a:lnR cap="flat">
                      <a:noFill/>
                    </a:lnR>
                    <a:lnT cap="flat">
                      <a:noFill/>
                    </a:lnT>
                    <a:lnB w="12700" cap="flat" cmpd="sng" algn="ctr">
                      <a:noFill/>
                      <a:prstDash val="sysDot"/>
                      <a:miter lim="0"/>
                      <a:headEnd type="none" w="med" len="med"/>
                      <a:tailEnd type="none" w="med" len="med"/>
                    </a:lnB>
                    <a:lnTlToBr>
                      <a:noFill/>
                    </a:lnTlToBr>
                    <a:lnBlToTr>
                      <a:noFill/>
                    </a:lnBlToTr>
                    <a:noFill/>
                  </a:tcPr>
                </a:tc>
              </a:tr>
              <a:tr h="891072">
                <a:tc vMerge="1">
                  <a:txBody>
                    <a:bodyPr/>
                    <a:lstStyle/>
                    <a:p>
                      <a:pPr marL="0" marR="0" lvl="0" indent="0" algn="ctr" defTabSz="457200" rtl="0" eaLnBrk="1"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mn-lt"/>
                        <a:ea typeface="Helvetica Neue" charset="0"/>
                        <a:cs typeface="Helvetica Neue" charset="0"/>
                        <a:sym typeface="Helvetica Neue" charset="0"/>
                      </a:endParaRPr>
                    </a:p>
                  </a:txBody>
                  <a:tcPr marL="35715" marR="35715" marT="35717" marB="35717" anchor="ctr" horzOverflow="overflow">
                    <a:lnL cap="flat">
                      <a:noFill/>
                    </a:lnL>
                    <a:lnR w="12700" cap="flat" cmpd="sng" algn="ctr">
                      <a:solidFill>
                        <a:srgbClr val="000000"/>
                      </a:solidFill>
                      <a:prstDash val="sysDot"/>
                      <a:miter lim="0"/>
                      <a:headEnd type="none" w="med" len="med"/>
                      <a:tailEnd type="none" w="med" len="med"/>
                    </a:lnR>
                    <a:lnT w="12700" cap="flat" cmpd="sng" algn="ctr">
                      <a:solidFill>
                        <a:srgbClr val="000000"/>
                      </a:solidFill>
                      <a:prstDash val="sysDot"/>
                      <a:miter lim="0"/>
                      <a:headEnd type="none" w="med" len="med"/>
                      <a:tailEnd type="none" w="med" len="med"/>
                    </a:lnT>
                    <a:lnB w="12700" cap="flat" cmpd="sng" algn="ctr">
                      <a:solidFill>
                        <a:srgbClr val="000000"/>
                      </a:solidFill>
                      <a:prstDash val="sysDot"/>
                      <a:miter lim="0"/>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300" b="1" i="0" u="none" strike="noStrike" cap="none" normalizeH="0" baseline="0" dirty="0" smtClean="0">
                          <a:ln>
                            <a:noFill/>
                          </a:ln>
                          <a:solidFill>
                            <a:srgbClr val="FFC000"/>
                          </a:solidFill>
                          <a:effectLst/>
                          <a:latin typeface="+mn-lt"/>
                          <a:ea typeface="Helvetica Neue" charset="0"/>
                          <a:cs typeface="Helvetica Neue" charset="0"/>
                          <a:sym typeface="Helvetica Neue" charset="0"/>
                        </a:rPr>
                        <a:t>Reflect</a:t>
                      </a:r>
                      <a:r>
                        <a:rPr kumimoji="0" lang="en-US" sz="1300" b="1" i="0" u="none" strike="noStrike" cap="none" normalizeH="0" baseline="0" dirty="0" smtClean="0">
                          <a:ln>
                            <a:noFill/>
                          </a:ln>
                          <a:solidFill>
                            <a:srgbClr val="FFFF00"/>
                          </a:solidFill>
                          <a:effectLst/>
                          <a:latin typeface="+mn-lt"/>
                          <a:ea typeface="Helvetica Neue" charset="0"/>
                          <a:cs typeface="Helvetica Neue" charset="0"/>
                          <a:sym typeface="Helvetica Neue" charset="0"/>
                        </a:rPr>
                        <a:t> </a:t>
                      </a:r>
                    </a:p>
                    <a:p>
                      <a:pPr marL="0" marR="0" lvl="0" indent="0" algn="ctr" defTabSz="457200" rtl="0" eaLnBrk="1" fontAlgn="base" latinLnBrk="0" hangingPunct="0">
                        <a:lnSpc>
                          <a:spcPct val="100000"/>
                        </a:lnSpc>
                        <a:spcBef>
                          <a:spcPct val="0"/>
                        </a:spcBef>
                        <a:spcAft>
                          <a:spcPct val="0"/>
                        </a:spcAft>
                        <a:buClrTx/>
                        <a:buSzTx/>
                        <a:buFontTx/>
                        <a:buNone/>
                        <a:tabLst/>
                        <a:defRPr/>
                      </a:pPr>
                      <a:r>
                        <a:rPr lang="en" sz="1300" b="1" dirty="0" smtClean="0">
                          <a:solidFill>
                            <a:schemeClr val="accent6">
                              <a:lumMod val="75000"/>
                            </a:schemeClr>
                          </a:solidFill>
                          <a:latin typeface="+mn-lt"/>
                          <a:ea typeface="Calibri"/>
                          <a:cs typeface="Calibri"/>
                          <a:sym typeface="Calibri"/>
                        </a:rPr>
                        <a:t>Share Out - I like, I Wonder, I have</a:t>
                      </a:r>
                    </a:p>
                    <a:p>
                      <a:pPr marL="0" marR="0" lvl="0" indent="0" algn="ctr" defTabSz="457200" rtl="0" eaLnBrk="1" fontAlgn="base" latinLnBrk="0" hangingPunct="0">
                        <a:lnSpc>
                          <a:spcPct val="100000"/>
                        </a:lnSpc>
                        <a:spcBef>
                          <a:spcPct val="0"/>
                        </a:spcBef>
                        <a:spcAft>
                          <a:spcPct val="0"/>
                        </a:spcAft>
                        <a:buClrTx/>
                        <a:buSzTx/>
                        <a:buFontTx/>
                        <a:buNone/>
                        <a:tabLst/>
                        <a:defRPr/>
                      </a:pPr>
                      <a:r>
                        <a:rPr lang="en" sz="1300" b="1" dirty="0" smtClean="0">
                          <a:solidFill>
                            <a:schemeClr val="accent6">
                              <a:lumMod val="75000"/>
                            </a:schemeClr>
                          </a:solidFill>
                          <a:latin typeface="+mn-lt"/>
                          <a:ea typeface="Calibri"/>
                          <a:cs typeface="Calibri"/>
                          <a:sym typeface="Calibri"/>
                        </a:rPr>
                        <a:t>Talking Circle</a:t>
                      </a:r>
                      <a:endParaRPr kumimoji="0" lang="en-US" sz="1300" b="1" i="0" u="none" strike="noStrike" cap="none" normalizeH="0" baseline="0" dirty="0" smtClean="0">
                        <a:ln>
                          <a:noFill/>
                        </a:ln>
                        <a:solidFill>
                          <a:schemeClr val="accent6">
                            <a:lumMod val="75000"/>
                          </a:schemeClr>
                        </a:solidFill>
                        <a:effectLst/>
                        <a:latin typeface="+mn-lt"/>
                        <a:ea typeface="Helvetica Neue" charset="0"/>
                        <a:cs typeface="Helvetica Neue" charset="0"/>
                        <a:sym typeface="Helvetica Neue"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lang="en" sz="1300" b="1" dirty="0" smtClean="0">
                          <a:solidFill>
                            <a:schemeClr val="tx1"/>
                          </a:solidFill>
                          <a:latin typeface="+mn-lt"/>
                          <a:ea typeface="Calibri"/>
                          <a:cs typeface="Calibri"/>
                          <a:sym typeface="Calibri"/>
                        </a:rPr>
                        <a:t>DRAW 2:25</a:t>
                      </a:r>
                    </a:p>
                  </a:txBody>
                  <a:tcPr marL="35706" marR="35706" marT="35708" marB="35708" anchor="ctr" horzOverflow="overflow">
                    <a:lnL w="12700" cap="flat" cmpd="sng" algn="ctr">
                      <a:solidFill>
                        <a:srgbClr val="000000"/>
                      </a:solidFill>
                      <a:prstDash val="sysDot"/>
                      <a:miter lim="0"/>
                      <a:headEnd type="none" w="med" len="med"/>
                      <a:tailEnd type="none" w="med" len="med"/>
                    </a:lnL>
                    <a:lnR w="12700" cap="flat" cmpd="sng" algn="ctr">
                      <a:solidFill>
                        <a:srgbClr val="000000"/>
                      </a:solidFill>
                      <a:prstDash val="sysDot"/>
                      <a:miter lim="0"/>
                      <a:headEnd type="none" w="med" len="med"/>
                      <a:tailEnd type="none" w="med" len="med"/>
                    </a:lnR>
                    <a:lnT w="12700" cap="flat" cmpd="sng" algn="ctr">
                      <a:solidFill>
                        <a:srgbClr val="000000"/>
                      </a:solidFill>
                      <a:prstDash val="sysDot"/>
                      <a:miter lim="0"/>
                      <a:headEnd type="none" w="med" len="med"/>
                      <a:tailEnd type="none" w="med" len="med"/>
                    </a:lnT>
                    <a:lnB w="12700" cap="flat" cmpd="sng" algn="ctr">
                      <a:solidFill>
                        <a:srgbClr val="000000"/>
                      </a:solidFill>
                      <a:prstDash val="sysDot"/>
                      <a:miter lim="0"/>
                      <a:headEnd type="none" w="med" len="med"/>
                      <a:tailEnd type="none" w="med" len="med"/>
                    </a:lnB>
                    <a:lnTlToBr>
                      <a:noFill/>
                    </a:lnTlToBr>
                    <a:lnBlToTr>
                      <a:noFill/>
                    </a:lnBlToTr>
                    <a:noFill/>
                  </a:tcPr>
                </a:tc>
                <a:tc vMerge="1">
                  <a:txBody>
                    <a:bodyPr/>
                    <a:lstStyle/>
                    <a:p>
                      <a:pPr marL="0" marR="0" lvl="0" indent="0" algn="ctr" defTabSz="457200" rtl="0" eaLnBrk="1"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rgbClr val="000000"/>
                        </a:solidFill>
                        <a:effectLst/>
                        <a:latin typeface="+mn-lt"/>
                        <a:ea typeface="Helvetica Neue" charset="0"/>
                        <a:cs typeface="Helvetica Neue" charset="0"/>
                        <a:sym typeface="Helvetica Neue" charset="0"/>
                      </a:endParaRPr>
                    </a:p>
                  </a:txBody>
                  <a:tcPr marL="35715" marR="35715" marT="35717" marB="35717" vert="vert" anchor="ctr" horzOverflow="overflow">
                    <a:lnL w="12700" cap="flat" cmpd="sng" algn="ctr">
                      <a:solidFill>
                        <a:srgbClr val="000000"/>
                      </a:solidFill>
                      <a:prstDash val="sysDot"/>
                      <a:miter lim="0"/>
                      <a:headEnd type="none" w="med" len="med"/>
                      <a:tailEnd type="none" w="med" len="med"/>
                    </a:lnL>
                    <a:lnR cap="flat">
                      <a:noFill/>
                    </a:lnR>
                    <a:lnT cap="flat">
                      <a:noFill/>
                    </a:lnT>
                    <a:lnB w="12700" cap="flat" cmpd="sng" algn="ctr">
                      <a:solidFill>
                        <a:srgbClr val="000000"/>
                      </a:solidFill>
                      <a:prstDash val="sysDot"/>
                      <a:miter lim="0"/>
                      <a:headEnd type="none" w="med" len="med"/>
                      <a:tailEnd type="none" w="med" len="med"/>
                    </a:lnB>
                    <a:lnTlToBr>
                      <a:noFill/>
                    </a:lnTlToBr>
                    <a:lnBlToTr>
                      <a:noFill/>
                    </a:lnBlToTr>
                    <a:noFill/>
                  </a:tcPr>
                </a:tc>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4413" y="2383367"/>
            <a:ext cx="2760617" cy="3131608"/>
          </a:xfrm>
          <a:prstGeom prst="rect">
            <a:avLst/>
          </a:prstGeom>
          <a:ln>
            <a:noFill/>
          </a:ln>
          <a:effectLst>
            <a:softEdge rad="112500"/>
          </a:effectLst>
        </p:spPr>
      </p:pic>
      <p:cxnSp>
        <p:nvCxnSpPr>
          <p:cNvPr id="4" name="Straight Arrow Connector 3"/>
          <p:cNvCxnSpPr/>
          <p:nvPr/>
        </p:nvCxnSpPr>
        <p:spPr>
          <a:xfrm>
            <a:off x="7562850" y="5242439"/>
            <a:ext cx="0" cy="14420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7562850" y="2650067"/>
            <a:ext cx="0" cy="135850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D1F66A5A-DB78-4990-9346-876BE33A4C7E}" type="slidenum">
              <a:rPr lang="en-US" smtClean="0"/>
              <a:t>4</a:t>
            </a:fld>
            <a:endParaRPr lang="en-US"/>
          </a:p>
        </p:txBody>
      </p:sp>
      <p:sp>
        <p:nvSpPr>
          <p:cNvPr id="6" name="Rectangle 5"/>
          <p:cNvSpPr/>
          <p:nvPr/>
        </p:nvSpPr>
        <p:spPr>
          <a:xfrm>
            <a:off x="6173751" y="1165339"/>
            <a:ext cx="6092825" cy="369332"/>
          </a:xfrm>
          <a:prstGeom prst="rect">
            <a:avLst/>
          </a:prstGeom>
        </p:spPr>
        <p:txBody>
          <a:bodyPr>
            <a:spAutoFit/>
          </a:bodyPr>
          <a:lstStyle/>
          <a:p>
            <a:r>
              <a:rPr lang="en-US" dirty="0">
                <a:solidFill>
                  <a:schemeClr val="bg1"/>
                </a:solidFill>
              </a:rPr>
              <a:t>http://</a:t>
            </a:r>
            <a:r>
              <a:rPr lang="en-US" dirty="0" smtClean="0">
                <a:solidFill>
                  <a:schemeClr val="bg1"/>
                </a:solidFill>
              </a:rPr>
              <a:t>pamsamaddar.weebly.com</a:t>
            </a:r>
            <a:endParaRPr lang="en-US" dirty="0">
              <a:solidFill>
                <a:schemeClr val="bg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004" y="679572"/>
            <a:ext cx="987702" cy="1062044"/>
          </a:xfrm>
          <a:prstGeom prst="rect">
            <a:avLst/>
          </a:prstGeom>
          <a:ln>
            <a:noFill/>
          </a:ln>
          <a:effectLst>
            <a:softEdge rad="112500"/>
          </a:effectLst>
        </p:spPr>
      </p:pic>
      <p:sp>
        <p:nvSpPr>
          <p:cNvPr id="8" name="TextBox 7"/>
          <p:cNvSpPr txBox="1"/>
          <p:nvPr/>
        </p:nvSpPr>
        <p:spPr>
          <a:xfrm>
            <a:off x="7842963" y="6038166"/>
            <a:ext cx="3886200" cy="646331"/>
          </a:xfrm>
          <a:prstGeom prst="rect">
            <a:avLst/>
          </a:prstGeom>
          <a:noFill/>
        </p:spPr>
        <p:txBody>
          <a:bodyPr wrap="square" rtlCol="0">
            <a:spAutoFit/>
          </a:bodyPr>
          <a:lstStyle/>
          <a:p>
            <a:pPr algn="ctr"/>
            <a:r>
              <a:rPr lang="en-US" b="1" i="1" dirty="0"/>
              <a:t>End of Day : Return room to its original state </a:t>
            </a:r>
            <a:r>
              <a:rPr lang="en-US" b="1" i="1" dirty="0">
                <a:sym typeface="Wingdings" panose="05000000000000000000" pitchFamily="2" charset="2"/>
              </a:rPr>
              <a:t></a:t>
            </a:r>
            <a:endParaRPr lang="en-US" b="1" i="1" dirty="0"/>
          </a:p>
        </p:txBody>
      </p:sp>
    </p:spTree>
    <p:extLst>
      <p:ext uri="{BB962C8B-B14F-4D97-AF65-F5344CB8AC3E}">
        <p14:creationId xmlns:p14="http://schemas.microsoft.com/office/powerpoint/2010/main" val="3516600786"/>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7039" y="295729"/>
            <a:ext cx="9139328" cy="6105070"/>
          </a:xfrm>
        </p:spPr>
      </p:pic>
      <p:sp>
        <p:nvSpPr>
          <p:cNvPr id="3" name="Slide Number Placeholder 2"/>
          <p:cNvSpPr>
            <a:spLocks noGrp="1"/>
          </p:cNvSpPr>
          <p:nvPr>
            <p:ph type="sldNum" sz="quarter" idx="12"/>
          </p:nvPr>
        </p:nvSpPr>
        <p:spPr/>
        <p:txBody>
          <a:bodyPr/>
          <a:lstStyle/>
          <a:p>
            <a:fld id="{2145BA42-AB18-4479-BE5B-DF1B2FA3AB46}" type="slidenum">
              <a:rPr lang="en-US" smtClean="0"/>
              <a:t>40</a:t>
            </a:fld>
            <a:endParaRPr lang="en-US"/>
          </a:p>
        </p:txBody>
      </p:sp>
    </p:spTree>
    <p:extLst>
      <p:ext uri="{BB962C8B-B14F-4D97-AF65-F5344CB8AC3E}">
        <p14:creationId xmlns:p14="http://schemas.microsoft.com/office/powerpoint/2010/main" val="13061840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0"/>
            <a:ext cx="9149291" cy="6861969"/>
          </a:xfrm>
        </p:spPr>
      </p:pic>
      <p:sp>
        <p:nvSpPr>
          <p:cNvPr id="3" name="Slide Number Placeholder 2"/>
          <p:cNvSpPr>
            <a:spLocks noGrp="1"/>
          </p:cNvSpPr>
          <p:nvPr>
            <p:ph type="sldNum" sz="quarter" idx="12"/>
          </p:nvPr>
        </p:nvSpPr>
        <p:spPr/>
        <p:txBody>
          <a:bodyPr/>
          <a:lstStyle/>
          <a:p>
            <a:fld id="{2145BA42-AB18-4479-BE5B-DF1B2FA3AB46}" type="slidenum">
              <a:rPr lang="en-US" smtClean="0"/>
              <a:t>41</a:t>
            </a:fld>
            <a:endParaRPr lang="en-US"/>
          </a:p>
        </p:txBody>
      </p:sp>
    </p:spTree>
    <p:extLst>
      <p:ext uri="{BB962C8B-B14F-4D97-AF65-F5344CB8AC3E}">
        <p14:creationId xmlns:p14="http://schemas.microsoft.com/office/powerpoint/2010/main" val="3302205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0196" y="0"/>
            <a:ext cx="9816002" cy="7362003"/>
          </a:xfrm>
        </p:spPr>
      </p:pic>
      <p:sp>
        <p:nvSpPr>
          <p:cNvPr id="3" name="Slide Number Placeholder 2"/>
          <p:cNvSpPr>
            <a:spLocks noGrp="1"/>
          </p:cNvSpPr>
          <p:nvPr>
            <p:ph type="sldNum" sz="quarter" idx="12"/>
          </p:nvPr>
        </p:nvSpPr>
        <p:spPr/>
        <p:txBody>
          <a:bodyPr/>
          <a:lstStyle/>
          <a:p>
            <a:fld id="{2145BA42-AB18-4479-BE5B-DF1B2FA3AB46}" type="slidenum">
              <a:rPr lang="en-US" smtClean="0"/>
              <a:t>42</a:t>
            </a:fld>
            <a:endParaRPr lang="en-US"/>
          </a:p>
        </p:txBody>
      </p:sp>
    </p:spTree>
    <p:extLst>
      <p:ext uri="{BB962C8B-B14F-4D97-AF65-F5344CB8AC3E}">
        <p14:creationId xmlns:p14="http://schemas.microsoft.com/office/powerpoint/2010/main" val="37418695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Carol Ann Tomlinson</a:t>
            </a:r>
            <a:br>
              <a:rPr lang="en-US" dirty="0" smtClean="0"/>
            </a:br>
            <a:r>
              <a:rPr lang="en-US" sz="3000" dirty="0" smtClean="0"/>
              <a:t>1:55</a:t>
            </a:r>
            <a:endParaRPr lang="en-US" sz="3000" dirty="0"/>
          </a:p>
        </p:txBody>
      </p:sp>
      <p:sp>
        <p:nvSpPr>
          <p:cNvPr id="3" name="Text Placeholder 2"/>
          <p:cNvSpPr>
            <a:spLocks noGrp="1"/>
          </p:cNvSpPr>
          <p:nvPr>
            <p:ph type="body" idx="1"/>
          </p:nvPr>
        </p:nvSpPr>
        <p:spPr>
          <a:xfrm>
            <a:off x="932907" y="923366"/>
            <a:ext cx="8253955" cy="1243012"/>
          </a:xfrm>
        </p:spPr>
        <p:txBody>
          <a:bodyPr>
            <a:normAutofit fontScale="77500" lnSpcReduction="20000"/>
          </a:bodyPr>
          <a:lstStyle/>
          <a:p>
            <a:r>
              <a:rPr lang="en-US" sz="4000" dirty="0"/>
              <a:t>An Introduction to Differentiation (Carol Ann Tomlinson) </a:t>
            </a:r>
            <a:r>
              <a:rPr lang="en-US" u="sng" dirty="0">
                <a:hlinkClick r:id="rId2"/>
              </a:rPr>
              <a:t>https://www.youtube.com/watch?v=KNkKWjGMerE&amp;list=PLOXUrDMSVPHnDeKVZTOfi2pjWMegTcRCD&amp;index=3</a:t>
            </a:r>
            <a:endParaRPr lang="en-US" dirty="0"/>
          </a:p>
          <a:p>
            <a:endParaRPr lang="en-US" dirty="0"/>
          </a:p>
        </p:txBody>
      </p:sp>
      <p:sp>
        <p:nvSpPr>
          <p:cNvPr id="4" name="Slide Number Placeholder 3"/>
          <p:cNvSpPr>
            <a:spLocks noGrp="1"/>
          </p:cNvSpPr>
          <p:nvPr>
            <p:ph type="sldNum" sz="quarter" idx="12"/>
          </p:nvPr>
        </p:nvSpPr>
        <p:spPr/>
        <p:txBody>
          <a:bodyPr/>
          <a:lstStyle/>
          <a:p>
            <a:fld id="{2145BA42-AB18-4479-BE5B-DF1B2FA3AB46}" type="slidenum">
              <a:rPr lang="en-US" smtClean="0"/>
              <a:t>43</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1639" y="2336800"/>
            <a:ext cx="7460636" cy="3849688"/>
          </a:xfrm>
          <a:prstGeom prst="rect">
            <a:avLst/>
          </a:prstGeom>
        </p:spPr>
      </p:pic>
    </p:spTree>
    <p:extLst>
      <p:ext uri="{BB962C8B-B14F-4D97-AF65-F5344CB8AC3E}">
        <p14:creationId xmlns:p14="http://schemas.microsoft.com/office/powerpoint/2010/main" val="17656279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3605" y="2961152"/>
            <a:ext cx="8825658" cy="2677648"/>
          </a:xfrm>
        </p:spPr>
        <p:txBody>
          <a:bodyPr/>
          <a:lstStyle/>
          <a:p>
            <a:r>
              <a:rPr lang="en-US" dirty="0" smtClean="0"/>
              <a:t>WHY DIFFERENTIATION?</a:t>
            </a:r>
            <a:endParaRPr lang="en-US" dirty="0"/>
          </a:p>
        </p:txBody>
      </p:sp>
      <p:sp>
        <p:nvSpPr>
          <p:cNvPr id="5" name="Subtitle 4"/>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2145BA42-AB18-4479-BE5B-DF1B2FA3AB46}" type="slidenum">
              <a:rPr lang="en-US" smtClean="0"/>
              <a:t>44</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6150" y="1063416"/>
            <a:ext cx="4933950" cy="3392091"/>
          </a:xfrm>
          <a:prstGeom prst="rect">
            <a:avLst/>
          </a:prstGeom>
        </p:spPr>
      </p:pic>
    </p:spTree>
    <p:extLst>
      <p:ext uri="{BB962C8B-B14F-4D97-AF65-F5344CB8AC3E}">
        <p14:creationId xmlns:p14="http://schemas.microsoft.com/office/powerpoint/2010/main" val="29738749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874" y="295729"/>
            <a:ext cx="8158983" cy="612248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2145BA42-AB18-4479-BE5B-DF1B2FA3AB46}" type="slidenum">
              <a:rPr lang="en-US" smtClean="0"/>
              <a:t>45</a:t>
            </a:fld>
            <a:endParaRPr lang="en-US"/>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87652">
            <a:off x="7834763" y="4083808"/>
            <a:ext cx="3276373" cy="245727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0015" y="2390051"/>
            <a:ext cx="2305050" cy="22193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9256" y="588554"/>
            <a:ext cx="2619375" cy="1752600"/>
          </a:xfrm>
          <a:prstGeom prst="rect">
            <a:avLst/>
          </a:prstGeom>
        </p:spPr>
      </p:pic>
    </p:spTree>
    <p:extLst>
      <p:ext uri="{BB962C8B-B14F-4D97-AF65-F5344CB8AC3E}">
        <p14:creationId xmlns:p14="http://schemas.microsoft.com/office/powerpoint/2010/main" val="4302099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95729"/>
            <a:ext cx="9851265" cy="5990634"/>
          </a:xfrm>
        </p:spPr>
      </p:pic>
      <p:sp>
        <p:nvSpPr>
          <p:cNvPr id="3" name="Slide Number Placeholder 2"/>
          <p:cNvSpPr>
            <a:spLocks noGrp="1"/>
          </p:cNvSpPr>
          <p:nvPr>
            <p:ph type="sldNum" sz="quarter" idx="12"/>
          </p:nvPr>
        </p:nvSpPr>
        <p:spPr/>
        <p:txBody>
          <a:bodyPr/>
          <a:lstStyle/>
          <a:p>
            <a:fld id="{2145BA42-AB18-4479-BE5B-DF1B2FA3AB46}" type="slidenum">
              <a:rPr lang="en-US" smtClean="0"/>
              <a:t>46</a:t>
            </a:fld>
            <a:endParaRPr lang="en-US"/>
          </a:p>
        </p:txBody>
      </p:sp>
    </p:spTree>
    <p:extLst>
      <p:ext uri="{BB962C8B-B14F-4D97-AF65-F5344CB8AC3E}">
        <p14:creationId xmlns:p14="http://schemas.microsoft.com/office/powerpoint/2010/main" val="3471736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Beliefs That Point to Differentiated Instruction</a:t>
            </a:r>
            <a:endParaRPr lang="en-US" dirty="0"/>
          </a:p>
        </p:txBody>
      </p:sp>
      <p:sp>
        <p:nvSpPr>
          <p:cNvPr id="3" name="Content Placeholder 2"/>
          <p:cNvSpPr>
            <a:spLocks noGrp="1"/>
          </p:cNvSpPr>
          <p:nvPr>
            <p:ph idx="1"/>
          </p:nvPr>
        </p:nvSpPr>
        <p:spPr/>
        <p:txBody>
          <a:bodyPr/>
          <a:lstStyle/>
          <a:p>
            <a:r>
              <a:rPr lang="en-US" dirty="0" smtClean="0"/>
              <a:t>“Differentiation is making sure that </a:t>
            </a:r>
            <a:r>
              <a:rPr lang="en-US" b="1" dirty="0" smtClean="0"/>
              <a:t>the right students get the right learning tasks at the right time</a:t>
            </a:r>
            <a:r>
              <a:rPr lang="en-US" dirty="0" smtClean="0"/>
              <a:t>.  Once you have a sense of what each student holds as ‘given’ or ‘known’ and what he or she needs in order to learn, differentiation is no longer an option. It is an obvious response” (2003, pp.86-87).</a:t>
            </a:r>
          </a:p>
          <a:p>
            <a:endParaRPr lang="en-US" dirty="0"/>
          </a:p>
          <a:p>
            <a:r>
              <a:rPr lang="en-US" b="1" dirty="0" smtClean="0"/>
              <a:t>Propels a teacher to look “eyeball to eyeball” at the humanity of each student and dictate classroom practice as a result</a:t>
            </a:r>
            <a:r>
              <a:rPr lang="en-US" dirty="0" smtClean="0"/>
              <a:t>.  “If you believe X, what choice do you have but Y?”</a:t>
            </a:r>
            <a:endParaRPr lang="en-US" dirty="0"/>
          </a:p>
        </p:txBody>
      </p:sp>
      <p:sp>
        <p:nvSpPr>
          <p:cNvPr id="4" name="Slide Number Placeholder 3"/>
          <p:cNvSpPr>
            <a:spLocks noGrp="1"/>
          </p:cNvSpPr>
          <p:nvPr>
            <p:ph type="sldNum" sz="quarter" idx="12"/>
          </p:nvPr>
        </p:nvSpPr>
        <p:spPr/>
        <p:txBody>
          <a:bodyPr/>
          <a:lstStyle/>
          <a:p>
            <a:fld id="{2145BA42-AB18-4479-BE5B-DF1B2FA3AB46}" type="slidenum">
              <a:rPr lang="en-US" smtClean="0"/>
              <a:t>47</a:t>
            </a:fld>
            <a:endParaRPr lang="en-US"/>
          </a:p>
        </p:txBody>
      </p:sp>
      <p:sp>
        <p:nvSpPr>
          <p:cNvPr id="5" name="Rectangle 4"/>
          <p:cNvSpPr/>
          <p:nvPr/>
        </p:nvSpPr>
        <p:spPr>
          <a:xfrm>
            <a:off x="4523147" y="5696634"/>
            <a:ext cx="7121911" cy="646331"/>
          </a:xfrm>
          <a:prstGeom prst="rect">
            <a:avLst/>
          </a:prstGeom>
        </p:spPr>
        <p:txBody>
          <a:bodyPr wrap="square">
            <a:spAutoFit/>
          </a:bodyPr>
          <a:lstStyle/>
          <a:p>
            <a:r>
              <a:rPr lang="en-US" b="1" i="1" dirty="0">
                <a:solidFill>
                  <a:schemeClr val="accent6"/>
                </a:solidFill>
              </a:rPr>
              <a:t>Leading and Managing a Differentiated Classroom, </a:t>
            </a:r>
            <a:r>
              <a:rPr lang="en-US" b="1" i="1" dirty="0" err="1">
                <a:solidFill>
                  <a:schemeClr val="accent6"/>
                </a:solidFill>
              </a:rPr>
              <a:t>Imbeau</a:t>
            </a:r>
            <a:r>
              <a:rPr lang="en-US" b="1" i="1" dirty="0">
                <a:solidFill>
                  <a:schemeClr val="accent6"/>
                </a:solidFill>
              </a:rPr>
              <a:t> &amp; Tomlinson (2010</a:t>
            </a:r>
            <a:r>
              <a:rPr lang="en-US" b="1" i="1" dirty="0" smtClean="0">
                <a:solidFill>
                  <a:schemeClr val="accent6"/>
                </a:solidFill>
              </a:rPr>
              <a:t>)</a:t>
            </a:r>
            <a:endParaRPr lang="en-US" b="1" i="1" dirty="0">
              <a:solidFill>
                <a:schemeClr val="accent6"/>
              </a:solidFill>
            </a:endParaRPr>
          </a:p>
        </p:txBody>
      </p:sp>
    </p:spTree>
    <p:extLst>
      <p:ext uri="{BB962C8B-B14F-4D97-AF65-F5344CB8AC3E}">
        <p14:creationId xmlns:p14="http://schemas.microsoft.com/office/powerpoint/2010/main" val="1563360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Beliefs that Attend to the Needs of Individual Learners</a:t>
            </a:r>
            <a:endParaRPr lang="en-US" dirty="0"/>
          </a:p>
        </p:txBody>
      </p:sp>
      <p:sp>
        <p:nvSpPr>
          <p:cNvPr id="3" name="Content Placeholder 2"/>
          <p:cNvSpPr>
            <a:spLocks noGrp="1"/>
          </p:cNvSpPr>
          <p:nvPr>
            <p:ph idx="1"/>
          </p:nvPr>
        </p:nvSpPr>
        <p:spPr>
          <a:xfrm>
            <a:off x="1526881" y="2474913"/>
            <a:ext cx="8825659" cy="3416300"/>
          </a:xfrm>
        </p:spPr>
        <p:txBody>
          <a:bodyPr>
            <a:normAutofit/>
          </a:bodyPr>
          <a:lstStyle/>
          <a:p>
            <a:r>
              <a:rPr lang="en-US" dirty="0" smtClean="0"/>
              <a:t>#1: Every student is worthy of dignity and respect</a:t>
            </a:r>
          </a:p>
          <a:p>
            <a:r>
              <a:rPr lang="en-US" dirty="0" smtClean="0"/>
              <a:t>#2: Diversity is both inevitable and positive</a:t>
            </a:r>
          </a:p>
          <a:p>
            <a:r>
              <a:rPr lang="en-US" dirty="0" smtClean="0"/>
              <a:t>#3: The classroom should mirror the kind of society in which we want our students to live and lead</a:t>
            </a:r>
          </a:p>
          <a:p>
            <a:r>
              <a:rPr lang="en-US" dirty="0" smtClean="0"/>
              <a:t>#4: Most students can learn most things that are essential to a given area of study</a:t>
            </a:r>
          </a:p>
          <a:p>
            <a:r>
              <a:rPr lang="en-US" dirty="0" smtClean="0"/>
              <a:t>#5: Each student should have equity of access to excellent learning opportunities</a:t>
            </a:r>
          </a:p>
          <a:p>
            <a:r>
              <a:rPr lang="en-US" dirty="0" smtClean="0"/>
              <a:t>#6: A central goal of teaching is to maximize the capacity of each learner</a:t>
            </a:r>
            <a:endParaRPr lang="en-US" dirty="0"/>
          </a:p>
        </p:txBody>
      </p:sp>
      <p:sp>
        <p:nvSpPr>
          <p:cNvPr id="5" name="Slide Number Placeholder 4"/>
          <p:cNvSpPr>
            <a:spLocks noGrp="1"/>
          </p:cNvSpPr>
          <p:nvPr>
            <p:ph type="sldNum" sz="quarter" idx="12"/>
          </p:nvPr>
        </p:nvSpPr>
        <p:spPr/>
        <p:txBody>
          <a:bodyPr/>
          <a:lstStyle/>
          <a:p>
            <a:fld id="{2145BA42-AB18-4479-BE5B-DF1B2FA3AB46}" type="slidenum">
              <a:rPr lang="en-US" smtClean="0"/>
              <a:t>48</a:t>
            </a:fld>
            <a:endParaRPr lang="en-US"/>
          </a:p>
        </p:txBody>
      </p:sp>
      <p:sp>
        <p:nvSpPr>
          <p:cNvPr id="4" name="TextBox 3"/>
          <p:cNvSpPr txBox="1"/>
          <p:nvPr/>
        </p:nvSpPr>
        <p:spPr>
          <a:xfrm>
            <a:off x="1285813" y="6019800"/>
            <a:ext cx="9066727" cy="646331"/>
          </a:xfrm>
          <a:prstGeom prst="rect">
            <a:avLst/>
          </a:prstGeom>
          <a:noFill/>
        </p:spPr>
        <p:txBody>
          <a:bodyPr wrap="square" rtlCol="0">
            <a:spAutoFit/>
          </a:bodyPr>
          <a:lstStyle/>
          <a:p>
            <a:r>
              <a:rPr lang="en-US" b="1" i="1" dirty="0" smtClean="0">
                <a:solidFill>
                  <a:schemeClr val="accent6"/>
                </a:solidFill>
              </a:rPr>
              <a:t>Leading and Managing a Differentiated Classroom, </a:t>
            </a:r>
            <a:r>
              <a:rPr lang="en-US" b="1" i="1" dirty="0" err="1" smtClean="0">
                <a:solidFill>
                  <a:schemeClr val="accent6"/>
                </a:solidFill>
              </a:rPr>
              <a:t>Imbeau</a:t>
            </a:r>
            <a:r>
              <a:rPr lang="en-US" b="1" i="1" dirty="0" smtClean="0">
                <a:solidFill>
                  <a:schemeClr val="accent6"/>
                </a:solidFill>
              </a:rPr>
              <a:t> &amp; Tomlinson (2010), p. 27-37</a:t>
            </a:r>
            <a:endParaRPr lang="en-US" b="1" i="1" dirty="0">
              <a:solidFill>
                <a:schemeClr val="accent6"/>
              </a:solidFill>
            </a:endParaRPr>
          </a:p>
        </p:txBody>
      </p:sp>
    </p:spTree>
    <p:extLst>
      <p:ext uri="{BB962C8B-B14F-4D97-AF65-F5344CB8AC3E}">
        <p14:creationId xmlns:p14="http://schemas.microsoft.com/office/powerpoint/2010/main" val="1930493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559" y="1335274"/>
            <a:ext cx="8761413" cy="706964"/>
          </a:xfrm>
        </p:spPr>
        <p:txBody>
          <a:bodyPr>
            <a:normAutofit fontScale="90000"/>
          </a:bodyPr>
          <a:lstStyle/>
          <a:p>
            <a:r>
              <a:rPr lang="en-US" dirty="0" smtClean="0"/>
              <a:t>Students Are Different! </a:t>
            </a:r>
            <a:br>
              <a:rPr lang="en-US" dirty="0" smtClean="0"/>
            </a:br>
            <a:r>
              <a:rPr lang="en-US" dirty="0" smtClean="0"/>
              <a:t/>
            </a:r>
            <a:br>
              <a:rPr lang="en-US" dirty="0" smtClean="0"/>
            </a:br>
            <a:endParaRPr lang="en-US" dirty="0"/>
          </a:p>
        </p:txBody>
      </p:sp>
      <p:graphicFrame>
        <p:nvGraphicFramePr>
          <p:cNvPr id="6" name="Content Placeholder 5"/>
          <p:cNvGraphicFramePr>
            <a:graphicFrameLocks noGrp="1"/>
          </p:cNvGraphicFramePr>
          <p:nvPr>
            <p:ph idx="1"/>
            <p:extLst/>
          </p:nvPr>
        </p:nvGraphicFramePr>
        <p:xfrm>
          <a:off x="868185" y="3728023"/>
          <a:ext cx="10515600" cy="1280160"/>
        </p:xfrm>
        <a:graphic>
          <a:graphicData uri="http://schemas.openxmlformats.org/drawingml/2006/table">
            <a:tbl>
              <a:tblPr firstRow="1" bandRow="1">
                <a:tableStyleId>{5C22544A-7EE6-4342-B048-85BDC9FD1C3A}</a:tableStyleId>
              </a:tblPr>
              <a:tblGrid>
                <a:gridCol w="2103120"/>
                <a:gridCol w="2103120"/>
                <a:gridCol w="2103120"/>
                <a:gridCol w="2103120"/>
                <a:gridCol w="2103120"/>
              </a:tblGrid>
              <a:tr h="370840">
                <a:tc>
                  <a:txBody>
                    <a:bodyPr/>
                    <a:lstStyle/>
                    <a:p>
                      <a:r>
                        <a:rPr lang="en-US" dirty="0" smtClean="0"/>
                        <a:t>Academic Ability</a:t>
                      </a:r>
                      <a:endParaRPr lang="en-US" dirty="0"/>
                    </a:p>
                  </a:txBody>
                  <a:tcPr/>
                </a:tc>
                <a:tc>
                  <a:txBody>
                    <a:bodyPr/>
                    <a:lstStyle/>
                    <a:p>
                      <a:r>
                        <a:rPr lang="en-US" dirty="0" smtClean="0"/>
                        <a:t>Multiple Intelligences</a:t>
                      </a:r>
                      <a:endParaRPr lang="en-US" dirty="0"/>
                    </a:p>
                  </a:txBody>
                  <a:tcPr/>
                </a:tc>
                <a:tc>
                  <a:txBody>
                    <a:bodyPr/>
                    <a:lstStyle/>
                    <a:p>
                      <a:r>
                        <a:rPr lang="en-US" dirty="0" smtClean="0"/>
                        <a:t>Learning</a:t>
                      </a:r>
                      <a:r>
                        <a:rPr lang="en-US" baseline="0" dirty="0" smtClean="0"/>
                        <a:t> Style</a:t>
                      </a:r>
                      <a:endParaRPr lang="en-US" dirty="0"/>
                    </a:p>
                  </a:txBody>
                  <a:tcPr/>
                </a:tc>
                <a:tc>
                  <a:txBody>
                    <a:bodyPr/>
                    <a:lstStyle/>
                    <a:p>
                      <a:r>
                        <a:rPr lang="en-US" dirty="0" smtClean="0"/>
                        <a:t>Thinking Style</a:t>
                      </a:r>
                      <a:endParaRPr lang="en-US" dirty="0"/>
                    </a:p>
                  </a:txBody>
                  <a:tcPr/>
                </a:tc>
                <a:tc>
                  <a:txBody>
                    <a:bodyPr/>
                    <a:lstStyle/>
                    <a:p>
                      <a:r>
                        <a:rPr lang="en-US" dirty="0" smtClean="0"/>
                        <a:t>Attitudes</a:t>
                      </a:r>
                      <a:endParaRPr lang="en-US" dirty="0"/>
                    </a:p>
                  </a:txBody>
                  <a:tcPr/>
                </a:tc>
              </a:tr>
              <a:tr h="370840">
                <a:tc>
                  <a:txBody>
                    <a:bodyPr/>
                    <a:lstStyle/>
                    <a:p>
                      <a:r>
                        <a:rPr lang="en-US" dirty="0" smtClean="0"/>
                        <a:t>Gender</a:t>
                      </a:r>
                      <a:endParaRPr lang="en-US" dirty="0"/>
                    </a:p>
                  </a:txBody>
                  <a:tcPr/>
                </a:tc>
                <a:tc>
                  <a:txBody>
                    <a:bodyPr/>
                    <a:lstStyle/>
                    <a:p>
                      <a:r>
                        <a:rPr lang="en-US" dirty="0" smtClean="0"/>
                        <a:t>Culture &amp; Ethnicity</a:t>
                      </a:r>
                      <a:endParaRPr lang="en-US" dirty="0"/>
                    </a:p>
                  </a:txBody>
                  <a:tcPr/>
                </a:tc>
                <a:tc>
                  <a:txBody>
                    <a:bodyPr/>
                    <a:lstStyle/>
                    <a:p>
                      <a:r>
                        <a:rPr lang="en-US" dirty="0" smtClean="0"/>
                        <a:t>Socioeconomic Culture</a:t>
                      </a:r>
                      <a:endParaRPr lang="en-US" dirty="0"/>
                    </a:p>
                  </a:txBody>
                  <a:tcPr/>
                </a:tc>
                <a:tc>
                  <a:txBody>
                    <a:bodyPr/>
                    <a:lstStyle/>
                    <a:p>
                      <a:r>
                        <a:rPr lang="en-US" dirty="0" smtClean="0"/>
                        <a:t>Language Differences</a:t>
                      </a:r>
                      <a:endParaRPr lang="en-US" dirty="0"/>
                    </a:p>
                  </a:txBody>
                  <a:tcPr/>
                </a:tc>
                <a:tc>
                  <a:txBody>
                    <a:bodyPr/>
                    <a:lstStyle/>
                    <a:p>
                      <a:r>
                        <a:rPr lang="en-US" dirty="0" smtClean="0"/>
                        <a:t>Development Readiness</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2145BA42-AB18-4479-BE5B-DF1B2FA3AB46}" type="slidenum">
              <a:rPr lang="en-US" smtClean="0"/>
              <a:t>49</a:t>
            </a:fld>
            <a:endParaRPr lang="en-US"/>
          </a:p>
        </p:txBody>
      </p:sp>
      <p:sp>
        <p:nvSpPr>
          <p:cNvPr id="7" name="TextBox 6"/>
          <p:cNvSpPr txBox="1"/>
          <p:nvPr/>
        </p:nvSpPr>
        <p:spPr>
          <a:xfrm>
            <a:off x="6888480" y="5506720"/>
            <a:ext cx="4729480" cy="369332"/>
          </a:xfrm>
          <a:prstGeom prst="rect">
            <a:avLst/>
          </a:prstGeom>
          <a:noFill/>
        </p:spPr>
        <p:txBody>
          <a:bodyPr wrap="square" rtlCol="0">
            <a:spAutoFit/>
          </a:bodyPr>
          <a:lstStyle/>
          <a:p>
            <a:r>
              <a:rPr lang="en-US" dirty="0" smtClean="0"/>
              <a:t>(</a:t>
            </a:r>
            <a:r>
              <a:rPr lang="en-US" dirty="0"/>
              <a:t>Kagan </a:t>
            </a:r>
            <a:r>
              <a:rPr lang="en-US" dirty="0" err="1"/>
              <a:t>SmartCard</a:t>
            </a:r>
            <a:r>
              <a:rPr lang="en-US" dirty="0"/>
              <a:t>, 2005)</a:t>
            </a:r>
          </a:p>
        </p:txBody>
      </p:sp>
      <p:sp>
        <p:nvSpPr>
          <p:cNvPr id="4" name="TextBox 3"/>
          <p:cNvSpPr txBox="1"/>
          <p:nvPr/>
        </p:nvSpPr>
        <p:spPr>
          <a:xfrm>
            <a:off x="2019919" y="2700464"/>
            <a:ext cx="8016117" cy="369332"/>
          </a:xfrm>
          <a:prstGeom prst="rect">
            <a:avLst/>
          </a:prstGeom>
          <a:noFill/>
        </p:spPr>
        <p:txBody>
          <a:bodyPr wrap="square" rtlCol="0">
            <a:spAutoFit/>
          </a:bodyPr>
          <a:lstStyle/>
          <a:p>
            <a:pPr algn="ctr"/>
            <a:r>
              <a:rPr lang="en-US" b="1" dirty="0"/>
              <a:t>Students are </a:t>
            </a:r>
            <a:r>
              <a:rPr lang="en-US" b="1" u="sng" dirty="0" smtClean="0"/>
              <a:t>unique </a:t>
            </a:r>
            <a:r>
              <a:rPr lang="en-US" b="1" u="sng" dirty="0"/>
              <a:t>individuals </a:t>
            </a:r>
            <a:r>
              <a:rPr lang="en-US" b="1" dirty="0"/>
              <a:t>with </a:t>
            </a:r>
            <a:r>
              <a:rPr lang="en-US" b="1" u="sng" dirty="0" smtClean="0"/>
              <a:t>unique </a:t>
            </a:r>
            <a:r>
              <a:rPr lang="en-US" b="1" u="sng" dirty="0"/>
              <a:t>learning needs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3614" y="905526"/>
            <a:ext cx="1905000" cy="866775"/>
          </a:xfrm>
          <a:prstGeom prst="rect">
            <a:avLst/>
          </a:prstGeom>
        </p:spPr>
      </p:pic>
    </p:spTree>
    <p:extLst>
      <p:ext uri="{BB962C8B-B14F-4D97-AF65-F5344CB8AC3E}">
        <p14:creationId xmlns:p14="http://schemas.microsoft.com/office/powerpoint/2010/main" val="309678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73894" y="891966"/>
            <a:ext cx="9816845" cy="662945"/>
          </a:xfrm>
        </p:spPr>
        <p:txBody>
          <a:bodyPr/>
          <a:lstStyle/>
          <a:p>
            <a:r>
              <a:rPr lang="en-US" dirty="0" smtClean="0"/>
              <a:t/>
            </a:r>
            <a:br>
              <a:rPr lang="en-US" dirty="0" smtClean="0"/>
            </a:br>
            <a:r>
              <a:rPr lang="en-US" dirty="0" smtClean="0"/>
              <a:t>ACTIVATE:</a:t>
            </a:r>
            <a:br>
              <a:rPr lang="en-US" dirty="0" smtClean="0"/>
            </a:br>
            <a:r>
              <a:rPr lang="en-US" sz="2000" dirty="0" smtClean="0"/>
              <a:t>Inspiring Ideas Towards Creating Our Own Understanding </a:t>
            </a:r>
            <a:br>
              <a:rPr lang="en-US" sz="2000" dirty="0" smtClean="0"/>
            </a:br>
            <a:r>
              <a:rPr lang="en-US" sz="2000" dirty="0" smtClean="0"/>
              <a:t>of Differentiated Instruction</a:t>
            </a:r>
            <a:r>
              <a:rPr lang="en-US" b="1" i="1" dirty="0"/>
              <a:t/>
            </a:r>
            <a:br>
              <a:rPr lang="en-US" b="1" i="1" dirty="0"/>
            </a:br>
            <a:endParaRPr lang="en-US" dirty="0"/>
          </a:p>
        </p:txBody>
      </p:sp>
      <p:sp>
        <p:nvSpPr>
          <p:cNvPr id="6" name="Text Placeholder 5"/>
          <p:cNvSpPr>
            <a:spLocks noGrp="1"/>
          </p:cNvSpPr>
          <p:nvPr>
            <p:ph sz="half" idx="1"/>
          </p:nvPr>
        </p:nvSpPr>
        <p:spPr>
          <a:xfrm>
            <a:off x="524066" y="2737200"/>
            <a:ext cx="3735106" cy="2325740"/>
          </a:xfrm>
        </p:spPr>
        <p:txBody>
          <a:bodyPr>
            <a:noAutofit/>
          </a:bodyPr>
          <a:lstStyle/>
          <a:p>
            <a:pPr marL="0" indent="0">
              <a:buNone/>
            </a:pPr>
            <a:r>
              <a:rPr lang="en-US" sz="2200" dirty="0" smtClean="0"/>
              <a:t>The Late Rita </a:t>
            </a:r>
            <a:r>
              <a:rPr lang="en-US" sz="2200" dirty="0"/>
              <a:t>P</a:t>
            </a:r>
            <a:r>
              <a:rPr lang="en-US" sz="2200" dirty="0" smtClean="0"/>
              <a:t>ierson </a:t>
            </a:r>
            <a:r>
              <a:rPr lang="en-US" sz="2200" b="1" dirty="0" smtClean="0">
                <a:solidFill>
                  <a:schemeClr val="accent1"/>
                </a:solidFill>
              </a:rPr>
              <a:t>“Every kid needs </a:t>
            </a:r>
            <a:r>
              <a:rPr lang="en-US" sz="2200" b="1" dirty="0">
                <a:solidFill>
                  <a:schemeClr val="accent1"/>
                </a:solidFill>
              </a:rPr>
              <a:t>a champion” </a:t>
            </a:r>
            <a:endParaRPr lang="en-US" sz="2200" b="1" dirty="0" smtClean="0">
              <a:solidFill>
                <a:schemeClr val="accent1"/>
              </a:solidFill>
            </a:endParaRPr>
          </a:p>
          <a:p>
            <a:pPr marL="0" indent="0">
              <a:buNone/>
            </a:pPr>
            <a:r>
              <a:rPr lang="en-US" sz="2200" dirty="0" smtClean="0">
                <a:hlinkClick r:id="rId2"/>
              </a:rPr>
              <a:t>https</a:t>
            </a:r>
            <a:r>
              <a:rPr lang="en-US" sz="2200" dirty="0">
                <a:hlinkClick r:id="rId2"/>
              </a:rPr>
              <a:t>://</a:t>
            </a:r>
            <a:r>
              <a:rPr lang="en-US" sz="2200" dirty="0" smtClean="0">
                <a:hlinkClick r:id="rId2"/>
              </a:rPr>
              <a:t>www.youtube.com/watch?v=SFnMTHhKdkw</a:t>
            </a:r>
            <a:endParaRPr lang="en-US" sz="2200" dirty="0" smtClean="0"/>
          </a:p>
          <a:p>
            <a:pPr marL="0" indent="0">
              <a:buNone/>
            </a:pPr>
            <a:r>
              <a:rPr lang="en-US" sz="2200" dirty="0" smtClean="0"/>
              <a:t>7:48</a:t>
            </a:r>
            <a:endParaRPr lang="en-US" sz="2200" dirty="0"/>
          </a:p>
        </p:txBody>
      </p:sp>
      <p:sp>
        <p:nvSpPr>
          <p:cNvPr id="4" name="Slide Number Placeholder 3"/>
          <p:cNvSpPr>
            <a:spLocks noGrp="1"/>
          </p:cNvSpPr>
          <p:nvPr>
            <p:ph type="sldNum" sz="quarter" idx="12"/>
          </p:nvPr>
        </p:nvSpPr>
        <p:spPr/>
        <p:txBody>
          <a:bodyPr/>
          <a:lstStyle/>
          <a:p>
            <a:fld id="{2CED09D6-EAFF-4B8F-A8B2-3872AB8E32B1}" type="slidenum">
              <a:rPr lang="en-US" smtClean="0"/>
              <a:t>5</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078" y="2554593"/>
            <a:ext cx="6212190" cy="3774769"/>
          </a:xfrm>
          <a:prstGeom prst="rect">
            <a:avLst/>
          </a:prstGeom>
        </p:spPr>
      </p:pic>
    </p:spTree>
    <p:extLst>
      <p:ext uri="{BB962C8B-B14F-4D97-AF65-F5344CB8AC3E}">
        <p14:creationId xmlns:p14="http://schemas.microsoft.com/office/powerpoint/2010/main" val="38483977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78386" y="0"/>
            <a:ext cx="8731438" cy="6742933"/>
          </a:xfrm>
        </p:spPr>
      </p:pic>
      <p:sp>
        <p:nvSpPr>
          <p:cNvPr id="3" name="Slide Number Placeholder 2"/>
          <p:cNvSpPr>
            <a:spLocks noGrp="1"/>
          </p:cNvSpPr>
          <p:nvPr>
            <p:ph type="sldNum" sz="quarter" idx="12"/>
          </p:nvPr>
        </p:nvSpPr>
        <p:spPr/>
        <p:txBody>
          <a:bodyPr/>
          <a:lstStyle/>
          <a:p>
            <a:fld id="{2145BA42-AB18-4479-BE5B-DF1B2FA3AB46}" type="slidenum">
              <a:rPr lang="en-US" smtClean="0"/>
              <a:t>50</a:t>
            </a:fld>
            <a:endParaRPr lang="en-US"/>
          </a:p>
        </p:txBody>
      </p:sp>
    </p:spTree>
    <p:extLst>
      <p:ext uri="{BB962C8B-B14F-4D97-AF65-F5344CB8AC3E}">
        <p14:creationId xmlns:p14="http://schemas.microsoft.com/office/powerpoint/2010/main" val="21990275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Neuroscience Supports the Learner-Friendly Classroom</a:t>
            </a:r>
            <a:endParaRPr lang="en-US" dirty="0"/>
          </a:p>
        </p:txBody>
      </p:sp>
      <p:sp>
        <p:nvSpPr>
          <p:cNvPr id="3" name="Content Placeholder 2"/>
          <p:cNvSpPr>
            <a:spLocks noGrp="1"/>
          </p:cNvSpPr>
          <p:nvPr>
            <p:ph idx="1"/>
          </p:nvPr>
        </p:nvSpPr>
        <p:spPr/>
        <p:txBody>
          <a:bodyPr>
            <a:normAutofit lnSpcReduction="10000"/>
          </a:bodyPr>
          <a:lstStyle/>
          <a:p>
            <a:r>
              <a:rPr lang="en-US" dirty="0" smtClean="0"/>
              <a:t>Sousa puts forth in his book </a:t>
            </a:r>
            <a:r>
              <a:rPr lang="en-US" i="1" dirty="0" smtClean="0"/>
              <a:t>Differentiation &amp; the Brain, </a:t>
            </a:r>
            <a:r>
              <a:rPr lang="en-US" b="1" dirty="0" smtClean="0"/>
              <a:t>processes for differentiating curriculum, instruction, and assessment </a:t>
            </a:r>
            <a:r>
              <a:rPr lang="en-US" dirty="0" smtClean="0"/>
              <a:t>were </a:t>
            </a:r>
            <a:r>
              <a:rPr lang="en-US" b="1" dirty="0" smtClean="0"/>
              <a:t>supported</a:t>
            </a:r>
            <a:r>
              <a:rPr lang="en-US" dirty="0" smtClean="0"/>
              <a:t> in many ways by what </a:t>
            </a:r>
            <a:r>
              <a:rPr lang="en-US" b="1" dirty="0" smtClean="0"/>
              <a:t>researchers in cognitive psychology </a:t>
            </a:r>
            <a:r>
              <a:rPr lang="en-US" dirty="0" smtClean="0"/>
              <a:t>and neuroscience were </a:t>
            </a:r>
            <a:r>
              <a:rPr lang="en-US" b="1" dirty="0" smtClean="0"/>
              <a:t>revealing about how the brain learns</a:t>
            </a:r>
            <a:r>
              <a:rPr lang="en-US" dirty="0" smtClean="0"/>
              <a:t>.</a:t>
            </a:r>
          </a:p>
          <a:p>
            <a:r>
              <a:rPr lang="en-US" i="1" dirty="0" smtClean="0"/>
              <a:t>“Differentiation emphasizes </a:t>
            </a:r>
            <a:r>
              <a:rPr lang="en-US" i="1" u="sng" dirty="0" smtClean="0"/>
              <a:t>shared responsibility between teacher and student</a:t>
            </a:r>
            <a:r>
              <a:rPr lang="en-US" i="1" dirty="0" smtClean="0"/>
              <a:t>, because </a:t>
            </a:r>
            <a:r>
              <a:rPr lang="en-US" b="1" i="1" dirty="0" smtClean="0"/>
              <a:t>the brain that does the work is the brain that learns!”</a:t>
            </a:r>
            <a:r>
              <a:rPr lang="en-US" i="1" dirty="0" smtClean="0"/>
              <a:t> (Sousa, p.3)</a:t>
            </a:r>
          </a:p>
          <a:p>
            <a:r>
              <a:rPr lang="en-US" b="1" dirty="0" smtClean="0"/>
              <a:t>Differentiation is neither revolutionary nor something extra. </a:t>
            </a:r>
            <a:r>
              <a:rPr lang="en-US" u="sng" dirty="0" smtClean="0"/>
              <a:t>It is simply teaching mindfully and with the intent to support the success of each human being for whom we accept professional responsibility</a:t>
            </a:r>
            <a:r>
              <a:rPr lang="en-US" i="1" u="sng" dirty="0" smtClean="0"/>
              <a:t>.</a:t>
            </a:r>
          </a:p>
          <a:p>
            <a:r>
              <a:rPr lang="en-US" b="1" u="sng" dirty="0" smtClean="0">
                <a:solidFill>
                  <a:schemeClr val="accent6"/>
                </a:solidFill>
              </a:rPr>
              <a:t>DIFFERENTIATION IS BRAIN-FRIENDLY &amp; BRAIN-COMPATIBLE</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2145BA42-AB18-4479-BE5B-DF1B2FA3AB46}" type="slidenum">
              <a:rPr lang="en-US" smtClean="0"/>
              <a:t>51</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6367" y="3024700"/>
            <a:ext cx="2140450" cy="1712360"/>
          </a:xfrm>
          <a:prstGeom prst="rect">
            <a:avLst/>
          </a:prstGeom>
        </p:spPr>
      </p:pic>
    </p:spTree>
    <p:extLst>
      <p:ext uri="{BB962C8B-B14F-4D97-AF65-F5344CB8AC3E}">
        <p14:creationId xmlns:p14="http://schemas.microsoft.com/office/powerpoint/2010/main" val="1144259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Research Supports Differentiation</a:t>
            </a:r>
            <a:br>
              <a:rPr lang="en-US" dirty="0" smtClean="0"/>
            </a:br>
            <a:r>
              <a:rPr lang="en-US" dirty="0" smtClean="0"/>
              <a:t>Sousa/ Tomlinson, 2011, p.13-15</a:t>
            </a:r>
            <a:endParaRPr lang="en-US" dirty="0"/>
          </a:p>
        </p:txBody>
      </p:sp>
      <p:sp>
        <p:nvSpPr>
          <p:cNvPr id="3" name="Content Placeholder 2"/>
          <p:cNvSpPr>
            <a:spLocks noGrp="1"/>
          </p:cNvSpPr>
          <p:nvPr>
            <p:ph idx="1"/>
          </p:nvPr>
        </p:nvSpPr>
        <p:spPr>
          <a:xfrm>
            <a:off x="1154954" y="2603499"/>
            <a:ext cx="10035785" cy="4125913"/>
          </a:xfrm>
        </p:spPr>
        <p:txBody>
          <a:bodyPr>
            <a:normAutofit/>
          </a:bodyPr>
          <a:lstStyle/>
          <a:p>
            <a:r>
              <a:rPr lang="en-US" sz="2200" dirty="0" smtClean="0"/>
              <a:t>Each brain is uniquely organized. (While similarities/important differences. E.g., individual preferences of how we learn – alone/in groups; listening/observing/participating….” – learning profile. </a:t>
            </a:r>
            <a:r>
              <a:rPr lang="en-US" sz="2200" b="1" dirty="0" smtClean="0"/>
              <a:t>One size fits all is hardly brain-compatible.</a:t>
            </a:r>
          </a:p>
          <a:p>
            <a:r>
              <a:rPr lang="en-US" sz="2200" dirty="0" smtClean="0"/>
              <a:t>Brain is a pattern-making machine.  Frontal lobe determines whether incoming information has meaning for the individual. </a:t>
            </a:r>
            <a:r>
              <a:rPr lang="en-US" sz="2200" b="1" dirty="0" smtClean="0"/>
              <a:t>Brain looks for patterns. More apt to retain information that has meaning in long-term memory.</a:t>
            </a:r>
          </a:p>
          <a:p>
            <a:r>
              <a:rPr lang="en-US" sz="2200" b="1" dirty="0" smtClean="0"/>
              <a:t>Exploring different ways to solve problems develops divergent thinking</a:t>
            </a:r>
            <a:r>
              <a:rPr lang="en-US" sz="2200" dirty="0" smtClean="0"/>
              <a:t>. Convergent thinking, on the other hand, generally has a single correct solution.</a:t>
            </a:r>
          </a:p>
          <a:p>
            <a:endParaRPr lang="en-US" dirty="0"/>
          </a:p>
        </p:txBody>
      </p:sp>
      <p:sp>
        <p:nvSpPr>
          <p:cNvPr id="4" name="Slide Number Placeholder 3"/>
          <p:cNvSpPr>
            <a:spLocks noGrp="1"/>
          </p:cNvSpPr>
          <p:nvPr>
            <p:ph type="sldNum" sz="quarter" idx="12"/>
          </p:nvPr>
        </p:nvSpPr>
        <p:spPr/>
        <p:txBody>
          <a:bodyPr/>
          <a:lstStyle/>
          <a:p>
            <a:fld id="{2145BA42-AB18-4479-BE5B-DF1B2FA3AB46}" type="slidenum">
              <a:rPr lang="en-US" smtClean="0"/>
              <a:t>52</a:t>
            </a:fld>
            <a:endParaRPr lang="en-US"/>
          </a:p>
        </p:txBody>
      </p:sp>
    </p:spTree>
    <p:extLst>
      <p:ext uri="{BB962C8B-B14F-4D97-AF65-F5344CB8AC3E}">
        <p14:creationId xmlns:p14="http://schemas.microsoft.com/office/powerpoint/2010/main" val="223153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Research Supports Differentiation, </a:t>
            </a:r>
            <a:r>
              <a:rPr lang="en-US" dirty="0"/>
              <a:t>Sousa/ Tomlinson, </a:t>
            </a:r>
            <a:r>
              <a:rPr lang="en-US" dirty="0" smtClean="0"/>
              <a:t>2011, p.13-15</a:t>
            </a:r>
            <a:endParaRPr lang="en-US" dirty="0"/>
          </a:p>
        </p:txBody>
      </p:sp>
      <p:sp>
        <p:nvSpPr>
          <p:cNvPr id="3" name="Content Placeholder 2"/>
          <p:cNvSpPr>
            <a:spLocks noGrp="1"/>
          </p:cNvSpPr>
          <p:nvPr>
            <p:ph idx="1"/>
          </p:nvPr>
        </p:nvSpPr>
        <p:spPr>
          <a:xfrm>
            <a:off x="697755" y="2432049"/>
            <a:ext cx="11037046" cy="4040189"/>
          </a:xfrm>
        </p:spPr>
        <p:txBody>
          <a:bodyPr>
            <a:noAutofit/>
          </a:bodyPr>
          <a:lstStyle/>
          <a:p>
            <a:r>
              <a:rPr lang="en-US" sz="2000" dirty="0" smtClean="0"/>
              <a:t>Emotions are processed in the brain’s limbic system. </a:t>
            </a:r>
            <a:r>
              <a:rPr lang="en-US" sz="2000" b="1" dirty="0" smtClean="0"/>
              <a:t>Differentiation offers more rewarding learning opportunities</a:t>
            </a:r>
            <a:r>
              <a:rPr lang="en-US" sz="2000" dirty="0" smtClean="0"/>
              <a:t>. Emotional “</a:t>
            </a:r>
            <a:r>
              <a:rPr lang="en-US" sz="2000" dirty="0" err="1" smtClean="0"/>
              <a:t>aha’s</a:t>
            </a:r>
            <a:r>
              <a:rPr lang="en-US" sz="2000" dirty="0" smtClean="0"/>
              <a:t>” release chemicals that stimulate the brain and keep students motivated to continue learning.</a:t>
            </a:r>
          </a:p>
          <a:p>
            <a:r>
              <a:rPr lang="en-US" sz="2000" dirty="0" smtClean="0"/>
              <a:t>Differentiation ensures a constructive environment.  Learning is as much a social process as a cognitive one. </a:t>
            </a:r>
            <a:r>
              <a:rPr lang="en-US" sz="2000" b="1" dirty="0" smtClean="0"/>
              <a:t>Constructive social interactions generate positive emotions and develop </a:t>
            </a:r>
            <a:r>
              <a:rPr lang="en-US" sz="2000" b="1" u="sng" dirty="0" smtClean="0"/>
              <a:t>executive functions</a:t>
            </a:r>
            <a:r>
              <a:rPr lang="en-US" sz="2000" dirty="0" smtClean="0"/>
              <a:t>.</a:t>
            </a:r>
          </a:p>
          <a:p>
            <a:r>
              <a:rPr lang="en-US" sz="2000" dirty="0" smtClean="0"/>
              <a:t>Differentiation can include instructional strategies that are more likely to result in students retaining rather than discarding what they learn. </a:t>
            </a:r>
            <a:r>
              <a:rPr lang="en-US" sz="2000" b="1" dirty="0" smtClean="0"/>
              <a:t>Let’s help them carry information in long-term vs. short-term memory.</a:t>
            </a:r>
          </a:p>
          <a:p>
            <a:r>
              <a:rPr lang="en-US" sz="2000" dirty="0" smtClean="0"/>
              <a:t>Learning for retention requires focus and extended attention.  </a:t>
            </a:r>
            <a:r>
              <a:rPr lang="en-US" sz="2000" b="1" u="sng" dirty="0" smtClean="0"/>
              <a:t>Differentiation can tailor activities to meet individual student needs, thereby maintaining student interest and focus</a:t>
            </a:r>
            <a:endParaRPr lang="en-US" sz="2000" b="1" u="sng" dirty="0"/>
          </a:p>
        </p:txBody>
      </p:sp>
      <p:sp>
        <p:nvSpPr>
          <p:cNvPr id="4" name="Slide Number Placeholder 3"/>
          <p:cNvSpPr>
            <a:spLocks noGrp="1"/>
          </p:cNvSpPr>
          <p:nvPr>
            <p:ph type="sldNum" sz="quarter" idx="12"/>
          </p:nvPr>
        </p:nvSpPr>
        <p:spPr/>
        <p:txBody>
          <a:bodyPr/>
          <a:lstStyle/>
          <a:p>
            <a:fld id="{2145BA42-AB18-4479-BE5B-DF1B2FA3AB46}" type="slidenum">
              <a:rPr lang="en-US" smtClean="0"/>
              <a:t>53</a:t>
            </a:fld>
            <a:endParaRPr lang="en-US"/>
          </a:p>
        </p:txBody>
      </p:sp>
    </p:spTree>
    <p:extLst>
      <p:ext uri="{BB962C8B-B14F-4D97-AF65-F5344CB8AC3E}">
        <p14:creationId xmlns:p14="http://schemas.microsoft.com/office/powerpoint/2010/main" val="36924028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127" y="1263954"/>
            <a:ext cx="8761413" cy="706964"/>
          </a:xfrm>
        </p:spPr>
        <p:txBody>
          <a:bodyPr>
            <a:normAutofit fontScale="90000"/>
          </a:bodyPr>
          <a:lstStyle/>
          <a:p>
            <a:r>
              <a:rPr lang="en-US" dirty="0" smtClean="0"/>
              <a:t>Marcia </a:t>
            </a:r>
            <a:r>
              <a:rPr lang="en-US" dirty="0" err="1" smtClean="0"/>
              <a:t>Imbeau</a:t>
            </a:r>
            <a:r>
              <a:rPr lang="en-US" dirty="0"/>
              <a:t/>
            </a:r>
            <a:br>
              <a:rPr lang="en-US" dirty="0"/>
            </a:br>
            <a:r>
              <a:rPr lang="en-US" sz="2200" dirty="0"/>
              <a:t>http://inservice.ascd.org/leading-and-managing-a-differentiated-classroom-an-interview-with-marcia-b-imbeau</a:t>
            </a:r>
            <a:r>
              <a:rPr lang="en-US" sz="2200" dirty="0" smtClean="0"/>
              <a:t>/</a:t>
            </a:r>
            <a:r>
              <a:rPr lang="en-US" dirty="0" smtClean="0"/>
              <a:t/>
            </a:r>
            <a:br>
              <a:rPr lang="en-US" dirty="0" smtClean="0"/>
            </a:br>
            <a:endParaRPr lang="en-US" dirty="0"/>
          </a:p>
        </p:txBody>
      </p:sp>
      <p:sp>
        <p:nvSpPr>
          <p:cNvPr id="3" name="Content Placeholder 2"/>
          <p:cNvSpPr>
            <a:spLocks noGrp="1"/>
          </p:cNvSpPr>
          <p:nvPr>
            <p:ph idx="1"/>
          </p:nvPr>
        </p:nvSpPr>
        <p:spPr>
          <a:xfrm>
            <a:off x="1526881" y="2532062"/>
            <a:ext cx="8825659" cy="3416300"/>
          </a:xfrm>
        </p:spPr>
        <p:txBody>
          <a:bodyPr>
            <a:noAutofit/>
          </a:bodyPr>
          <a:lstStyle/>
          <a:p>
            <a:r>
              <a:rPr lang="en-US" sz="2200" dirty="0" smtClean="0"/>
              <a:t>“I believe the need for differentiation is </a:t>
            </a:r>
            <a:r>
              <a:rPr lang="en-US" sz="2200" b="1" dirty="0" smtClean="0"/>
              <a:t>more imperative in some ways </a:t>
            </a:r>
            <a:r>
              <a:rPr lang="en-US" sz="2200" dirty="0" smtClean="0"/>
              <a:t>than in years past because of the </a:t>
            </a:r>
            <a:r>
              <a:rPr lang="en-US" sz="2200" b="1" dirty="0" smtClean="0"/>
              <a:t>increase </a:t>
            </a:r>
            <a:r>
              <a:rPr lang="en-US" sz="2200" b="1" dirty="0"/>
              <a:t>in the number of students who come to school “all over the map” </a:t>
            </a:r>
            <a:r>
              <a:rPr lang="en-US" sz="2200" dirty="0" smtClean="0"/>
              <a:t> in terms of their needs, interests, and learning preferences.  We have many more students in U.S. classrooms today who live in poverty, do not speak the language of the classroom, and may have had limited opportunities compared to more advantaged peers.  But </a:t>
            </a:r>
            <a:r>
              <a:rPr lang="en-US" sz="2200" b="1" dirty="0" smtClean="0"/>
              <a:t>these students have an enormous potential to thrive under effective teachers who know how to respond to their varying needs</a:t>
            </a:r>
            <a:r>
              <a:rPr lang="en-US" sz="2200" dirty="0" smtClean="0"/>
              <a:t>.”</a:t>
            </a:r>
          </a:p>
          <a:p>
            <a:pPr marL="0" indent="0" algn="r">
              <a:buNone/>
            </a:pPr>
            <a:r>
              <a:rPr lang="en-US" sz="2200" dirty="0" smtClean="0"/>
              <a:t>Interview by Erin Klein, August 2014</a:t>
            </a:r>
            <a:endParaRPr lang="en-US" sz="2200" dirty="0"/>
          </a:p>
        </p:txBody>
      </p:sp>
      <p:sp>
        <p:nvSpPr>
          <p:cNvPr id="4" name="Slide Number Placeholder 3"/>
          <p:cNvSpPr>
            <a:spLocks noGrp="1"/>
          </p:cNvSpPr>
          <p:nvPr>
            <p:ph type="sldNum" sz="quarter" idx="12"/>
          </p:nvPr>
        </p:nvSpPr>
        <p:spPr/>
        <p:txBody>
          <a:bodyPr/>
          <a:lstStyle/>
          <a:p>
            <a:fld id="{2145BA42-AB18-4479-BE5B-DF1B2FA3AB46}" type="slidenum">
              <a:rPr lang="en-US" smtClean="0"/>
              <a:t>54</a:t>
            </a:fld>
            <a:endParaRPr lang="en-US"/>
          </a:p>
        </p:txBody>
      </p:sp>
    </p:spTree>
    <p:extLst>
      <p:ext uri="{BB962C8B-B14F-4D97-AF65-F5344CB8AC3E}">
        <p14:creationId xmlns:p14="http://schemas.microsoft.com/office/powerpoint/2010/main" val="3099869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6"/>
                </a:solidFill>
              </a:rPr>
              <a:t>Students Are Much Alike &amp;Very Different</a:t>
            </a:r>
            <a:endParaRPr lang="en-US" dirty="0">
              <a:solidFill>
                <a:schemeClr val="accent6"/>
              </a:solidFill>
            </a:endParaRPr>
          </a:p>
        </p:txBody>
      </p:sp>
      <p:sp>
        <p:nvSpPr>
          <p:cNvPr id="3" name="Content Placeholder 2"/>
          <p:cNvSpPr>
            <a:spLocks noGrp="1"/>
          </p:cNvSpPr>
          <p:nvPr>
            <p:ph idx="1"/>
          </p:nvPr>
        </p:nvSpPr>
        <p:spPr>
          <a:xfrm>
            <a:off x="813816" y="2654300"/>
            <a:ext cx="8229600" cy="4525963"/>
          </a:xfrm>
        </p:spPr>
        <p:txBody>
          <a:bodyPr>
            <a:normAutofit/>
          </a:bodyPr>
          <a:lstStyle/>
          <a:p>
            <a:r>
              <a:rPr lang="en-US" sz="2200" dirty="0" smtClean="0"/>
              <a:t>Like all humans, students are looking for a sense of their own meanings, roles, and possibilities</a:t>
            </a:r>
          </a:p>
          <a:p>
            <a:endParaRPr lang="en-US" sz="2200" dirty="0" smtClean="0"/>
          </a:p>
          <a:p>
            <a:r>
              <a:rPr lang="en-US" sz="2200" dirty="0" smtClean="0"/>
              <a:t>They come to the classroom first looking for things like </a:t>
            </a:r>
            <a:r>
              <a:rPr lang="en-US" sz="2200" b="1" i="1" dirty="0" smtClean="0"/>
              <a:t>affirmation</a:t>
            </a:r>
            <a:r>
              <a:rPr lang="en-US" sz="2200" dirty="0" smtClean="0"/>
              <a:t>, </a:t>
            </a:r>
            <a:r>
              <a:rPr lang="en-US" sz="2200" b="1" i="1" dirty="0" smtClean="0"/>
              <a:t>affiliation</a:t>
            </a:r>
            <a:r>
              <a:rPr lang="en-US" sz="2200" dirty="0" smtClean="0"/>
              <a:t>, </a:t>
            </a:r>
            <a:r>
              <a:rPr lang="en-US" sz="2200" b="1" i="1" dirty="0" smtClean="0"/>
              <a:t>accomplishment</a:t>
            </a:r>
            <a:r>
              <a:rPr lang="en-US" sz="2200" dirty="0" smtClean="0"/>
              <a:t> and </a:t>
            </a:r>
            <a:r>
              <a:rPr lang="en-US" sz="2200" b="1" i="1" dirty="0" smtClean="0"/>
              <a:t>autonomy</a:t>
            </a:r>
          </a:p>
        </p:txBody>
      </p:sp>
      <p:sp>
        <p:nvSpPr>
          <p:cNvPr id="4" name="Slide Number Placeholder 3"/>
          <p:cNvSpPr>
            <a:spLocks noGrp="1"/>
          </p:cNvSpPr>
          <p:nvPr>
            <p:ph type="sldNum" sz="quarter" idx="12"/>
          </p:nvPr>
        </p:nvSpPr>
        <p:spPr>
          <a:xfrm>
            <a:off x="9653016" y="5734050"/>
            <a:ext cx="609600" cy="521208"/>
          </a:xfrm>
          <a:prstGeom prst="rect">
            <a:avLst/>
          </a:prstGeom>
        </p:spPr>
        <p:txBody>
          <a:bodyPr/>
          <a:lstStyle/>
          <a:p>
            <a:fld id="{4B9C3E3E-BD58-4FE1-B222-FE00AA5C6C85}" type="slidenum">
              <a:rPr lang="en-US" smtClean="0"/>
              <a:pPr/>
              <a:t>55</a:t>
            </a:fld>
            <a:endParaRPr lang="en-US"/>
          </a:p>
        </p:txBody>
      </p:sp>
      <p:sp>
        <p:nvSpPr>
          <p:cNvPr id="5" name="Rectangle 4"/>
          <p:cNvSpPr/>
          <p:nvPr/>
        </p:nvSpPr>
        <p:spPr>
          <a:xfrm>
            <a:off x="1525016" y="4917281"/>
            <a:ext cx="6096000" cy="646331"/>
          </a:xfrm>
          <a:prstGeom prst="rect">
            <a:avLst/>
          </a:prstGeom>
        </p:spPr>
        <p:txBody>
          <a:bodyPr>
            <a:spAutoFit/>
          </a:bodyPr>
          <a:lstStyle/>
          <a:p>
            <a:r>
              <a:rPr lang="en-US" i="1" dirty="0"/>
              <a:t>Integrating Differentiated Instruction &amp; Understanding by Design, Tomlinson &amp; </a:t>
            </a:r>
            <a:r>
              <a:rPr lang="en-US" i="1" dirty="0" err="1"/>
              <a:t>McTighe</a:t>
            </a:r>
            <a:r>
              <a:rPr lang="en-US" i="1" dirty="0"/>
              <a:t>, 2006</a:t>
            </a: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3840" y="2347926"/>
            <a:ext cx="2657552" cy="3646728"/>
          </a:xfrm>
          <a:prstGeom prst="rect">
            <a:avLst/>
          </a:prstGeom>
        </p:spPr>
      </p:pic>
    </p:spTree>
    <p:extLst>
      <p:ext uri="{BB962C8B-B14F-4D97-AF65-F5344CB8AC3E}">
        <p14:creationId xmlns:p14="http://schemas.microsoft.com/office/powerpoint/2010/main" val="34311449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smtClean="0"/>
              <a:t>They are looking for adults who accept them, value them, guide them and represent for them what it means to be a competent and caring adult</a:t>
            </a:r>
          </a:p>
          <a:p>
            <a:endParaRPr lang="en-US" sz="2200" dirty="0" smtClean="0"/>
          </a:p>
          <a:p>
            <a:r>
              <a:rPr lang="en-US" sz="2200" dirty="0" smtClean="0"/>
              <a:t>It is the teachers' job to make the link between the basic human needs of students and curriculum</a:t>
            </a:r>
          </a:p>
          <a:p>
            <a:endParaRPr lang="en-US" dirty="0"/>
          </a:p>
        </p:txBody>
      </p:sp>
      <p:sp>
        <p:nvSpPr>
          <p:cNvPr id="3" name="Slide Number Placeholder 2"/>
          <p:cNvSpPr>
            <a:spLocks noGrp="1"/>
          </p:cNvSpPr>
          <p:nvPr>
            <p:ph type="sldNum" sz="quarter" idx="12"/>
          </p:nvPr>
        </p:nvSpPr>
        <p:spPr>
          <a:xfrm>
            <a:off x="9653016" y="5734050"/>
            <a:ext cx="609600" cy="521208"/>
          </a:xfrm>
          <a:prstGeom prst="rect">
            <a:avLst/>
          </a:prstGeom>
        </p:spPr>
        <p:txBody>
          <a:bodyPr/>
          <a:lstStyle/>
          <a:p>
            <a:fld id="{4B9C3E3E-BD58-4FE1-B222-FE00AA5C6C85}" type="slidenum">
              <a:rPr lang="en-US" smtClean="0"/>
              <a:pPr/>
              <a:t>56</a:t>
            </a:fld>
            <a:endParaRPr lang="en-US"/>
          </a:p>
        </p:txBody>
      </p:sp>
      <p:sp>
        <p:nvSpPr>
          <p:cNvPr id="4" name="Rectangle 3"/>
          <p:cNvSpPr/>
          <p:nvPr/>
        </p:nvSpPr>
        <p:spPr>
          <a:xfrm>
            <a:off x="3138152" y="5087719"/>
            <a:ext cx="6096000" cy="646331"/>
          </a:xfrm>
          <a:prstGeom prst="rect">
            <a:avLst/>
          </a:prstGeom>
        </p:spPr>
        <p:txBody>
          <a:bodyPr>
            <a:spAutoFit/>
          </a:bodyPr>
          <a:lstStyle/>
          <a:p>
            <a:r>
              <a:rPr lang="en-US" i="1" dirty="0">
                <a:solidFill>
                  <a:schemeClr val="accent6"/>
                </a:solidFill>
              </a:rPr>
              <a:t>Integrating Differentiated Instruction &amp; Understanding by Design, Tomlinson &amp; </a:t>
            </a:r>
            <a:r>
              <a:rPr lang="en-US" i="1" dirty="0" err="1">
                <a:solidFill>
                  <a:schemeClr val="accent6"/>
                </a:solidFill>
              </a:rPr>
              <a:t>McTighe</a:t>
            </a:r>
            <a:r>
              <a:rPr lang="en-US" i="1" dirty="0">
                <a:solidFill>
                  <a:schemeClr val="accent6"/>
                </a:solidFill>
              </a:rPr>
              <a:t>, 2006</a:t>
            </a:r>
          </a:p>
        </p:txBody>
      </p:sp>
      <p:sp>
        <p:nvSpPr>
          <p:cNvPr id="5" name="Rectangle 4"/>
          <p:cNvSpPr/>
          <p:nvPr/>
        </p:nvSpPr>
        <p:spPr>
          <a:xfrm>
            <a:off x="1616361" y="1084392"/>
            <a:ext cx="7723589" cy="553998"/>
          </a:xfrm>
          <a:prstGeom prst="rect">
            <a:avLst/>
          </a:prstGeom>
        </p:spPr>
        <p:txBody>
          <a:bodyPr wrap="none">
            <a:spAutoFit/>
          </a:bodyPr>
          <a:lstStyle/>
          <a:p>
            <a:r>
              <a:rPr lang="en-US" sz="3000" dirty="0">
                <a:solidFill>
                  <a:schemeClr val="accent6"/>
                </a:solidFill>
              </a:rPr>
              <a:t>Students Are Much Alike </a:t>
            </a:r>
            <a:r>
              <a:rPr lang="en-US" sz="3000" dirty="0" smtClean="0">
                <a:solidFill>
                  <a:schemeClr val="accent6"/>
                </a:solidFill>
              </a:rPr>
              <a:t>&amp; Very Different</a:t>
            </a:r>
            <a:endParaRPr lang="en-US" sz="3000" dirty="0">
              <a:solidFill>
                <a:schemeClr val="accent6"/>
              </a:solidFill>
            </a:endParaRPr>
          </a:p>
        </p:txBody>
      </p:sp>
    </p:spTree>
    <p:extLst>
      <p:ext uri="{BB962C8B-B14F-4D97-AF65-F5344CB8AC3E}">
        <p14:creationId xmlns:p14="http://schemas.microsoft.com/office/powerpoint/2010/main" val="29623076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1535" y="2650622"/>
            <a:ext cx="1802074" cy="1004004"/>
          </a:xfrm>
        </p:spPr>
        <p:txBody>
          <a:bodyPr>
            <a:noAutofit/>
          </a:bodyPr>
          <a:lstStyle/>
          <a:p>
            <a:r>
              <a:rPr lang="en-US" sz="2000" dirty="0">
                <a:solidFill>
                  <a:schemeClr val="tx1"/>
                </a:solidFill>
              </a:rPr>
              <a:t>Some Categories of Student Variance – Fig. 2.1 (p. 17)</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12330744"/>
              </p:ext>
            </p:extLst>
          </p:nvPr>
        </p:nvGraphicFramePr>
        <p:xfrm>
          <a:off x="172728" y="295729"/>
          <a:ext cx="9757084" cy="6124037"/>
        </p:xfrm>
        <a:graphic>
          <a:graphicData uri="http://schemas.openxmlformats.org/drawingml/2006/table">
            <a:tbl>
              <a:tblPr firstRow="1" bandRow="1">
                <a:tableStyleId>{5C22544A-7EE6-4342-B048-85BDC9FD1C3A}</a:tableStyleId>
              </a:tblPr>
              <a:tblGrid>
                <a:gridCol w="2756209"/>
                <a:gridCol w="2928937"/>
                <a:gridCol w="4071938"/>
              </a:tblGrid>
              <a:tr h="683805">
                <a:tc>
                  <a:txBody>
                    <a:bodyPr/>
                    <a:lstStyle/>
                    <a:p>
                      <a:r>
                        <a:rPr lang="en-US" dirty="0" smtClean="0"/>
                        <a:t>Category of Student Variance</a:t>
                      </a:r>
                      <a:endParaRPr lang="en-US" dirty="0"/>
                    </a:p>
                  </a:txBody>
                  <a:tcPr/>
                </a:tc>
                <a:tc>
                  <a:txBody>
                    <a:bodyPr/>
                    <a:lstStyle/>
                    <a:p>
                      <a:r>
                        <a:rPr lang="en-US" dirty="0" smtClean="0"/>
                        <a:t>Contributors to the Category</a:t>
                      </a:r>
                      <a:endParaRPr lang="en-US" dirty="0"/>
                    </a:p>
                  </a:txBody>
                  <a:tcPr/>
                </a:tc>
                <a:tc>
                  <a:txBody>
                    <a:bodyPr/>
                    <a:lstStyle/>
                    <a:p>
                      <a:r>
                        <a:rPr lang="en-US" dirty="0" smtClean="0"/>
                        <a:t>Some Implications</a:t>
                      </a:r>
                      <a:r>
                        <a:rPr lang="en-US" baseline="0" dirty="0" smtClean="0"/>
                        <a:t> for Learning</a:t>
                      </a:r>
                      <a:endParaRPr lang="en-US" dirty="0"/>
                    </a:p>
                  </a:txBody>
                  <a:tcPr/>
                </a:tc>
              </a:tr>
              <a:tr h="1236446">
                <a:tc>
                  <a:txBody>
                    <a:bodyPr/>
                    <a:lstStyle/>
                    <a:p>
                      <a:r>
                        <a:rPr lang="en-US" b="1" dirty="0" smtClean="0"/>
                        <a:t>Biology</a:t>
                      </a:r>
                      <a:endParaRPr lang="en-US" b="1" dirty="0"/>
                    </a:p>
                  </a:txBody>
                  <a:tcPr/>
                </a:tc>
                <a:tc>
                  <a:txBody>
                    <a:bodyPr/>
                    <a:lstStyle/>
                    <a:p>
                      <a:r>
                        <a:rPr lang="en-US" dirty="0" smtClean="0"/>
                        <a:t>Gender,</a:t>
                      </a:r>
                      <a:r>
                        <a:rPr lang="en-US" baseline="0" dirty="0" smtClean="0"/>
                        <a:t> </a:t>
                      </a:r>
                      <a:r>
                        <a:rPr lang="en-US" dirty="0" smtClean="0"/>
                        <a:t>Neurological "wiring",</a:t>
                      </a:r>
                      <a:r>
                        <a:rPr lang="en-US" baseline="0" dirty="0" smtClean="0"/>
                        <a:t> </a:t>
                      </a:r>
                      <a:r>
                        <a:rPr lang="en-US" dirty="0" smtClean="0"/>
                        <a:t>Abilities, Disabilities, Development</a:t>
                      </a:r>
                      <a:endParaRPr lang="en-US" dirty="0"/>
                    </a:p>
                  </a:txBody>
                  <a:tcPr/>
                </a:tc>
                <a:tc>
                  <a:txBody>
                    <a:bodyPr/>
                    <a:lstStyle/>
                    <a:p>
                      <a:r>
                        <a:rPr lang="en-US" sz="1400" dirty="0" smtClean="0"/>
                        <a:t>High ability/disability exist in a whole range of </a:t>
                      </a:r>
                      <a:r>
                        <a:rPr lang="en-US" sz="1400" dirty="0" err="1" smtClean="0"/>
                        <a:t>endeavours</a:t>
                      </a:r>
                      <a:r>
                        <a:rPr lang="en-US" sz="1400" dirty="0" smtClean="0"/>
                        <a:t>; will learn in different modes,</a:t>
                      </a:r>
                      <a:r>
                        <a:rPr lang="en-US" sz="1400" baseline="0" dirty="0" smtClean="0"/>
                        <a:t> timetables; some parameters for learning are somewhat defined, but are malleable with appropriate context and support</a:t>
                      </a:r>
                      <a:endParaRPr lang="en-US" sz="1400" dirty="0"/>
                    </a:p>
                  </a:txBody>
                  <a:tcPr/>
                </a:tc>
              </a:tr>
              <a:tr h="1430106">
                <a:tc>
                  <a:txBody>
                    <a:bodyPr/>
                    <a:lstStyle/>
                    <a:p>
                      <a:r>
                        <a:rPr lang="en-US" b="1" dirty="0" smtClean="0"/>
                        <a:t>Degree of Privilege</a:t>
                      </a:r>
                      <a:endParaRPr lang="en-US" b="1" dirty="0"/>
                    </a:p>
                  </a:txBody>
                  <a:tcPr/>
                </a:tc>
                <a:tc>
                  <a:txBody>
                    <a:bodyPr/>
                    <a:lstStyle/>
                    <a:p>
                      <a:r>
                        <a:rPr lang="en-US" dirty="0" smtClean="0"/>
                        <a:t>Economic</a:t>
                      </a:r>
                      <a:r>
                        <a:rPr lang="en-US" baseline="0" dirty="0" smtClean="0"/>
                        <a:t> status, Race, Culture, Support system, Language, Experience</a:t>
                      </a:r>
                      <a:endParaRPr lang="en-US" dirty="0"/>
                    </a:p>
                  </a:txBody>
                  <a:tcPr/>
                </a:tc>
                <a:tc>
                  <a:txBody>
                    <a:bodyPr/>
                    <a:lstStyle/>
                    <a:p>
                      <a:r>
                        <a:rPr lang="en-US" sz="1400" dirty="0" smtClean="0"/>
                        <a:t>Students not in positions of power</a:t>
                      </a:r>
                      <a:r>
                        <a:rPr lang="en-US" sz="1400" baseline="0" dirty="0" smtClean="0"/>
                        <a:t> face greater school challenges</a:t>
                      </a:r>
                    </a:p>
                    <a:p>
                      <a:r>
                        <a:rPr lang="en-US" sz="1400" baseline="0" dirty="0" smtClean="0"/>
                        <a:t>Quality of students' adult support system influences learning</a:t>
                      </a:r>
                    </a:p>
                    <a:p>
                      <a:r>
                        <a:rPr lang="en-US" sz="1400" baseline="0" dirty="0" smtClean="0"/>
                        <a:t>Breadth/depth of student experience influence learning</a:t>
                      </a:r>
                      <a:endParaRPr lang="en-US" sz="1400" dirty="0"/>
                    </a:p>
                  </a:txBody>
                  <a:tcPr/>
                </a:tc>
              </a:tr>
              <a:tr h="1564178">
                <a:tc>
                  <a:txBody>
                    <a:bodyPr/>
                    <a:lstStyle/>
                    <a:p>
                      <a:r>
                        <a:rPr lang="en-US" b="1" dirty="0" smtClean="0"/>
                        <a:t>Positioning for learning</a:t>
                      </a:r>
                      <a:endParaRPr lang="en-US" b="1" dirty="0"/>
                    </a:p>
                  </a:txBody>
                  <a:tcPr/>
                </a:tc>
                <a:tc>
                  <a:txBody>
                    <a:bodyPr/>
                    <a:lstStyle/>
                    <a:p>
                      <a:r>
                        <a:rPr lang="en-US" dirty="0" smtClean="0"/>
                        <a:t>Adult models, trust, self-concept, motivation, temperament, interpersonal skills</a:t>
                      </a:r>
                      <a:endParaRPr lang="en-US" dirty="0"/>
                    </a:p>
                  </a:txBody>
                  <a:tcPr/>
                </a:tc>
                <a:tc>
                  <a:txBody>
                    <a:bodyPr/>
                    <a:lstStyle/>
                    <a:p>
                      <a:r>
                        <a:rPr lang="en-US" sz="1400" dirty="0" smtClean="0"/>
                        <a:t>Parents who actively commend education positively affect their children's learning; trust, positive self-concept, positive temperament, and motivation to learn positively impact</a:t>
                      </a:r>
                      <a:r>
                        <a:rPr lang="en-US" sz="1400" baseline="0" dirty="0" smtClean="0"/>
                        <a:t> student learning; positive interpersonal skills and "emotional intelligence" positively impact student learning</a:t>
                      </a:r>
                      <a:endParaRPr lang="en-US" sz="1400" dirty="0"/>
                    </a:p>
                  </a:txBody>
                  <a:tcPr/>
                </a:tc>
              </a:tr>
              <a:tr h="1161961">
                <a:tc>
                  <a:txBody>
                    <a:bodyPr/>
                    <a:lstStyle/>
                    <a:p>
                      <a:r>
                        <a:rPr lang="en-US" b="1" dirty="0" smtClean="0"/>
                        <a:t>Preferences</a:t>
                      </a:r>
                      <a:endParaRPr lang="en-US" b="1" dirty="0"/>
                    </a:p>
                  </a:txBody>
                  <a:tcPr/>
                </a:tc>
                <a:tc>
                  <a:txBody>
                    <a:bodyPr/>
                    <a:lstStyle/>
                    <a:p>
                      <a:r>
                        <a:rPr lang="en-US" dirty="0" smtClean="0"/>
                        <a:t>Interests, Learning preferences, Preferences</a:t>
                      </a:r>
                      <a:r>
                        <a:rPr lang="en-US" baseline="0" dirty="0" smtClean="0"/>
                        <a:t> for individuals</a:t>
                      </a:r>
                      <a:endParaRPr lang="en-US" dirty="0"/>
                    </a:p>
                  </a:txBody>
                  <a:tcPr/>
                </a:tc>
                <a:tc>
                  <a:txBody>
                    <a:bodyPr/>
                    <a:lstStyle/>
                    <a:p>
                      <a:r>
                        <a:rPr lang="en-US" sz="1400" dirty="0" smtClean="0"/>
                        <a:t>Student interests will vary across topics/subjects; students vary in preference for how to take in and demonstrate knowledge; students will relate to teachers differently</a:t>
                      </a:r>
                      <a:endParaRPr lang="en-US" sz="1400" dirty="0"/>
                    </a:p>
                  </a:txBody>
                  <a:tcPr/>
                </a:tc>
              </a:tr>
            </a:tbl>
          </a:graphicData>
        </a:graphic>
      </p:graphicFrame>
      <p:sp>
        <p:nvSpPr>
          <p:cNvPr id="5" name="Slide Number Placeholder 4"/>
          <p:cNvSpPr>
            <a:spLocks noGrp="1"/>
          </p:cNvSpPr>
          <p:nvPr>
            <p:ph type="sldNum" sz="quarter" idx="12"/>
          </p:nvPr>
        </p:nvSpPr>
        <p:spPr/>
        <p:txBody>
          <a:bodyPr/>
          <a:lstStyle/>
          <a:p>
            <a:fld id="{2145BA42-AB18-4479-BE5B-DF1B2FA3AB46}" type="slidenum">
              <a:rPr lang="en-US" smtClean="0"/>
              <a:t>57</a:t>
            </a:fld>
            <a:endParaRPr lang="en-US"/>
          </a:p>
        </p:txBody>
      </p:sp>
      <p:sp>
        <p:nvSpPr>
          <p:cNvPr id="3" name="TextBox 2"/>
          <p:cNvSpPr txBox="1"/>
          <p:nvPr/>
        </p:nvSpPr>
        <p:spPr>
          <a:xfrm>
            <a:off x="10050411" y="4474078"/>
            <a:ext cx="1833198" cy="2031325"/>
          </a:xfrm>
          <a:prstGeom prst="rect">
            <a:avLst/>
          </a:prstGeom>
          <a:noFill/>
        </p:spPr>
        <p:txBody>
          <a:bodyPr wrap="square" rtlCol="0">
            <a:spAutoFit/>
          </a:bodyPr>
          <a:lstStyle/>
          <a:p>
            <a:r>
              <a:rPr lang="en-US" i="1" dirty="0" smtClean="0">
                <a:solidFill>
                  <a:schemeClr val="accent6"/>
                </a:solidFill>
              </a:rPr>
              <a:t>Integrating Differentiated Instruction &amp; Understanding by Design, Tomlinson &amp; </a:t>
            </a:r>
            <a:r>
              <a:rPr lang="en-US" i="1" dirty="0" err="1" smtClean="0">
                <a:solidFill>
                  <a:schemeClr val="accent6"/>
                </a:solidFill>
              </a:rPr>
              <a:t>McTighe</a:t>
            </a:r>
            <a:r>
              <a:rPr lang="en-US" i="1" dirty="0" smtClean="0">
                <a:solidFill>
                  <a:schemeClr val="accent6"/>
                </a:solidFill>
              </a:rPr>
              <a:t>, 2006</a:t>
            </a:r>
            <a:endParaRPr lang="en-US" i="1" dirty="0">
              <a:solidFill>
                <a:schemeClr val="accent6"/>
              </a:solidFill>
            </a:endParaRPr>
          </a:p>
        </p:txBody>
      </p:sp>
    </p:spTree>
    <p:extLst>
      <p:ext uri="{BB962C8B-B14F-4D97-AF65-F5344CB8AC3E}">
        <p14:creationId xmlns:p14="http://schemas.microsoft.com/office/powerpoint/2010/main" val="38487422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538" y="888321"/>
            <a:ext cx="8761413" cy="706964"/>
          </a:xfrm>
        </p:spPr>
        <p:txBody>
          <a:bodyPr/>
          <a:lstStyle/>
          <a:p>
            <a:r>
              <a:rPr lang="en-US" dirty="0" smtClean="0"/>
              <a:t>Central Okanagan School District</a:t>
            </a:r>
            <a:br>
              <a:rPr lang="en-US" dirty="0" smtClean="0"/>
            </a:br>
            <a:r>
              <a:rPr lang="en-US" dirty="0" smtClean="0"/>
              <a:t>Mission Statement &amp; Vision</a:t>
            </a:r>
            <a:endParaRPr lang="en-US" dirty="0"/>
          </a:p>
        </p:txBody>
      </p:sp>
      <p:sp>
        <p:nvSpPr>
          <p:cNvPr id="3" name="Content Placeholder 2"/>
          <p:cNvSpPr>
            <a:spLocks noGrp="1"/>
          </p:cNvSpPr>
          <p:nvPr>
            <p:ph idx="1"/>
          </p:nvPr>
        </p:nvSpPr>
        <p:spPr>
          <a:xfrm>
            <a:off x="1526881" y="2389021"/>
            <a:ext cx="8825659" cy="3416300"/>
          </a:xfrm>
        </p:spPr>
        <p:txBody>
          <a:bodyPr/>
          <a:lstStyle/>
          <a:p>
            <a:r>
              <a:rPr lang="en-US" b="1" dirty="0" smtClean="0">
                <a:solidFill>
                  <a:srgbClr val="FF0000"/>
                </a:solidFill>
              </a:rPr>
              <a:t>Our Mission</a:t>
            </a:r>
            <a:r>
              <a:rPr lang="en-US" dirty="0" smtClean="0"/>
              <a:t>: To educate students in a safe, inspirational learning environment where </a:t>
            </a:r>
            <a:r>
              <a:rPr lang="en-US" b="1" dirty="0" smtClean="0"/>
              <a:t>every student </a:t>
            </a:r>
            <a:r>
              <a:rPr lang="en-US" dirty="0" smtClean="0"/>
              <a:t>develops the knowledge and skills to be a lifelong learner and a healthy productive member of our global society</a:t>
            </a:r>
          </a:p>
          <a:p>
            <a:pPr marL="0" indent="0">
              <a:buNone/>
            </a:pPr>
            <a:endParaRPr lang="en-US" dirty="0" smtClean="0"/>
          </a:p>
          <a:p>
            <a:r>
              <a:rPr lang="en-US" b="1" dirty="0">
                <a:solidFill>
                  <a:srgbClr val="FF0000"/>
                </a:solidFill>
              </a:rPr>
              <a:t>Our Vision</a:t>
            </a:r>
            <a:r>
              <a:rPr lang="en-US" dirty="0"/>
              <a:t>: Central Okanagan School District is a progressive leader in education which sets the standard for educational excellence and ensures that </a:t>
            </a:r>
            <a:r>
              <a:rPr lang="en-US" b="1" dirty="0"/>
              <a:t>every student has opportunities to succeed</a:t>
            </a:r>
          </a:p>
          <a:p>
            <a:endParaRPr lang="en-US" b="1"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2145BA42-AB18-4479-BE5B-DF1B2FA3AB46}" type="slidenum">
              <a:rPr lang="en-US" smtClean="0"/>
              <a:t>58</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1945" y="4822275"/>
            <a:ext cx="2242601" cy="178767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77" y="620478"/>
            <a:ext cx="1775807" cy="1220868"/>
          </a:xfrm>
          <a:prstGeom prst="rect">
            <a:avLst/>
          </a:prstGeom>
        </p:spPr>
      </p:pic>
    </p:spTree>
    <p:extLst>
      <p:ext uri="{BB962C8B-B14F-4D97-AF65-F5344CB8AC3E}">
        <p14:creationId xmlns:p14="http://schemas.microsoft.com/office/powerpoint/2010/main" val="39506307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888" y="550340"/>
            <a:ext cx="12877800" cy="1126144"/>
          </a:xfrm>
        </p:spPr>
        <p:txBody>
          <a:bodyPr>
            <a:noAutofit/>
          </a:bodyPr>
          <a:lstStyle/>
          <a:p>
            <a:pPr lvl="0"/>
            <a:r>
              <a:rPr lang="en-US" sz="4000" dirty="0">
                <a:sym typeface="Helvetica Neue" charset="0"/>
              </a:rPr>
              <a:t>Introduction to BC’s Redesigned Curriculum</a:t>
            </a:r>
            <a:br>
              <a:rPr lang="en-US" sz="4000" dirty="0">
                <a:sym typeface="Helvetica Neue" charset="0"/>
              </a:rPr>
            </a:br>
            <a:endParaRPr lang="en-US" sz="4000" dirty="0"/>
          </a:p>
        </p:txBody>
      </p:sp>
      <p:sp>
        <p:nvSpPr>
          <p:cNvPr id="3" name="Content Placeholder 2"/>
          <p:cNvSpPr>
            <a:spLocks noGrp="1"/>
          </p:cNvSpPr>
          <p:nvPr>
            <p:ph sz="half" idx="1"/>
          </p:nvPr>
        </p:nvSpPr>
        <p:spPr>
          <a:xfrm>
            <a:off x="1098042" y="2251074"/>
            <a:ext cx="4419599" cy="4267200"/>
          </a:xfrm>
        </p:spPr>
        <p:txBody>
          <a:bodyPr/>
          <a:lstStyle/>
          <a:p>
            <a:pPr marL="0" indent="0" algn="ctr" defTabSz="457063" fontAlgn="base" hangingPunct="0">
              <a:spcBef>
                <a:spcPct val="0"/>
              </a:spcBef>
              <a:spcAft>
                <a:spcPct val="0"/>
              </a:spcAft>
              <a:buNone/>
              <a:defRPr/>
            </a:pPr>
            <a:r>
              <a:rPr lang="en-US" dirty="0" smtClean="0">
                <a:sym typeface="Helvetica Neue" charset="0"/>
              </a:rPr>
              <a:t>Video</a:t>
            </a:r>
            <a:r>
              <a:rPr lang="en-US" dirty="0">
                <a:sym typeface="Helvetica Neue" charset="0"/>
              </a:rPr>
              <a:t>: (2:22)</a:t>
            </a:r>
          </a:p>
          <a:p>
            <a:pPr marL="0" indent="0" algn="ctr" defTabSz="457063" fontAlgn="base" hangingPunct="0">
              <a:spcBef>
                <a:spcPct val="0"/>
              </a:spcBef>
              <a:spcAft>
                <a:spcPct val="0"/>
              </a:spcAft>
              <a:buNone/>
              <a:defRPr/>
            </a:pPr>
            <a:r>
              <a:rPr lang="en-US" dirty="0">
                <a:solidFill>
                  <a:schemeClr val="bg1"/>
                </a:solidFill>
                <a:hlinkClick r:id="rId2"/>
              </a:rPr>
              <a:t>https://www.youtube.com/watch?v=lXyyZql2PZQ&amp;list=PLbER4Sxdn0R5di6I8IE7lK_qggeZA_ky3</a:t>
            </a:r>
            <a:endParaRPr lang="en-US"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D1F66A5A-DB78-4990-9346-876BE33A4C7E}" type="slidenum">
              <a:rPr lang="en-US" smtClean="0"/>
              <a:t>59</a:t>
            </a:fld>
            <a:endParaRPr lang="en-US"/>
          </a:p>
        </p:txBody>
      </p:sp>
      <p:pic>
        <p:nvPicPr>
          <p:cNvPr id="6" name="Picture 5" descr="https://curriculum.gov.bc.ca/sites/curriculum.gov.bc.ca/files/pdf/curriculum_intro.pdf - Internet Explor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15312">
            <a:off x="6051254" y="2352482"/>
            <a:ext cx="5742625" cy="3091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985889" y="3960394"/>
            <a:ext cx="5002497" cy="1245785"/>
          </a:xfrm>
          <a:prstGeom prst="rect">
            <a:avLst/>
          </a:prstGeom>
          <a:noFill/>
        </p:spPr>
        <p:txBody>
          <a:bodyPr wrap="square" rtlCol="0">
            <a:spAutoFit/>
          </a:bodyPr>
          <a:lstStyle/>
          <a:p>
            <a:pPr algn="ctr"/>
            <a:r>
              <a:rPr lang="en-US" sz="2499" b="1" i="1" u="sng" dirty="0"/>
              <a:t>Less prescriptive </a:t>
            </a:r>
            <a:r>
              <a:rPr lang="en-US" sz="2499" b="1" i="1" dirty="0"/>
              <a:t>and more </a:t>
            </a:r>
            <a:r>
              <a:rPr lang="en-US" sz="2499" b="1" i="1" u="sng" dirty="0"/>
              <a:t>focused</a:t>
            </a:r>
            <a:r>
              <a:rPr lang="en-US" sz="2499" b="1" i="1" dirty="0"/>
              <a:t> </a:t>
            </a:r>
            <a:r>
              <a:rPr lang="en-US" sz="2499" b="1" i="1" u="sng" dirty="0"/>
              <a:t>on student competencies</a:t>
            </a:r>
          </a:p>
        </p:txBody>
      </p:sp>
    </p:spTree>
    <p:extLst>
      <p:ext uri="{BB962C8B-B14F-4D97-AF65-F5344CB8AC3E}">
        <p14:creationId xmlns:p14="http://schemas.microsoft.com/office/powerpoint/2010/main" val="356354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2" y="868044"/>
            <a:ext cx="9144000" cy="1096962"/>
          </a:xfrm>
        </p:spPr>
        <p:txBody>
          <a:bodyPr/>
          <a:lstStyle/>
          <a:p>
            <a:r>
              <a:rPr lang="en-US" b="1" i="1" dirty="0" smtClean="0">
                <a:solidFill>
                  <a:srgbClr val="CC9900"/>
                </a:solidFill>
              </a:rPr>
              <a:t>Why Are We Here?</a:t>
            </a:r>
            <a:r>
              <a:rPr lang="en-US" dirty="0" smtClean="0"/>
              <a:t/>
            </a:r>
            <a:br>
              <a:rPr lang="en-US" dirty="0" smtClean="0"/>
            </a:br>
            <a:endParaRPr lang="en-US" dirty="0"/>
          </a:p>
        </p:txBody>
      </p:sp>
      <p:sp>
        <p:nvSpPr>
          <p:cNvPr id="3" name="Content Placeholder 2"/>
          <p:cNvSpPr>
            <a:spLocks noGrp="1"/>
          </p:cNvSpPr>
          <p:nvPr>
            <p:ph idx="1"/>
          </p:nvPr>
        </p:nvSpPr>
        <p:spPr>
          <a:xfrm>
            <a:off x="2952750" y="3260406"/>
            <a:ext cx="8382000" cy="2590800"/>
          </a:xfrm>
          <a:gradFill>
            <a:gsLst>
              <a:gs pos="0">
                <a:schemeClr val="accent2">
                  <a:lumMod val="60000"/>
                  <a:lumOff val="40000"/>
                </a:schemeClr>
              </a:gs>
              <a:gs pos="50000">
                <a:schemeClr val="accent1">
                  <a:tint val="44500"/>
                  <a:satMod val="160000"/>
                </a:schemeClr>
              </a:gs>
              <a:gs pos="100000">
                <a:schemeClr val="accent1">
                  <a:tint val="23500"/>
                  <a:satMod val="160000"/>
                </a:schemeClr>
              </a:gs>
            </a:gsLst>
            <a:lin ang="10800000" scaled="1"/>
          </a:gradFill>
          <a:effectLst>
            <a:glow rad="101600">
              <a:schemeClr val="accent3">
                <a:satMod val="175000"/>
                <a:alpha val="40000"/>
              </a:schemeClr>
            </a:glow>
          </a:effectLst>
        </p:spPr>
        <p:txBody>
          <a:bodyPr>
            <a:normAutofit fontScale="70000" lnSpcReduction="20000"/>
          </a:bodyPr>
          <a:lstStyle/>
          <a:p>
            <a:pPr marL="0" indent="0">
              <a:lnSpc>
                <a:spcPct val="170000"/>
              </a:lnSpc>
              <a:buNone/>
            </a:pPr>
            <a:r>
              <a:rPr lang="en-US" sz="3000" i="1" dirty="0"/>
              <a:t>“Seeking to ensure that each young person leaves his or her family, community and school prepared to be an independent, self-directed, lifelong learner – a person who will most likely have many careers over a lifetime.”</a:t>
            </a:r>
          </a:p>
          <a:p>
            <a:pPr marL="0" indent="0" algn="r">
              <a:buNone/>
            </a:pPr>
            <a:r>
              <a:rPr lang="en-US" sz="3000" b="1" i="1" dirty="0"/>
              <a:t>Anne Davies, MCAW (2007)</a:t>
            </a:r>
          </a:p>
        </p:txBody>
      </p:sp>
      <p:sp>
        <p:nvSpPr>
          <p:cNvPr id="4" name="Slide Number Placeholder 3"/>
          <p:cNvSpPr>
            <a:spLocks noGrp="1"/>
          </p:cNvSpPr>
          <p:nvPr>
            <p:ph type="sldNum" sz="quarter" idx="12"/>
          </p:nvPr>
        </p:nvSpPr>
        <p:spPr/>
        <p:txBody>
          <a:bodyPr/>
          <a:lstStyle/>
          <a:p>
            <a:fld id="{D1F66A5A-DB78-4990-9346-876BE33A4C7E}" type="slidenum">
              <a:rPr lang="en-US" smtClean="0"/>
              <a:t>6</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8841" y="679572"/>
            <a:ext cx="3581403" cy="235986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253" y="2203131"/>
            <a:ext cx="2225842" cy="2114550"/>
          </a:xfrm>
          <a:prstGeom prst="rect">
            <a:avLst/>
          </a:prstGeom>
        </p:spPr>
      </p:pic>
    </p:spTree>
    <p:extLst>
      <p:ext uri="{BB962C8B-B14F-4D97-AF65-F5344CB8AC3E}">
        <p14:creationId xmlns:p14="http://schemas.microsoft.com/office/powerpoint/2010/main" val="269861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71" name="Group 11"/>
          <p:cNvGraphicFramePr>
            <a:graphicFrameLocks noGrp="1"/>
          </p:cNvGraphicFramePr>
          <p:nvPr>
            <p:extLst>
              <p:ext uri="{D42A27DB-BD31-4B8C-83A1-F6EECF244321}">
                <p14:modId xmlns:p14="http://schemas.microsoft.com/office/powerpoint/2010/main" val="2605226191"/>
              </p:ext>
            </p:extLst>
          </p:nvPr>
        </p:nvGraphicFramePr>
        <p:xfrm>
          <a:off x="561182" y="1544582"/>
          <a:ext cx="11526836" cy="5974742"/>
        </p:xfrm>
        <a:graphic>
          <a:graphicData uri="http://schemas.openxmlformats.org/drawingml/2006/table">
            <a:tbl>
              <a:tblPr/>
              <a:tblGrid>
                <a:gridCol w="5653149"/>
                <a:gridCol w="5873687"/>
              </a:tblGrid>
              <a:tr h="533400">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dirty="0" smtClean="0">
                          <a:ln>
                            <a:noFill/>
                          </a:ln>
                          <a:solidFill>
                            <a:srgbClr val="CB6743"/>
                          </a:solidFill>
                          <a:effectLst/>
                          <a:latin typeface="Century Gothic" panose="020B0502020202020204" pitchFamily="34" charset="0"/>
                          <a:ea typeface="MS PGothic" panose="020B0600070205080204" pitchFamily="34" charset="-128"/>
                        </a:rPr>
                        <a:t>What are the new directions?</a:t>
                      </a:r>
                    </a:p>
                  </a:txBody>
                  <a:tcPr marT="45732" marB="45732"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dirty="0" smtClean="0">
                          <a:ln>
                            <a:noFill/>
                          </a:ln>
                          <a:solidFill>
                            <a:srgbClr val="CB6743"/>
                          </a:solidFill>
                          <a:effectLst/>
                          <a:latin typeface="Century Gothic" panose="020B0502020202020204" pitchFamily="34" charset="0"/>
                          <a:ea typeface="MS PGothic" panose="020B0600070205080204" pitchFamily="34" charset="-128"/>
                        </a:rPr>
                        <a:t>What will stay the same?</a:t>
                      </a:r>
                    </a:p>
                  </a:txBody>
                  <a:tcPr marT="45732" marB="45732" horzOverflow="overflow">
                    <a:lnL>
                      <a:noFill/>
                    </a:lnL>
                    <a:lnR>
                      <a:noFill/>
                    </a:lnR>
                    <a:lnT>
                      <a:noFill/>
                    </a:lnT>
                    <a:lnB>
                      <a:noFill/>
                    </a:lnB>
                    <a:lnTlToBr>
                      <a:noFill/>
                    </a:lnTlToBr>
                    <a:lnBlToTr>
                      <a:noFill/>
                    </a:lnBlToTr>
                    <a:noFill/>
                  </a:tcPr>
                </a:tc>
              </a:tr>
              <a:tr h="4019442">
                <a:tc>
                  <a:txBody>
                    <a:bodyPr/>
                    <a:lstStyle>
                      <a:lvl1pPr marL="174625" indent="-174625" eaLnBrk="0" hangingPunct="0">
                        <a:spcBef>
                          <a:spcPct val="20000"/>
                        </a:spcBef>
                        <a:tabLst>
                          <a:tab pos="174625" algn="l"/>
                        </a:tabLst>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tabLst>
                          <a:tab pos="174625"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tabLst>
                          <a:tab pos="174625" algn="l"/>
                        </a:tabLst>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tabLst>
                          <a:tab pos="174625" algn="l"/>
                        </a:tabLst>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tabLst>
                          <a:tab pos="1746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tabLst>
                          <a:tab pos="1746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tabLst>
                          <a:tab pos="1746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tabLst>
                          <a:tab pos="1746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tabLst>
                          <a:tab pos="174625" algn="l"/>
                        </a:tabLst>
                        <a:defRPr>
                          <a:solidFill>
                            <a:schemeClr val="tx1"/>
                          </a:solidFill>
                          <a:latin typeface="Arial" panose="020B0604020202020204" pitchFamily="34" charset="0"/>
                          <a:ea typeface="MS PGothic" panose="020B0600070205080204" pitchFamily="34" charset="-128"/>
                        </a:defRPr>
                      </a:lvl9pPr>
                    </a:lstStyle>
                    <a:p>
                      <a:pPr marL="174625" marR="0" lvl="0" indent="-174625" algn="l" defTabSz="914400" rtl="0" eaLnBrk="1" fontAlgn="base" latinLnBrk="0" hangingPunct="1">
                        <a:lnSpc>
                          <a:spcPct val="100000"/>
                        </a:lnSpc>
                        <a:spcBef>
                          <a:spcPct val="0"/>
                        </a:spcBef>
                        <a:spcAft>
                          <a:spcPct val="25000"/>
                        </a:spcAft>
                        <a:buClrTx/>
                        <a:buSzTx/>
                        <a:buFont typeface="Times" panose="02020603050405020304" pitchFamily="18" charset="0"/>
                        <a:buChar char="•"/>
                        <a:tabLst>
                          <a:tab pos="174625" algn="l"/>
                        </a:tabLst>
                      </a:pPr>
                      <a:r>
                        <a:rPr kumimoji="0" lang="en-CA" altLang="en-US" sz="22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Increased flexibility </a:t>
                      </a:r>
                      <a:r>
                        <a:rPr kumimoji="0" lang="en-CA"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and </a:t>
                      </a:r>
                      <a:r>
                        <a:rPr kumimoji="0" lang="en-CA" altLang="en-US" sz="22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space</a:t>
                      </a:r>
                      <a:r>
                        <a:rPr kumimoji="0" lang="en-CA"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 for teacher innovation, student passions, and greater depth of study</a:t>
                      </a:r>
                    </a:p>
                    <a:p>
                      <a:pPr marL="174625" marR="0" lvl="0" indent="-174625" algn="l" defTabSz="914400" rtl="0" eaLnBrk="1" fontAlgn="base" latinLnBrk="0" hangingPunct="1">
                        <a:lnSpc>
                          <a:spcPct val="100000"/>
                        </a:lnSpc>
                        <a:spcBef>
                          <a:spcPct val="0"/>
                        </a:spcBef>
                        <a:spcAft>
                          <a:spcPct val="25000"/>
                        </a:spcAft>
                        <a:buClrTx/>
                        <a:buSzTx/>
                        <a:buFont typeface="Times" panose="02020603050405020304" pitchFamily="18" charset="0"/>
                        <a:buChar char="•"/>
                        <a:tabLst>
                          <a:tab pos="174625" algn="l"/>
                        </a:tabLst>
                      </a:pPr>
                      <a:r>
                        <a:rPr kumimoji="0" lang="en-CA" altLang="en-CA" sz="22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a:t>
                      </a:r>
                      <a:r>
                        <a:rPr kumimoji="0" lang="en-CA" altLang="en-US" sz="22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Big Ideas</a:t>
                      </a:r>
                      <a:r>
                        <a:rPr kumimoji="0" lang="en-CA" altLang="en-CA" sz="22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a:t>
                      </a:r>
                      <a:r>
                        <a:rPr kumimoji="0" lang="en-CA" altLang="en-US" sz="22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 </a:t>
                      </a:r>
                      <a:r>
                        <a:rPr kumimoji="0" lang="en-CA"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for each grade in each area of learning</a:t>
                      </a:r>
                    </a:p>
                    <a:p>
                      <a:pPr marL="174625" marR="0" lvl="0" indent="-174625" algn="l" defTabSz="914400" rtl="0" eaLnBrk="1" fontAlgn="base" latinLnBrk="0" hangingPunct="1">
                        <a:lnSpc>
                          <a:spcPct val="100000"/>
                        </a:lnSpc>
                        <a:spcBef>
                          <a:spcPct val="0"/>
                        </a:spcBef>
                        <a:spcAft>
                          <a:spcPct val="25000"/>
                        </a:spcAft>
                        <a:buClrTx/>
                        <a:buSzTx/>
                        <a:buFont typeface="Times" panose="02020603050405020304" pitchFamily="18" charset="0"/>
                        <a:buChar char="•"/>
                        <a:tabLst>
                          <a:tab pos="174625" algn="l"/>
                        </a:tabLst>
                      </a:pPr>
                      <a:r>
                        <a:rPr kumimoji="0" lang="en-CA"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Explicit </a:t>
                      </a:r>
                      <a:r>
                        <a:rPr kumimoji="0" lang="en-CA" altLang="en-US" sz="22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focus on competencies</a:t>
                      </a:r>
                    </a:p>
                    <a:p>
                      <a:pPr marL="174625" marR="0" lvl="0" indent="-174625" algn="l" defTabSz="914400" rtl="0" eaLnBrk="1" fontAlgn="base" latinLnBrk="0" hangingPunct="1">
                        <a:lnSpc>
                          <a:spcPct val="100000"/>
                        </a:lnSpc>
                        <a:spcBef>
                          <a:spcPct val="0"/>
                        </a:spcBef>
                        <a:spcAft>
                          <a:spcPct val="25000"/>
                        </a:spcAft>
                        <a:buClrTx/>
                        <a:buSzTx/>
                        <a:buFont typeface="Times" panose="02020603050405020304" pitchFamily="18" charset="0"/>
                        <a:buChar char="•"/>
                        <a:tabLst>
                          <a:tab pos="174625" algn="l"/>
                        </a:tabLst>
                      </a:pPr>
                      <a:r>
                        <a:rPr kumimoji="0" lang="en-CA"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Support for </a:t>
                      </a:r>
                      <a:r>
                        <a:rPr kumimoji="0" lang="en-CA" altLang="en-US" sz="22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inquiry, project-based, hands-on, and interdisciplinary approaches</a:t>
                      </a:r>
                    </a:p>
                    <a:p>
                      <a:pPr marL="174625" marR="0" lvl="0" indent="-174625" algn="l" defTabSz="914400" rtl="0" eaLnBrk="1" fontAlgn="base" latinLnBrk="0" hangingPunct="1">
                        <a:lnSpc>
                          <a:spcPct val="100000"/>
                        </a:lnSpc>
                        <a:spcBef>
                          <a:spcPct val="0"/>
                        </a:spcBef>
                        <a:spcAft>
                          <a:spcPct val="25000"/>
                        </a:spcAft>
                        <a:buClrTx/>
                        <a:buSzTx/>
                        <a:buFont typeface="Times" panose="02020603050405020304" pitchFamily="18" charset="0"/>
                        <a:buChar char="•"/>
                        <a:tabLst>
                          <a:tab pos="174625" algn="l"/>
                        </a:tabLst>
                      </a:pPr>
                      <a:r>
                        <a:rPr kumimoji="0" lang="en-CA" altLang="en-US" sz="22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Aboriginal perspectives </a:t>
                      </a:r>
                      <a:r>
                        <a:rPr kumimoji="0" lang="en-CA"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and content authentically integrated into all subjects</a:t>
                      </a:r>
                    </a:p>
                    <a:p>
                      <a:pPr marL="174625" marR="0" lvl="0" indent="-174625" algn="l" defTabSz="914400" rtl="0" eaLnBrk="1" fontAlgn="base" latinLnBrk="0" hangingPunct="1">
                        <a:lnSpc>
                          <a:spcPct val="100000"/>
                        </a:lnSpc>
                        <a:spcBef>
                          <a:spcPct val="0"/>
                        </a:spcBef>
                        <a:spcAft>
                          <a:spcPct val="25000"/>
                        </a:spcAft>
                        <a:buClrTx/>
                        <a:buSzTx/>
                        <a:buFont typeface="Times" panose="02020603050405020304" pitchFamily="18" charset="0"/>
                        <a:buChar char="•"/>
                        <a:tabLst>
                          <a:tab pos="174625" algn="l"/>
                        </a:tabLst>
                      </a:pPr>
                      <a:r>
                        <a:rPr kumimoji="0" lang="en-CA"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A </a:t>
                      </a:r>
                      <a:r>
                        <a:rPr kumimoji="0" lang="en-CA" altLang="en-US" sz="22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common framework for all areas of learning</a:t>
                      </a:r>
                    </a:p>
                    <a:p>
                      <a:pPr marL="174625" marR="0" lvl="0" indent="-174625" algn="l" defTabSz="914400" rtl="0" eaLnBrk="1" fontAlgn="base" latinLnBrk="0" hangingPunct="1">
                        <a:lnSpc>
                          <a:spcPct val="100000"/>
                        </a:lnSpc>
                        <a:spcBef>
                          <a:spcPct val="0"/>
                        </a:spcBef>
                        <a:spcAft>
                          <a:spcPct val="25000"/>
                        </a:spcAft>
                        <a:buClrTx/>
                        <a:buSzTx/>
                        <a:buFont typeface="Times" panose="02020603050405020304" pitchFamily="18" charset="0"/>
                        <a:buChar char="•"/>
                        <a:tabLst>
                          <a:tab pos="174625" algn="l"/>
                        </a:tabLst>
                      </a:pPr>
                      <a:endParaRPr kumimoji="0" lang="en-CA"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endParaRPr>
                    </a:p>
                    <a:p>
                      <a:pPr marL="174625" marR="0" lvl="0" indent="-174625" algn="l" defTabSz="914400" rtl="0" eaLnBrk="1" fontAlgn="base" latinLnBrk="0" hangingPunct="1">
                        <a:lnSpc>
                          <a:spcPct val="100000"/>
                        </a:lnSpc>
                        <a:spcBef>
                          <a:spcPct val="20000"/>
                        </a:spcBef>
                        <a:spcAft>
                          <a:spcPct val="25000"/>
                        </a:spcAft>
                        <a:buClrTx/>
                        <a:buSzTx/>
                        <a:buFont typeface="Times" panose="02020603050405020304" pitchFamily="18" charset="0"/>
                        <a:buChar char="•"/>
                        <a:tabLst>
                          <a:tab pos="174625" algn="l"/>
                        </a:tabLst>
                      </a:pPr>
                      <a:endParaRPr kumimoji="0" lang="en-CA"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endParaRPr>
                    </a:p>
                  </a:txBody>
                  <a:tcPr marL="90000" marR="180000" marT="46813" marB="46813" horzOverflow="overflow">
                    <a:lnL>
                      <a:noFill/>
                    </a:lnL>
                    <a:lnR>
                      <a:noFill/>
                    </a:lnR>
                    <a:lnT>
                      <a:noFill/>
                    </a:lnT>
                    <a:lnB>
                      <a:noFill/>
                    </a:lnB>
                    <a:lnTlToBr>
                      <a:noFill/>
                    </a:lnTlToBr>
                    <a:lnBlToTr>
                      <a:noFill/>
                    </a:lnBlToTr>
                    <a:noFill/>
                  </a:tcPr>
                </a:tc>
                <a:tc>
                  <a:txBody>
                    <a:bodyPr/>
                    <a:lstStyle>
                      <a:lvl1pPr marL="174625" indent="-174625" eaLnBrk="0" hangingPunct="0">
                        <a:spcBef>
                          <a:spcPct val="20000"/>
                        </a:spcBef>
                        <a:tabLst>
                          <a:tab pos="174625" algn="l"/>
                        </a:tabLst>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tabLst>
                          <a:tab pos="174625"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tabLst>
                          <a:tab pos="174625" algn="l"/>
                        </a:tabLst>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tabLst>
                          <a:tab pos="174625" algn="l"/>
                        </a:tabLst>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tabLst>
                          <a:tab pos="1746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tabLst>
                          <a:tab pos="1746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tabLst>
                          <a:tab pos="1746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tabLst>
                          <a:tab pos="1746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tabLst>
                          <a:tab pos="174625" algn="l"/>
                        </a:tabLst>
                        <a:defRPr>
                          <a:solidFill>
                            <a:schemeClr val="tx1"/>
                          </a:solidFill>
                          <a:latin typeface="Arial" panose="020B0604020202020204" pitchFamily="34" charset="0"/>
                          <a:ea typeface="MS PGothic" panose="020B0600070205080204" pitchFamily="34" charset="-128"/>
                        </a:defRPr>
                      </a:lvl9pPr>
                    </a:lstStyle>
                    <a:p>
                      <a:pPr marL="174625" marR="0" lvl="0" indent="-174625" algn="l" defTabSz="914400" rtl="0" eaLnBrk="1" fontAlgn="base" latinLnBrk="0" hangingPunct="1">
                        <a:lnSpc>
                          <a:spcPct val="100000"/>
                        </a:lnSpc>
                        <a:spcBef>
                          <a:spcPct val="20000"/>
                        </a:spcBef>
                        <a:spcAft>
                          <a:spcPct val="25000"/>
                        </a:spcAft>
                        <a:buClrTx/>
                        <a:buSzTx/>
                        <a:buFont typeface="Times" panose="02020603050405020304" pitchFamily="18" charset="0"/>
                        <a:buChar char="•"/>
                        <a:tabLst>
                          <a:tab pos="174625" algn="l"/>
                        </a:tabLst>
                      </a:pPr>
                      <a:r>
                        <a:rPr kumimoji="0" lang="en-CA" altLang="en-US" sz="22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Rigorous learning standards </a:t>
                      </a:r>
                      <a:r>
                        <a:rPr kumimoji="0" lang="en-CA"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in each area of learning</a:t>
                      </a:r>
                    </a:p>
                    <a:p>
                      <a:pPr marL="174625" marR="0" lvl="0" indent="-174625" algn="l" defTabSz="914400" rtl="0" eaLnBrk="1" fontAlgn="base" latinLnBrk="0" hangingPunct="1">
                        <a:lnSpc>
                          <a:spcPct val="100000"/>
                        </a:lnSpc>
                        <a:spcBef>
                          <a:spcPct val="20000"/>
                        </a:spcBef>
                        <a:spcAft>
                          <a:spcPct val="25000"/>
                        </a:spcAft>
                        <a:buClrTx/>
                        <a:buSzTx/>
                        <a:buFont typeface="Times" panose="02020603050405020304" pitchFamily="18" charset="0"/>
                        <a:buChar char="•"/>
                        <a:tabLst>
                          <a:tab pos="174625" algn="l"/>
                        </a:tabLst>
                      </a:pPr>
                      <a:r>
                        <a:rPr kumimoji="0" lang="en-CA"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A </a:t>
                      </a:r>
                      <a:r>
                        <a:rPr kumimoji="0" lang="en-CA" altLang="en-US" sz="22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strong focus </a:t>
                      </a:r>
                      <a:r>
                        <a:rPr kumimoji="0" lang="en-CA"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on the foundations of </a:t>
                      </a:r>
                      <a:r>
                        <a:rPr kumimoji="0" lang="en-CA" altLang="en-US" sz="22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reading, writing </a:t>
                      </a:r>
                      <a:r>
                        <a:rPr kumimoji="0" lang="en-CA"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and </a:t>
                      </a:r>
                      <a:r>
                        <a:rPr kumimoji="0" lang="en-CA" altLang="en-US" sz="22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mathematics</a:t>
                      </a:r>
                    </a:p>
                    <a:p>
                      <a:pPr marL="174625" marR="0" lvl="0" indent="-174625" algn="l" defTabSz="914400" rtl="0" eaLnBrk="1" fontAlgn="base" latinLnBrk="0" hangingPunct="1">
                        <a:lnSpc>
                          <a:spcPct val="100000"/>
                        </a:lnSpc>
                        <a:spcBef>
                          <a:spcPct val="20000"/>
                        </a:spcBef>
                        <a:spcAft>
                          <a:spcPct val="25000"/>
                        </a:spcAft>
                        <a:buClrTx/>
                        <a:buSzTx/>
                        <a:buFont typeface="Times" panose="02020603050405020304" pitchFamily="18" charset="0"/>
                        <a:buChar char="•"/>
                        <a:tabLst>
                          <a:tab pos="174625" algn="l"/>
                        </a:tabLst>
                      </a:pPr>
                      <a:r>
                        <a:rPr kumimoji="0" lang="en-CA"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Subjects such as Math, Science, Language Arts, and Social Studies remain at the heart of every student</a:t>
                      </a:r>
                      <a:r>
                        <a:rPr kumimoji="0" lang="en-CA" altLang="en-CA"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a:t>
                      </a:r>
                      <a:r>
                        <a:rPr kumimoji="0" lang="en-CA"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s education</a:t>
                      </a:r>
                    </a:p>
                    <a:p>
                      <a:pPr marL="174625" marR="0" lvl="0" indent="-174625" algn="l" defTabSz="914400" rtl="0" eaLnBrk="1" fontAlgn="base" latinLnBrk="0" hangingPunct="1">
                        <a:lnSpc>
                          <a:spcPct val="100000"/>
                        </a:lnSpc>
                        <a:spcBef>
                          <a:spcPct val="0"/>
                        </a:spcBef>
                        <a:spcAft>
                          <a:spcPct val="25000"/>
                        </a:spcAft>
                        <a:buClrTx/>
                        <a:buSzTx/>
                        <a:buFont typeface="Times" panose="02020603050405020304" pitchFamily="18" charset="0"/>
                        <a:buChar char="•"/>
                        <a:tabLst>
                          <a:tab pos="174625" algn="l"/>
                        </a:tabLst>
                      </a:pPr>
                      <a:endParaRPr kumimoji="0" lang="en-US"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endParaRPr>
                    </a:p>
                    <a:p>
                      <a:pPr marL="174625" marR="0" lvl="0" indent="-174625" algn="l" defTabSz="914400" rtl="0" eaLnBrk="1" fontAlgn="base" latinLnBrk="0" hangingPunct="1">
                        <a:lnSpc>
                          <a:spcPct val="100000"/>
                        </a:lnSpc>
                        <a:spcBef>
                          <a:spcPct val="0"/>
                        </a:spcBef>
                        <a:spcAft>
                          <a:spcPct val="0"/>
                        </a:spcAft>
                        <a:buClrTx/>
                        <a:buSzTx/>
                        <a:buFontTx/>
                        <a:buNone/>
                        <a:tabLst>
                          <a:tab pos="174625" algn="l"/>
                        </a:tabLst>
                      </a:pPr>
                      <a:endParaRPr kumimoji="0" lang="en-CA" altLang="en-US" sz="2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endParaRPr>
                    </a:p>
                  </a:txBody>
                  <a:tcPr marT="45732" marB="45732" horzOverflow="overflow">
                    <a:lnL>
                      <a:noFill/>
                    </a:lnL>
                    <a:lnR>
                      <a:noFill/>
                    </a:lnR>
                    <a:lnT>
                      <a:noFill/>
                    </a:lnT>
                    <a:lnB>
                      <a:noFill/>
                    </a:lnB>
                    <a:lnTlToBr>
                      <a:noFill/>
                    </a:lnTlToBr>
                    <a:lnBlToTr>
                      <a:noFill/>
                    </a:lnBlToTr>
                    <a:noFill/>
                  </a:tcPr>
                </a:tc>
              </a:tr>
            </a:tbl>
          </a:graphicData>
        </a:graphic>
      </p:graphicFrame>
      <p:pic>
        <p:nvPicPr>
          <p:cNvPr id="4103" name="Picture 75" descr="B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6400800"/>
            <a:ext cx="19050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 Box 77"/>
          <p:cNvSpPr txBox="1">
            <a:spLocks noChangeArrowheads="1"/>
          </p:cNvSpPr>
          <p:nvPr/>
        </p:nvSpPr>
        <p:spPr bwMode="auto">
          <a:xfrm>
            <a:off x="9982200" y="6477002"/>
            <a:ext cx="22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r>
              <a:rPr lang="en-US" altLang="en-US" sz="1000">
                <a:solidFill>
                  <a:srgbClr val="282E3A"/>
                </a:solidFill>
                <a:latin typeface="Century Gothic" panose="020B0502020202020204" pitchFamily="34" charset="0"/>
              </a:rPr>
              <a:t>2</a:t>
            </a:r>
          </a:p>
        </p:txBody>
      </p:sp>
      <p:sp>
        <p:nvSpPr>
          <p:cNvPr id="4105" name="Text Box 78"/>
          <p:cNvSpPr txBox="1">
            <a:spLocks noChangeArrowheads="1"/>
          </p:cNvSpPr>
          <p:nvPr/>
        </p:nvSpPr>
        <p:spPr bwMode="auto">
          <a:xfrm>
            <a:off x="1981200" y="6477002"/>
            <a:ext cx="129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r>
              <a:rPr lang="en-US" altLang="en-US" sz="1000">
                <a:solidFill>
                  <a:srgbClr val="282E3A"/>
                </a:solidFill>
                <a:latin typeface="Century Gothic" panose="020B0502020202020204" pitchFamily="34" charset="0"/>
              </a:rPr>
              <a:t>September 2015</a:t>
            </a:r>
          </a:p>
        </p:txBody>
      </p:sp>
      <p:sp>
        <p:nvSpPr>
          <p:cNvPr id="4106" name="Rectangle 80"/>
          <p:cNvSpPr>
            <a:spLocks noGrp="1" noChangeArrowheads="1"/>
          </p:cNvSpPr>
          <p:nvPr>
            <p:ph type="title"/>
          </p:nvPr>
        </p:nvSpPr>
        <p:spPr>
          <a:xfrm>
            <a:off x="1393824" y="776895"/>
            <a:ext cx="8958715" cy="737579"/>
          </a:xfrm>
          <a:solidFill>
            <a:srgbClr val="282E3A"/>
          </a:solidFill>
        </p:spPr>
        <p:txBody>
          <a:bodyPr/>
          <a:lstStyle/>
          <a:p>
            <a:pPr eaLnBrk="1" hangingPunct="1"/>
            <a:r>
              <a:rPr lang="en-US" altLang="en-US" b="1" dirty="0">
                <a:latin typeface="Century Gothic" panose="020B0502020202020204" pitchFamily="34" charset="0"/>
              </a:rPr>
              <a:t>Curriculum Redesign Directions</a:t>
            </a:r>
          </a:p>
        </p:txBody>
      </p:sp>
      <p:sp>
        <p:nvSpPr>
          <p:cNvPr id="2" name="Slide Number Placeholder 1"/>
          <p:cNvSpPr>
            <a:spLocks noGrp="1"/>
          </p:cNvSpPr>
          <p:nvPr>
            <p:ph type="sldNum" sz="quarter" idx="12"/>
          </p:nvPr>
        </p:nvSpPr>
        <p:spPr/>
        <p:txBody>
          <a:bodyPr/>
          <a:lstStyle/>
          <a:p>
            <a:fld id="{5382E9EE-A870-438B-947A-FF671DFAFC96}" type="slidenum">
              <a:rPr lang="en-US" smtClean="0"/>
              <a:t>60</a:t>
            </a:fld>
            <a:endParaRPr lang="en-US"/>
          </a:p>
        </p:txBody>
      </p:sp>
    </p:spTree>
    <p:extLst>
      <p:ext uri="{BB962C8B-B14F-4D97-AF65-F5344CB8AC3E}">
        <p14:creationId xmlns:p14="http://schemas.microsoft.com/office/powerpoint/2010/main" val="83131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3">
            <a:alphaModFix/>
          </a:blip>
          <a:srcRect/>
          <a:stretch/>
        </p:blipFill>
        <p:spPr>
          <a:xfrm>
            <a:off x="3989035" y="1391317"/>
            <a:ext cx="4503226" cy="1194489"/>
          </a:xfrm>
          <a:prstGeom prst="roundRect">
            <a:avLst>
              <a:gd name="adj" fmla="val 8594"/>
            </a:avLst>
          </a:prstGeom>
          <a:solidFill>
            <a:srgbClr val="ECECEC"/>
          </a:solidFill>
          <a:ln>
            <a:noFill/>
          </a:ln>
          <a:effectLst>
            <a:reflection stA="38000" endPos="28000" dist="5000" dir="5400000" sy="-100000" algn="bl" rotWithShape="0"/>
          </a:effectLst>
        </p:spPr>
      </p:pic>
      <p:pic>
        <p:nvPicPr>
          <p:cNvPr id="103" name="Shape 103"/>
          <p:cNvPicPr preferRelativeResize="0"/>
          <p:nvPr/>
        </p:nvPicPr>
        <p:blipFill rotWithShape="1">
          <a:blip r:embed="rId4">
            <a:alphaModFix/>
          </a:blip>
          <a:srcRect/>
          <a:stretch/>
        </p:blipFill>
        <p:spPr>
          <a:xfrm>
            <a:off x="5007960" y="2918754"/>
            <a:ext cx="2478553" cy="1260472"/>
          </a:xfrm>
          <a:prstGeom prst="roundRect">
            <a:avLst>
              <a:gd name="adj" fmla="val 8594"/>
            </a:avLst>
          </a:prstGeom>
          <a:solidFill>
            <a:srgbClr val="ECECEC"/>
          </a:solidFill>
          <a:ln>
            <a:noFill/>
          </a:ln>
          <a:effectLst>
            <a:reflection stA="38000" endPos="28000" dist="5000" dir="5400000" sy="-100000" algn="bl" rotWithShape="0"/>
          </a:effectLst>
        </p:spPr>
      </p:pic>
      <p:pic>
        <p:nvPicPr>
          <p:cNvPr id="104" name="Shape 104"/>
          <p:cNvPicPr preferRelativeResize="0"/>
          <p:nvPr/>
        </p:nvPicPr>
        <p:blipFill rotWithShape="1">
          <a:blip r:embed="rId5">
            <a:alphaModFix/>
          </a:blip>
          <a:srcRect/>
          <a:stretch/>
        </p:blipFill>
        <p:spPr>
          <a:xfrm>
            <a:off x="2872017" y="4426016"/>
            <a:ext cx="4191708" cy="1290864"/>
          </a:xfrm>
          <a:prstGeom prst="roundRect">
            <a:avLst>
              <a:gd name="adj" fmla="val 8594"/>
            </a:avLst>
          </a:prstGeom>
          <a:solidFill>
            <a:srgbClr val="ECECEC"/>
          </a:solidFill>
          <a:ln>
            <a:noFill/>
          </a:ln>
          <a:effectLst>
            <a:reflection stA="38000" endPos="28000" dist="5000" dir="5400000" sy="-100000" algn="bl" rotWithShape="0"/>
          </a:effectLst>
        </p:spPr>
      </p:pic>
      <p:pic>
        <p:nvPicPr>
          <p:cNvPr id="105" name="Shape 105"/>
          <p:cNvPicPr preferRelativeResize="0"/>
          <p:nvPr/>
        </p:nvPicPr>
        <p:blipFill rotWithShape="1">
          <a:blip r:embed="rId6">
            <a:alphaModFix/>
          </a:blip>
          <a:srcRect/>
          <a:stretch/>
        </p:blipFill>
        <p:spPr>
          <a:xfrm>
            <a:off x="7254733" y="4456684"/>
            <a:ext cx="2474554" cy="1260472"/>
          </a:xfrm>
          <a:prstGeom prst="roundRect">
            <a:avLst>
              <a:gd name="adj" fmla="val 8594"/>
            </a:avLst>
          </a:prstGeom>
          <a:solidFill>
            <a:srgbClr val="ECECEC"/>
          </a:solidFill>
          <a:ln>
            <a:noFill/>
          </a:ln>
          <a:effectLst>
            <a:reflection stA="38000" endPos="28000" dist="5000" dir="5400000" sy="-100000" algn="bl" rotWithShape="0"/>
          </a:effectLst>
        </p:spPr>
      </p:pic>
      <p:sp>
        <p:nvSpPr>
          <p:cNvPr id="106" name="Shape 106"/>
          <p:cNvSpPr/>
          <p:nvPr/>
        </p:nvSpPr>
        <p:spPr>
          <a:xfrm rot="-1540231">
            <a:off x="9672830" y="1524362"/>
            <a:ext cx="1260073" cy="3309135"/>
          </a:xfrm>
          <a:prstGeom prst="curvedLeftArrow">
            <a:avLst>
              <a:gd name="adj1" fmla="val 25000"/>
              <a:gd name="adj2" fmla="val 50000"/>
              <a:gd name="adj3" fmla="val 25000"/>
            </a:avLst>
          </a:prstGeom>
          <a:solidFill>
            <a:schemeClr val="accent1"/>
          </a:solidFill>
          <a:ln w="12700" cap="flat" cmpd="sng">
            <a:solidFill>
              <a:srgbClr val="42719B"/>
            </a:solidFill>
            <a:prstDash val="solid"/>
            <a:miter/>
            <a:headEnd type="none" w="med" len="med"/>
            <a:tailEnd type="none" w="med" len="med"/>
          </a:ln>
        </p:spPr>
        <p:txBody>
          <a:bodyPr lIns="91409" tIns="45688" rIns="91409" bIns="45688" anchor="ctr" anchorCtr="0">
            <a:noAutofit/>
          </a:bodyPr>
          <a:lstStyle/>
          <a:p>
            <a:pPr algn="ctr"/>
            <a:endParaRPr sz="1866">
              <a:solidFill>
                <a:schemeClr val="dk1"/>
              </a:solidFill>
              <a:latin typeface="Calibri"/>
              <a:ea typeface="Calibri"/>
              <a:cs typeface="Calibri"/>
              <a:sym typeface="Calibri"/>
            </a:endParaRPr>
          </a:p>
        </p:txBody>
      </p:sp>
      <p:sp>
        <p:nvSpPr>
          <p:cNvPr id="107" name="Shape 107"/>
          <p:cNvSpPr/>
          <p:nvPr/>
        </p:nvSpPr>
        <p:spPr>
          <a:xfrm rot="-8933786">
            <a:off x="1713267" y="1286780"/>
            <a:ext cx="1292766" cy="3263975"/>
          </a:xfrm>
          <a:prstGeom prst="curvedLeftArrow">
            <a:avLst>
              <a:gd name="adj1" fmla="val 25000"/>
              <a:gd name="adj2" fmla="val 50000"/>
              <a:gd name="adj3" fmla="val 25000"/>
            </a:avLst>
          </a:prstGeom>
          <a:solidFill>
            <a:schemeClr val="accent1"/>
          </a:solidFill>
          <a:ln w="12700" cap="flat" cmpd="sng">
            <a:solidFill>
              <a:srgbClr val="42719B"/>
            </a:solidFill>
            <a:prstDash val="solid"/>
            <a:miter/>
            <a:headEnd type="none" w="med" len="med"/>
            <a:tailEnd type="none" w="med" len="med"/>
          </a:ln>
        </p:spPr>
        <p:txBody>
          <a:bodyPr lIns="91409" tIns="45688" rIns="91409" bIns="45688" anchor="ctr" anchorCtr="0">
            <a:noAutofit/>
          </a:bodyPr>
          <a:lstStyle/>
          <a:p>
            <a:pPr algn="ctr"/>
            <a:endParaRPr sz="1866">
              <a:solidFill>
                <a:schemeClr val="dk1"/>
              </a:solidFill>
              <a:latin typeface="Calibri"/>
              <a:ea typeface="Calibri"/>
              <a:cs typeface="Calibri"/>
              <a:sym typeface="Calibri"/>
            </a:endParaRPr>
          </a:p>
        </p:txBody>
      </p:sp>
      <p:sp>
        <p:nvSpPr>
          <p:cNvPr id="2" name="Title 1"/>
          <p:cNvSpPr>
            <a:spLocks noGrp="1"/>
          </p:cNvSpPr>
          <p:nvPr>
            <p:ph type="title"/>
          </p:nvPr>
        </p:nvSpPr>
        <p:spPr>
          <a:xfrm>
            <a:off x="945539" y="1063758"/>
            <a:ext cx="9144000" cy="1096962"/>
          </a:xfrm>
        </p:spPr>
        <p:txBody>
          <a:bodyPr>
            <a:noAutofit/>
          </a:bodyPr>
          <a:lstStyle/>
          <a:p>
            <a:r>
              <a:rPr lang="en-US" sz="4000" dirty="0">
                <a:solidFill>
                  <a:schemeClr val="bg1"/>
                </a:solidFill>
              </a:rPr>
              <a:t>Features of all Redesigned Curriculum </a:t>
            </a:r>
            <a:r>
              <a:rPr lang="en-US" sz="4000" dirty="0">
                <a:solidFill>
                  <a:srgbClr val="FF0000"/>
                </a:solidFill>
              </a:rPr>
              <a:t/>
            </a:r>
            <a:br>
              <a:rPr lang="en-US" sz="4000" dirty="0">
                <a:solidFill>
                  <a:srgbClr val="FF0000"/>
                </a:solidFill>
              </a:rPr>
            </a:br>
            <a:endParaRPr lang="en-US" sz="4000" dirty="0">
              <a:solidFill>
                <a:srgbClr val="FF0000"/>
              </a:solidFill>
            </a:endParaRPr>
          </a:p>
        </p:txBody>
      </p:sp>
      <p:sp>
        <p:nvSpPr>
          <p:cNvPr id="3" name="Content Placeholder 2"/>
          <p:cNvSpPr>
            <a:spLocks noGrp="1"/>
          </p:cNvSpPr>
          <p:nvPr>
            <p:ph idx="1"/>
          </p:nvPr>
        </p:nvSpPr>
        <p:spPr>
          <a:xfrm>
            <a:off x="839569" y="1691141"/>
            <a:ext cx="9420946" cy="3849394"/>
          </a:xfrm>
        </p:spPr>
        <p:txBody>
          <a:bodyPr/>
          <a:lstStyle/>
          <a:p>
            <a:endParaRPr lang="en-US" dirty="0"/>
          </a:p>
        </p:txBody>
      </p:sp>
      <p:sp>
        <p:nvSpPr>
          <p:cNvPr id="5" name="Rectangle 4"/>
          <p:cNvSpPr/>
          <p:nvPr/>
        </p:nvSpPr>
        <p:spPr>
          <a:xfrm>
            <a:off x="3197958" y="5994339"/>
            <a:ext cx="8975534" cy="477054"/>
          </a:xfrm>
          <a:prstGeom prst="rect">
            <a:avLst/>
          </a:prstGeom>
        </p:spPr>
        <p:txBody>
          <a:bodyPr wrap="none">
            <a:spAutoFit/>
          </a:bodyPr>
          <a:lstStyle/>
          <a:p>
            <a:r>
              <a:rPr lang="en-US" sz="2500" dirty="0">
                <a:solidFill>
                  <a:schemeClr val="bg1"/>
                </a:solidFill>
                <a:hlinkClick r:id="rId7"/>
              </a:rPr>
              <a:t>https://curriculum.gov.bc.ca/curriculum/arts-education/</a:t>
            </a:r>
            <a:endParaRPr lang="en-US" sz="2500" dirty="0">
              <a:solidFill>
                <a:schemeClr val="bg1"/>
              </a:solidFill>
            </a:endParaRPr>
          </a:p>
        </p:txBody>
      </p:sp>
      <p:cxnSp>
        <p:nvCxnSpPr>
          <p:cNvPr id="7" name="Elbow Connector 6"/>
          <p:cNvCxnSpPr/>
          <p:nvPr/>
        </p:nvCxnSpPr>
        <p:spPr>
          <a:xfrm rot="10800000">
            <a:off x="2058453" y="5540535"/>
            <a:ext cx="1015735" cy="453804"/>
          </a:xfrm>
          <a:prstGeom prst="bentConnector3">
            <a:avLst/>
          </a:prstGeom>
          <a:ln w="762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5089" y="5055161"/>
            <a:ext cx="1938465" cy="132343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4000" b="1" dirty="0">
                <a:solidFill>
                  <a:srgbClr val="FF0000"/>
                </a:solidFill>
              </a:rPr>
              <a:t>DIRECT LINK</a:t>
            </a:r>
          </a:p>
        </p:txBody>
      </p:sp>
      <p:sp>
        <p:nvSpPr>
          <p:cNvPr id="4" name="Slide Number Placeholder 3"/>
          <p:cNvSpPr>
            <a:spLocks noGrp="1"/>
          </p:cNvSpPr>
          <p:nvPr>
            <p:ph type="sldNum" sz="quarter" idx="12"/>
          </p:nvPr>
        </p:nvSpPr>
        <p:spPr/>
        <p:txBody>
          <a:bodyPr/>
          <a:lstStyle/>
          <a:p>
            <a:fld id="{5382E9EE-A870-438B-947A-FF671DFAFC96}" type="slidenum">
              <a:rPr lang="en-US" smtClean="0"/>
              <a:t>61</a:t>
            </a:fld>
            <a:endParaRPr lang="en-US"/>
          </a:p>
        </p:txBody>
      </p:sp>
    </p:spTree>
    <p:extLst>
      <p:ext uri="{BB962C8B-B14F-4D97-AF65-F5344CB8AC3E}">
        <p14:creationId xmlns:p14="http://schemas.microsoft.com/office/powerpoint/2010/main" val="3176297730"/>
      </p:ext>
    </p:extLst>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17081" y="391260"/>
            <a:ext cx="11357840" cy="1067721"/>
          </a:xfrm>
          <a:prstGeom prst="rect">
            <a:avLst/>
          </a:prstGeom>
        </p:spPr>
        <p:txBody>
          <a:bodyPr vert="horz" lIns="121868" tIns="121868" rIns="121868" bIns="121868" rtlCol="0" anchor="t" anchorCtr="0">
            <a:noAutofit/>
          </a:bodyPr>
          <a:lstStyle/>
          <a:p>
            <a:r>
              <a:rPr lang="en" sz="4000" dirty="0"/>
              <a:t>C</a:t>
            </a:r>
            <a:r>
              <a:rPr lang="en" sz="4000" dirty="0"/>
              <a:t>ore </a:t>
            </a:r>
            <a:r>
              <a:rPr lang="en" sz="4000" dirty="0"/>
              <a:t>C</a:t>
            </a:r>
            <a:r>
              <a:rPr lang="en" sz="4000" dirty="0"/>
              <a:t>ompetencies</a:t>
            </a:r>
            <a:endParaRPr lang="en" sz="4000" dirty="0"/>
          </a:p>
        </p:txBody>
      </p:sp>
      <p:sp>
        <p:nvSpPr>
          <p:cNvPr id="96" name="Shape 96"/>
          <p:cNvSpPr txBox="1">
            <a:spLocks noGrp="1"/>
          </p:cNvSpPr>
          <p:nvPr>
            <p:ph type="body" idx="1"/>
          </p:nvPr>
        </p:nvSpPr>
        <p:spPr>
          <a:xfrm>
            <a:off x="417081" y="1638702"/>
            <a:ext cx="11357840" cy="4452439"/>
          </a:xfrm>
          <a:prstGeom prst="rect">
            <a:avLst/>
          </a:prstGeom>
        </p:spPr>
        <p:txBody>
          <a:bodyPr vert="horz" lIns="121868" tIns="121868" rIns="121868" bIns="121868" rtlCol="0" anchor="t" anchorCtr="0">
            <a:noAutofit/>
          </a:bodyPr>
          <a:lstStyle/>
          <a:p>
            <a:pPr>
              <a:buNone/>
            </a:pPr>
            <a:endParaRPr/>
          </a:p>
        </p:txBody>
      </p:sp>
      <p:pic>
        <p:nvPicPr>
          <p:cNvPr id="97" name="Shape 97"/>
          <p:cNvPicPr preferRelativeResize="0"/>
          <p:nvPr/>
        </p:nvPicPr>
        <p:blipFill>
          <a:blip r:embed="rId3">
            <a:alphaModFix/>
          </a:blip>
          <a:stretch>
            <a:fillRect/>
          </a:stretch>
        </p:blipFill>
        <p:spPr>
          <a:xfrm>
            <a:off x="1589" y="1638700"/>
            <a:ext cx="12188824" cy="5205144"/>
          </a:xfrm>
          <a:prstGeom prst="rect">
            <a:avLst/>
          </a:prstGeom>
          <a:noFill/>
          <a:ln>
            <a:noFill/>
          </a:ln>
        </p:spPr>
      </p:pic>
      <p:sp>
        <p:nvSpPr>
          <p:cNvPr id="2" name="Rectangle 1"/>
          <p:cNvSpPr/>
          <p:nvPr/>
        </p:nvSpPr>
        <p:spPr>
          <a:xfrm>
            <a:off x="5680508" y="506059"/>
            <a:ext cx="6094413" cy="1076937"/>
          </a:xfrm>
          <a:prstGeom prst="rect">
            <a:avLst/>
          </a:prstGeom>
        </p:spPr>
        <p:txBody>
          <a:bodyPr>
            <a:spAutoFit/>
          </a:bodyPr>
          <a:lstStyle/>
          <a:p>
            <a:pPr marL="0" lvl="1">
              <a:spcBef>
                <a:spcPts val="1000"/>
              </a:spcBef>
            </a:pPr>
            <a:r>
              <a:rPr lang="en-US" sz="3199" dirty="0">
                <a:solidFill>
                  <a:schemeClr val="bg1"/>
                </a:solidFill>
                <a:hlinkClick r:id="rId4"/>
              </a:rPr>
              <a:t>https://curriculum.gov.bc.ca/competencies</a:t>
            </a:r>
            <a:endParaRPr lang="en-US" sz="3199" dirty="0">
              <a:solidFill>
                <a:schemeClr val="bg1"/>
              </a:solidFill>
            </a:endParaRPr>
          </a:p>
        </p:txBody>
      </p:sp>
      <p:sp>
        <p:nvSpPr>
          <p:cNvPr id="6" name="Rectangle 5"/>
          <p:cNvSpPr/>
          <p:nvPr/>
        </p:nvSpPr>
        <p:spPr>
          <a:xfrm>
            <a:off x="457916" y="1762717"/>
            <a:ext cx="8574519" cy="1076961"/>
          </a:xfrm>
          <a:prstGeom prst="rect">
            <a:avLst/>
          </a:prstGeom>
        </p:spPr>
        <p:txBody>
          <a:bodyPr wrap="square">
            <a:spAutoFit/>
          </a:bodyPr>
          <a:lstStyle/>
          <a:p>
            <a:pPr marL="0" lvl="1">
              <a:spcBef>
                <a:spcPts val="1000"/>
              </a:spcBef>
            </a:pPr>
            <a:r>
              <a:rPr lang="en-US" sz="3199" dirty="0">
                <a:hlinkClick r:id="rId5"/>
              </a:rPr>
              <a:t>https://www.youtube.com/watch?v=uP4ndQ5ckoY</a:t>
            </a:r>
            <a:endParaRPr lang="en-US" sz="3199" dirty="0"/>
          </a:p>
        </p:txBody>
      </p:sp>
      <p:sp>
        <p:nvSpPr>
          <p:cNvPr id="3" name="Slide Number Placeholder 2"/>
          <p:cNvSpPr>
            <a:spLocks noGrp="1"/>
          </p:cNvSpPr>
          <p:nvPr>
            <p:ph type="sldNum" idx="12"/>
          </p:nvPr>
        </p:nvSpPr>
        <p:spPr/>
        <p:txBody>
          <a:bodyPr/>
          <a:lstStyle/>
          <a:p>
            <a:fld id="{00000000-1234-1234-1234-123412341234}" type="slidenum">
              <a:rPr lang="en" smtClean="0"/>
              <a:pPr/>
              <a:t>62</a:t>
            </a:fld>
            <a:endParaRPr lang="en"/>
          </a:p>
        </p:txBody>
      </p:sp>
    </p:spTree>
    <p:extLst>
      <p:ext uri="{BB962C8B-B14F-4D97-AF65-F5344CB8AC3E}">
        <p14:creationId xmlns:p14="http://schemas.microsoft.com/office/powerpoint/2010/main" val="3817255440"/>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Carol Ann Tomlinson</a:t>
            </a:r>
            <a:br>
              <a:rPr lang="en-US" dirty="0" smtClean="0"/>
            </a:br>
            <a:r>
              <a:rPr lang="en-US" sz="3000" dirty="0" smtClean="0"/>
              <a:t>3:02</a:t>
            </a:r>
            <a:endParaRPr lang="en-US" sz="3000" dirty="0"/>
          </a:p>
        </p:txBody>
      </p:sp>
      <p:sp>
        <p:nvSpPr>
          <p:cNvPr id="3" name="Text Placeholder 2"/>
          <p:cNvSpPr>
            <a:spLocks noGrp="1"/>
          </p:cNvSpPr>
          <p:nvPr>
            <p:ph type="body" idx="1"/>
          </p:nvPr>
        </p:nvSpPr>
        <p:spPr>
          <a:xfrm>
            <a:off x="3847559" y="834330"/>
            <a:ext cx="6239870" cy="1502470"/>
          </a:xfrm>
        </p:spPr>
        <p:txBody>
          <a:bodyPr>
            <a:normAutofit fontScale="92500" lnSpcReduction="20000"/>
          </a:bodyPr>
          <a:lstStyle/>
          <a:p>
            <a:r>
              <a:rPr lang="en-US" dirty="0"/>
              <a:t>Why Differentiated Instruction?  Carol Ann Tomlinson</a:t>
            </a:r>
          </a:p>
          <a:p>
            <a:r>
              <a:rPr lang="en-US" u="sng" dirty="0">
                <a:hlinkClick r:id="rId2"/>
              </a:rPr>
              <a:t>https://www.youtube.com/watch?v=lcQ8shR37yg&amp;list=PLOXUrDMSVPHnDeKVZTOfi2pjWMegTcRCD&amp;index=9</a:t>
            </a:r>
            <a:endParaRPr lang="en-US" dirty="0"/>
          </a:p>
          <a:p>
            <a:endParaRPr lang="en-US" dirty="0"/>
          </a:p>
        </p:txBody>
      </p:sp>
      <p:sp>
        <p:nvSpPr>
          <p:cNvPr id="4" name="Slide Number Placeholder 3"/>
          <p:cNvSpPr>
            <a:spLocks noGrp="1"/>
          </p:cNvSpPr>
          <p:nvPr>
            <p:ph type="sldNum" sz="quarter" idx="12"/>
          </p:nvPr>
        </p:nvSpPr>
        <p:spPr/>
        <p:txBody>
          <a:bodyPr/>
          <a:lstStyle/>
          <a:p>
            <a:fld id="{2145BA42-AB18-4479-BE5B-DF1B2FA3AB46}" type="slidenum">
              <a:rPr lang="en-US" smtClean="0"/>
              <a:t>63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0291" y="2359563"/>
            <a:ext cx="5029424" cy="377206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048" y="698501"/>
            <a:ext cx="2509174" cy="2349499"/>
          </a:xfrm>
          <a:prstGeom prst="rect">
            <a:avLst/>
          </a:prstGeom>
        </p:spPr>
      </p:pic>
    </p:spTree>
    <p:extLst>
      <p:ext uri="{BB962C8B-B14F-4D97-AF65-F5344CB8AC3E}">
        <p14:creationId xmlns:p14="http://schemas.microsoft.com/office/powerpoint/2010/main" val="25711481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6391" y="1173694"/>
            <a:ext cx="8761413" cy="706964"/>
          </a:xfrm>
        </p:spPr>
        <p:txBody>
          <a:bodyPr/>
          <a:lstStyle/>
          <a:p>
            <a:r>
              <a:rPr lang="en-US" dirty="0" smtClean="0"/>
              <a:t>Learning Targets</a:t>
            </a:r>
            <a:endParaRPr lang="en-US" dirty="0"/>
          </a:p>
        </p:txBody>
      </p:sp>
      <p:sp>
        <p:nvSpPr>
          <p:cNvPr id="3" name="Content Placeholder 2"/>
          <p:cNvSpPr>
            <a:spLocks noGrp="1"/>
          </p:cNvSpPr>
          <p:nvPr>
            <p:ph idx="1"/>
          </p:nvPr>
        </p:nvSpPr>
        <p:spPr>
          <a:xfrm>
            <a:off x="725903" y="2741291"/>
            <a:ext cx="11247022" cy="3845248"/>
          </a:xfrm>
        </p:spPr>
        <p:txBody>
          <a:bodyPr>
            <a:normAutofit fontScale="92500" lnSpcReduction="20000"/>
          </a:bodyPr>
          <a:lstStyle/>
          <a:p>
            <a:r>
              <a:rPr lang="en-US" sz="2400" dirty="0" smtClean="0"/>
              <a:t>Focus on what is means for a teacher to effectively </a:t>
            </a:r>
            <a:r>
              <a:rPr lang="en-US" sz="2400" b="1" i="1" dirty="0" smtClean="0"/>
              <a:t>lead</a:t>
            </a:r>
            <a:r>
              <a:rPr lang="en-US" sz="2400" dirty="0" smtClean="0"/>
              <a:t> a differentiated classroom</a:t>
            </a:r>
          </a:p>
          <a:p>
            <a:r>
              <a:rPr lang="en-US" sz="2400" dirty="0" smtClean="0"/>
              <a:t>Explore mechanics of </a:t>
            </a:r>
            <a:r>
              <a:rPr lang="en-US" sz="2400" b="1" i="1" dirty="0" smtClean="0"/>
              <a:t>managing</a:t>
            </a:r>
            <a:r>
              <a:rPr lang="en-US" sz="2400" dirty="0" smtClean="0"/>
              <a:t> a differentiated classroom</a:t>
            </a:r>
          </a:p>
          <a:p>
            <a:r>
              <a:rPr lang="en-US" sz="2400" dirty="0" smtClean="0"/>
              <a:t>Keep, as Carol Ann Tomlinson puts forth, ideas as an “</a:t>
            </a:r>
            <a:r>
              <a:rPr lang="en-US" sz="2400" b="1" dirty="0" smtClean="0"/>
              <a:t>aspirational guide</a:t>
            </a:r>
            <a:r>
              <a:rPr lang="en-US" sz="2400" dirty="0" smtClean="0"/>
              <a:t>”; Ideas you can read and reread in pursuit of understanding and insight around DI</a:t>
            </a:r>
          </a:p>
          <a:p>
            <a:r>
              <a:rPr lang="en-US" sz="2400" dirty="0" smtClean="0"/>
              <a:t>Dig into </a:t>
            </a:r>
            <a:r>
              <a:rPr lang="en-US" sz="2400" b="1" dirty="0" smtClean="0"/>
              <a:t>research</a:t>
            </a:r>
            <a:r>
              <a:rPr lang="en-US" sz="2400" dirty="0" smtClean="0"/>
              <a:t> of some leaders of DI, Beers, Davies, </a:t>
            </a:r>
            <a:r>
              <a:rPr lang="en-US" sz="2400" dirty="0" err="1" smtClean="0"/>
              <a:t>Doubet</a:t>
            </a:r>
            <a:r>
              <a:rPr lang="en-US" sz="2400" dirty="0" smtClean="0"/>
              <a:t>, Cash, </a:t>
            </a:r>
            <a:r>
              <a:rPr lang="en-US" sz="2400" dirty="0" err="1" smtClean="0"/>
              <a:t>Heacox</a:t>
            </a:r>
            <a:r>
              <a:rPr lang="en-US" sz="2400" dirty="0" smtClean="0"/>
              <a:t>, </a:t>
            </a:r>
            <a:r>
              <a:rPr lang="en-US" sz="2400" dirty="0" err="1" smtClean="0"/>
              <a:t>Imbeau</a:t>
            </a:r>
            <a:r>
              <a:rPr lang="en-US" sz="2400" dirty="0" smtClean="0"/>
              <a:t>, </a:t>
            </a:r>
            <a:r>
              <a:rPr lang="en-US" sz="2400" dirty="0" err="1" smtClean="0"/>
              <a:t>Herbst</a:t>
            </a:r>
            <a:r>
              <a:rPr lang="en-US" sz="2400" dirty="0" smtClean="0"/>
              <a:t>, </a:t>
            </a:r>
            <a:r>
              <a:rPr lang="en-US" sz="2400" dirty="0" err="1" smtClean="0"/>
              <a:t>Hockett</a:t>
            </a:r>
            <a:r>
              <a:rPr lang="en-US" sz="2400" dirty="0" smtClean="0"/>
              <a:t>, </a:t>
            </a:r>
            <a:r>
              <a:rPr lang="en-US" sz="2400" dirty="0" err="1" smtClean="0"/>
              <a:t>McTighe</a:t>
            </a:r>
            <a:r>
              <a:rPr lang="en-US" sz="2400" dirty="0" smtClean="0"/>
              <a:t>, Sousa, </a:t>
            </a:r>
            <a:r>
              <a:rPr lang="en-US" sz="2400" dirty="0" err="1" smtClean="0"/>
              <a:t>Tomlison</a:t>
            </a:r>
            <a:r>
              <a:rPr lang="en-US" sz="2400" dirty="0" smtClean="0"/>
              <a:t>, </a:t>
            </a:r>
            <a:r>
              <a:rPr lang="en-US" sz="2400" dirty="0" err="1" smtClean="0"/>
              <a:t>Wormeli</a:t>
            </a:r>
            <a:endParaRPr lang="en-US" sz="2400" dirty="0" smtClean="0"/>
          </a:p>
          <a:p>
            <a:r>
              <a:rPr lang="en-US" sz="2400" b="1" u="sng" dirty="0" smtClean="0"/>
              <a:t>Talk about teaching </a:t>
            </a:r>
            <a:r>
              <a:rPr lang="en-US" sz="2400" b="1" i="1" u="sng" dirty="0" smtClean="0"/>
              <a:t>differently </a:t>
            </a:r>
            <a:r>
              <a:rPr lang="en-US" sz="2400" b="1" u="sng" dirty="0" smtClean="0"/>
              <a:t>and </a:t>
            </a:r>
            <a:r>
              <a:rPr lang="en-US" sz="2400" b="1" i="1" u="sng" dirty="0" smtClean="0"/>
              <a:t>smarter, </a:t>
            </a:r>
            <a:r>
              <a:rPr lang="en-US" sz="2400" b="1" u="sng" dirty="0" smtClean="0"/>
              <a:t>not </a:t>
            </a:r>
            <a:r>
              <a:rPr lang="en-US" sz="2400" b="1" i="1" u="sng" dirty="0" smtClean="0"/>
              <a:t>harder (Sousa, p.3)</a:t>
            </a:r>
          </a:p>
          <a:p>
            <a:pPr>
              <a:buFont typeface="Wingdings" panose="05000000000000000000" pitchFamily="2" charset="2"/>
              <a:buChar char="q"/>
            </a:pPr>
            <a:r>
              <a:rPr lang="en-US" sz="2400" dirty="0">
                <a:sym typeface="Wingdings" panose="05000000000000000000" pitchFamily="2" charset="2"/>
              </a:rPr>
              <a:t>To “Sprinkle” in some personal stories</a:t>
            </a:r>
          </a:p>
          <a:p>
            <a:pPr>
              <a:buFont typeface="Wingdings" panose="05000000000000000000" pitchFamily="2" charset="2"/>
              <a:buChar char="q"/>
            </a:pPr>
            <a:r>
              <a:rPr lang="en-US" sz="2400" dirty="0">
                <a:sym typeface="Wingdings" panose="05000000000000000000" pitchFamily="2" charset="2"/>
              </a:rPr>
              <a:t> To experience collaboration &amp; personal time</a:t>
            </a:r>
          </a:p>
          <a:p>
            <a:endParaRPr lang="en-US" b="1" u="sng" dirty="0" smtClean="0"/>
          </a:p>
        </p:txBody>
      </p:sp>
      <p:sp>
        <p:nvSpPr>
          <p:cNvPr id="4" name="Slide Number Placeholder 3"/>
          <p:cNvSpPr>
            <a:spLocks noGrp="1"/>
          </p:cNvSpPr>
          <p:nvPr>
            <p:ph type="sldNum" sz="quarter" idx="12"/>
          </p:nvPr>
        </p:nvSpPr>
        <p:spPr/>
        <p:txBody>
          <a:bodyPr/>
          <a:lstStyle/>
          <a:p>
            <a:fld id="{2145BA42-AB18-4479-BE5B-DF1B2FA3AB46}" type="slidenum">
              <a:rPr lang="en-US" smtClean="0"/>
              <a:t>7</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5277" y="729090"/>
            <a:ext cx="1658509" cy="1572686"/>
          </a:xfrm>
          <a:prstGeom prst="rect">
            <a:avLst/>
          </a:prstGeom>
        </p:spPr>
      </p:pic>
    </p:spTree>
    <p:extLst>
      <p:ext uri="{BB962C8B-B14F-4D97-AF65-F5344CB8AC3E}">
        <p14:creationId xmlns:p14="http://schemas.microsoft.com/office/powerpoint/2010/main" val="2932114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3604" y="1061143"/>
            <a:ext cx="8761413" cy="706964"/>
          </a:xfrm>
        </p:spPr>
        <p:txBody>
          <a:bodyPr/>
          <a:lstStyle/>
          <a:p>
            <a:r>
              <a:rPr lang="en-US" dirty="0" smtClean="0"/>
              <a:t>A 1-Day Workshop?</a:t>
            </a:r>
            <a:endParaRPr lang="en-US" dirty="0"/>
          </a:p>
        </p:txBody>
      </p:sp>
      <p:sp>
        <p:nvSpPr>
          <p:cNvPr id="5" name="Text Placeholder 4"/>
          <p:cNvSpPr>
            <a:spLocks noGrp="1"/>
          </p:cNvSpPr>
          <p:nvPr>
            <p:ph type="body" idx="1"/>
          </p:nvPr>
        </p:nvSpPr>
        <p:spPr/>
        <p:txBody>
          <a:bodyPr/>
          <a:lstStyle/>
          <a:p>
            <a:r>
              <a:rPr lang="en-US" dirty="0" smtClean="0"/>
              <a:t>PATH to DI</a:t>
            </a:r>
            <a:endParaRPr lang="en-US" dirty="0"/>
          </a:p>
        </p:txBody>
      </p:sp>
      <p:sp>
        <p:nvSpPr>
          <p:cNvPr id="3" name="Content Placeholder 2"/>
          <p:cNvSpPr>
            <a:spLocks noGrp="1"/>
          </p:cNvSpPr>
          <p:nvPr>
            <p:ph sz="half" idx="2"/>
          </p:nvPr>
        </p:nvSpPr>
        <p:spPr/>
        <p:txBody>
          <a:bodyPr>
            <a:normAutofit fontScale="85000" lnSpcReduction="10000"/>
          </a:bodyPr>
          <a:lstStyle/>
          <a:p>
            <a:r>
              <a:rPr lang="en-US" dirty="0" smtClean="0"/>
              <a:t>Path to DI (</a:t>
            </a:r>
            <a:r>
              <a:rPr lang="en-US" dirty="0" err="1" smtClean="0"/>
              <a:t>Wormeli</a:t>
            </a:r>
            <a:r>
              <a:rPr lang="en-US" dirty="0" smtClean="0"/>
              <a:t>, </a:t>
            </a:r>
            <a:r>
              <a:rPr lang="en-US" dirty="0" err="1" smtClean="0"/>
              <a:t>Guskey</a:t>
            </a:r>
            <a:r>
              <a:rPr lang="en-US" dirty="0" smtClean="0"/>
              <a:t>, </a:t>
            </a:r>
            <a:r>
              <a:rPr lang="en-US" dirty="0" err="1" smtClean="0"/>
              <a:t>McTighe</a:t>
            </a:r>
            <a:r>
              <a:rPr lang="en-US" dirty="0" smtClean="0"/>
              <a:t>, Davies - Quality Assessment, Kagan, Classroom Management, Mentorship, Colleague request &amp; Key Conferences, including ASCD 70</a:t>
            </a:r>
            <a:r>
              <a:rPr lang="en-US" baseline="30000" dirty="0" smtClean="0"/>
              <a:t>th</a:t>
            </a:r>
            <a:r>
              <a:rPr lang="en-US" dirty="0" smtClean="0"/>
              <a:t> Annual Conference)</a:t>
            </a:r>
          </a:p>
          <a:p>
            <a:r>
              <a:rPr lang="en-US" dirty="0" smtClean="0"/>
              <a:t>Making sense of it all?  Interdependence of learning environment, curriculum, assessment, and instruction</a:t>
            </a:r>
          </a:p>
          <a:p>
            <a:r>
              <a:rPr lang="en-US" dirty="0" smtClean="0"/>
              <a:t>It’s all about my students, including candidate teachers – past, present &amp; future!</a:t>
            </a:r>
          </a:p>
          <a:p>
            <a:r>
              <a:rPr lang="en-US" dirty="0" smtClean="0"/>
              <a:t>Experience as a parent!</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6" name="Text Placeholder 5"/>
          <p:cNvSpPr>
            <a:spLocks noGrp="1"/>
          </p:cNvSpPr>
          <p:nvPr>
            <p:ph type="body" sz="quarter" idx="3"/>
          </p:nvPr>
        </p:nvSpPr>
        <p:spPr/>
        <p:txBody>
          <a:bodyPr/>
          <a:lstStyle/>
          <a:p>
            <a:r>
              <a:rPr lang="en-US" dirty="0" smtClean="0"/>
              <a:t>A BIT ABOUT ME</a:t>
            </a:r>
            <a:endParaRPr lang="en-US" dirty="0"/>
          </a:p>
        </p:txBody>
      </p:sp>
      <p:sp>
        <p:nvSpPr>
          <p:cNvPr id="7" name="Content Placeholder 6"/>
          <p:cNvSpPr>
            <a:spLocks noGrp="1"/>
          </p:cNvSpPr>
          <p:nvPr>
            <p:ph sz="quarter" idx="4"/>
          </p:nvPr>
        </p:nvSpPr>
        <p:spPr/>
        <p:txBody>
          <a:bodyPr/>
          <a:lstStyle/>
          <a:p>
            <a:r>
              <a:rPr lang="en-US" dirty="0" smtClean="0"/>
              <a:t>Wife &amp; Mom</a:t>
            </a:r>
          </a:p>
          <a:p>
            <a:r>
              <a:rPr lang="en-US" dirty="0" smtClean="0"/>
              <a:t>Teacher – 33 years (Secondary, Elementary </a:t>
            </a:r>
            <a:r>
              <a:rPr lang="en-US" dirty="0"/>
              <a:t> </a:t>
            </a:r>
            <a:r>
              <a:rPr lang="en-US" dirty="0" smtClean="0"/>
              <a:t>&amp; Now Middle</a:t>
            </a:r>
          </a:p>
          <a:p>
            <a:r>
              <a:rPr lang="en-US" dirty="0" smtClean="0"/>
              <a:t>KLO Teacher – Band &amp; Humanities; CIA Leader / Former Program Leader</a:t>
            </a:r>
          </a:p>
          <a:p>
            <a:r>
              <a:rPr lang="en-US" dirty="0" smtClean="0"/>
              <a:t>Enjoy music and love ethnic food</a:t>
            </a:r>
          </a:p>
          <a:p>
            <a:r>
              <a:rPr lang="en-US" dirty="0" err="1" smtClean="0"/>
              <a:t>Favourite</a:t>
            </a:r>
            <a:r>
              <a:rPr lang="en-US" dirty="0" smtClean="0"/>
              <a:t> Time: Camping, Exploring BC &amp; My Back Yard</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2145BA42-AB18-4479-BE5B-DF1B2FA3AB46}" type="slidenum">
              <a:rPr lang="en-US" smtClean="0"/>
              <a:t>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49630">
            <a:off x="1557740" y="574137"/>
            <a:ext cx="2973388" cy="1833590"/>
          </a:xfrm>
          <a:prstGeom prst="rect">
            <a:avLst/>
          </a:prstGeom>
        </p:spPr>
      </p:pic>
    </p:spTree>
    <p:extLst>
      <p:ext uri="{BB962C8B-B14F-4D97-AF65-F5344CB8AC3E}">
        <p14:creationId xmlns:p14="http://schemas.microsoft.com/office/powerpoint/2010/main" val="3002444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65" y="1751791"/>
            <a:ext cx="2155175" cy="2384649"/>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5090" y="3595027"/>
            <a:ext cx="4531652" cy="226582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689" y="1780962"/>
            <a:ext cx="3179385" cy="240862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57" y="1751791"/>
            <a:ext cx="2062163" cy="366606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0120" y="3233345"/>
            <a:ext cx="1702380" cy="3026453"/>
          </a:xfrm>
          <a:prstGeom prst="rect">
            <a:avLst/>
          </a:prstGeom>
        </p:spPr>
      </p:pic>
      <p:sp>
        <p:nvSpPr>
          <p:cNvPr id="2" name="Title 1"/>
          <p:cNvSpPr>
            <a:spLocks noGrp="1"/>
          </p:cNvSpPr>
          <p:nvPr>
            <p:ph type="title"/>
          </p:nvPr>
        </p:nvSpPr>
        <p:spPr>
          <a:xfrm>
            <a:off x="958477" y="821240"/>
            <a:ext cx="8761413" cy="706964"/>
          </a:xfrm>
        </p:spPr>
        <p:txBody>
          <a:bodyPr/>
          <a:lstStyle/>
          <a:p>
            <a:r>
              <a:rPr lang="en-US" dirty="0" smtClean="0"/>
              <a:t>ASCD 70</a:t>
            </a:r>
            <a:r>
              <a:rPr lang="en-US" baseline="30000" dirty="0" smtClean="0"/>
              <a:t>th</a:t>
            </a:r>
            <a:r>
              <a:rPr lang="en-US" dirty="0" smtClean="0"/>
              <a:t> Annual</a:t>
            </a:r>
            <a:br>
              <a:rPr lang="en-US" dirty="0" smtClean="0"/>
            </a:br>
            <a:r>
              <a:rPr lang="en-US" dirty="0" smtClean="0"/>
              <a:t>Conference – Houston, Texas</a:t>
            </a:r>
            <a:endParaRPr lang="en-US" dirty="0"/>
          </a:p>
        </p:txBody>
      </p:sp>
      <p:sp>
        <p:nvSpPr>
          <p:cNvPr id="3" name="Text Placeholder 2"/>
          <p:cNvSpPr>
            <a:spLocks noGrp="1"/>
          </p:cNvSpPr>
          <p:nvPr>
            <p:ph type="body" idx="1"/>
          </p:nvPr>
        </p:nvSpPr>
        <p:spPr>
          <a:xfrm>
            <a:off x="2559790" y="6196580"/>
            <a:ext cx="4825157" cy="576262"/>
          </a:xfrm>
        </p:spPr>
        <p:txBody>
          <a:bodyPr/>
          <a:lstStyle/>
          <a:p>
            <a:r>
              <a:rPr lang="en-US" dirty="0" smtClean="0"/>
              <a:t>SPEAKERS*  RESOURCES</a:t>
            </a:r>
            <a:endParaRPr lang="en-US" dirty="0"/>
          </a:p>
        </p:txBody>
      </p:sp>
      <p:pic>
        <p:nvPicPr>
          <p:cNvPr id="8" name="Content Placeholder 7"/>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5263094" y="1839104"/>
            <a:ext cx="3001901" cy="1688569"/>
          </a:xfrm>
        </p:spPr>
      </p:pic>
      <p:sp>
        <p:nvSpPr>
          <p:cNvPr id="5" name="Text Placeholder 4"/>
          <p:cNvSpPr>
            <a:spLocks noGrp="1"/>
          </p:cNvSpPr>
          <p:nvPr>
            <p:ph type="body" sz="quarter" idx="3"/>
          </p:nvPr>
        </p:nvSpPr>
        <p:spPr>
          <a:xfrm>
            <a:off x="6007760" y="6196580"/>
            <a:ext cx="4825159" cy="576262"/>
          </a:xfrm>
        </p:spPr>
        <p:txBody>
          <a:bodyPr/>
          <a:lstStyle/>
          <a:p>
            <a:r>
              <a:rPr lang="en-US" dirty="0" smtClean="0"/>
              <a:t> *INSPIRING! *BIG NAMES</a:t>
            </a:r>
            <a:endParaRPr lang="en-US" dirty="0"/>
          </a:p>
        </p:txBody>
      </p:sp>
      <p:sp>
        <p:nvSpPr>
          <p:cNvPr id="7" name="Slide Number Placeholder 6"/>
          <p:cNvSpPr>
            <a:spLocks noGrp="1"/>
          </p:cNvSpPr>
          <p:nvPr>
            <p:ph type="sldNum" sz="quarter" idx="12"/>
          </p:nvPr>
        </p:nvSpPr>
        <p:spPr/>
        <p:txBody>
          <a:bodyPr/>
          <a:lstStyle/>
          <a:p>
            <a:fld id="{2145BA42-AB18-4479-BE5B-DF1B2FA3AB46}" type="slidenum">
              <a:rPr lang="en-US" smtClean="0"/>
              <a:t>9</a:t>
            </a:fld>
            <a:endParaRPr lang="en-US"/>
          </a:p>
        </p:txBody>
      </p:sp>
      <p:sp>
        <p:nvSpPr>
          <p:cNvPr id="9" name="AutoShape 2" descr="https://mymail.sd23.bc.ca/owa/service.svc/s/GetFileAttachment?id=AAMkAGIwNDA0NGY4LTEwMjItNDM3NS1hNDdhLTM0NTk3YWRkYzg1MABGAAAAAAD%2Bb8jj4Xq8Rqx7sonYxPcDBwBRqH63tLdWQo1eJ%2F9dRI%2FpAAAAE1WrAADZIA7uXU%2FgQZmhzg1npmj8AAB3rO1OAAABEgAQAInS4QXAqPlKnetB9IABqcs%3D&amp;isImagePreview=True&amp;X-OWA-CANARY=HY5PtQcSK0e8XIw-iC3rN899AiqTsdII4QweCP4mBMSXQ1xtKNPtr0akbYHlnPp9tBKMDTuJ_mI."/>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862205">
            <a:off x="261186" y="3471322"/>
            <a:ext cx="1812926" cy="322298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49888" y="934770"/>
            <a:ext cx="2751983" cy="4892414"/>
          </a:xfrm>
          <a:prstGeom prst="rect">
            <a:avLst/>
          </a:prstGeom>
        </p:spPr>
      </p:pic>
      <p:sp>
        <p:nvSpPr>
          <p:cNvPr id="13" name="AutoShape 4" descr="https://mymail.sd23.bc.ca/owa/service.svc/s/GetFileAttachment?id=AAMkAGIwNDA0NGY4LTEwMjItNDM3NS1hNDdhLTM0NTk3YWRkYzg1MABGAAAAAAD%2Bb8jj4Xq8Rqx7sonYxPcDBwBRqH63tLdWQo1eJ%2F9dRI%2FpAAAAE1WpAADZIA7uXU%2FgQZmhzg1npmj8AAEJQ9q1AAABEgAQAMLqN8CaG7BNmBYhH3I2w5U%3D&amp;X-OWA-CANARY=ipMRMaCdOEWWZs8fxiYXPulR222TsdII00q8Wljkg7CbOkmmOVaSeXwbpvisXJZTC274x4-6Y-k."/>
          <p:cNvSpPr>
            <a:spLocks noChangeAspect="1" noChangeArrowheads="1"/>
          </p:cNvSpPr>
          <p:nvPr/>
        </p:nvSpPr>
        <p:spPr bwMode="auto">
          <a:xfrm>
            <a:off x="63500" y="-136525"/>
            <a:ext cx="3333750" cy="3333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Content Placeholder 9"/>
          <p:cNvPicPr>
            <a:picLocks noGrp="1" noChangeAspect="1"/>
          </p:cNvPicPr>
          <p:nvPr>
            <p:ph sz="quarter" idx="4"/>
          </p:nvPr>
        </p:nvPicPr>
        <p:blipFill>
          <a:blip r:embed="rId10" cstate="print">
            <a:extLst>
              <a:ext uri="{28A0092B-C50C-407E-A947-70E740481C1C}">
                <a14:useLocalDpi xmlns:a14="http://schemas.microsoft.com/office/drawing/2010/main" val="0"/>
              </a:ext>
            </a:extLst>
          </a:blip>
          <a:stretch>
            <a:fillRect/>
          </a:stretch>
        </p:blipFill>
        <p:spPr>
          <a:xfrm rot="5400000">
            <a:off x="7833270" y="1359110"/>
            <a:ext cx="2555334" cy="1916501"/>
          </a:xfr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45622" y="3584825"/>
            <a:ext cx="1939325" cy="2714796"/>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992188">
            <a:off x="3729118" y="3755929"/>
            <a:ext cx="1990435" cy="2024827"/>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13901" y="4239438"/>
            <a:ext cx="2087970" cy="2533404"/>
          </a:xfrm>
          <a:prstGeom prst="rect">
            <a:avLst/>
          </a:prstGeom>
        </p:spPr>
      </p:pic>
    </p:spTree>
    <p:extLst>
      <p:ext uri="{BB962C8B-B14F-4D97-AF65-F5344CB8AC3E}">
        <p14:creationId xmlns:p14="http://schemas.microsoft.com/office/powerpoint/2010/main" val="36015175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85991&quot;&gt;&lt;object type=&quot;3&quot; unique_id=&quot;86185&quot;&gt;&lt;property id=&quot;20148&quot; value=&quot;5&quot;/&gt;&lt;property id=&quot;20300&quot; value=&quot;Slide 54 - &amp;quot;Marcia Imbeau http://inservice.ascd.org/leading-and-managing-a-differentiated-classroom-an-interview-with-marcia-b&quot;/&gt;&lt;property id=&quot;20307&quot; value=&quot;267&quot;/&gt;&lt;/object&gt;&lt;object type=&quot;3&quot; unique_id=&quot;86364&quot;&gt;&lt;property id=&quot;20148&quot; value=&quot;5&quot;/&gt;&lt;property id=&quot;20300&quot; value=&quot;Slide 55 - &amp;quot;Students Are Much Alike &amp;amp;Very Different&amp;quot;&quot;/&gt;&lt;property id=&quot;20307&quot; value=&quot;268&quot;/&gt;&lt;/object&gt;&lt;object type=&quot;3&quot; unique_id=&quot;86365&quot;&gt;&lt;property id=&quot;20148&quot; value=&quot;5&quot;/&gt;&lt;property id=&quot;20300&quot; value=&quot;Slide 56&quot;/&gt;&lt;property id=&quot;20307&quot; value=&quot;269&quot;/&gt;&lt;/object&gt;&lt;object type=&quot;3&quot; unique_id=&quot;86366&quot;&gt;&lt;property id=&quot;20148&quot; value=&quot;5&quot;/&gt;&lt;property id=&quot;20300&quot; value=&quot;Slide 57 - &amp;quot;Some Categories of Student Variance – Fig. 2.1 (p. 17)&amp;quot;&quot;/&gt;&lt;property id=&quot;20307&quot; value=&quot;270&quot;/&gt;&lt;/object&gt;&lt;object type=&quot;3&quot; unique_id=&quot;86501&quot;&gt;&lt;property id=&quot;20148&quot; value=&quot;5&quot;/&gt;&lt;property id=&quot;20300&quot; value=&quot;Slide 58 - &amp;quot;Central Okanagan School District Mission Statement &amp;amp; Vision&amp;quot;&quot;/&gt;&lt;property id=&quot;20307&quot; value=&quot;272&quot;/&gt;&lt;/object&gt;&lt;object type=&quot;3&quot; unique_id=&quot;88016&quot;&gt;&lt;property id=&quot;20148&quot; value=&quot;5&quot;/&gt;&lt;property id=&quot;20300&quot; value=&quot;Slide 3 - &amp;quot;Life seeks organization, but it uses messes to get there.  Organization is a process, not a structure.&amp;quot;&quot;/&gt;&lt;property id=&quot;20307&quot; value=&quot;289&quot;/&gt;&lt;/object&gt;&lt;object type=&quot;3&quot; unique_id=&quot;88342&quot;&gt;&lt;property id=&quot;20148&quot; value=&quot;5&quot;/&gt;&lt;property id=&quot;20300&quot; value=&quot;Slide 1 - &amp;quot;Pro-D Day  Friday, February 19th, 2016&amp;quot;&quot;/&gt;&lt;property id=&quot;20307&quot; value=&quot;294&quot;/&gt;&lt;/object&gt;&lt;object type=&quot;3&quot; unique_id=&quot;88889&quot;&gt;&lt;property id=&quot;20148&quot; value=&quot;5&quot;/&gt;&lt;property id=&quot;20300&quot; value=&quot;Slide 25 - &amp;quot;PUTTING DIFFERENTIATION INTO PRACTICE – First?&amp;quot;&quot;/&gt;&lt;property id=&quot;20307&quot; value=&quot;303&quot;/&gt;&lt;/object&gt;&lt;object type=&quot;3&quot; unique_id=&quot;89086&quot;&gt;&lt;property id=&quot;20148&quot; value=&quot;5&quot;/&gt;&lt;property id=&quot;20300&quot; value=&quot;Slide 52 - &amp;quot;Brain Research Supports Differentiation Sousa/ Tomlinson, 2011, p.13-15&amp;quot;&quot;/&gt;&lt;property id=&quot;20307&quot; value=&quot;304&quot;/&gt;&lt;/object&gt;&lt;object type=&quot;3&quot; unique_id=&quot;89087&quot;&gt;&lt;property id=&quot;20148&quot; value=&quot;5&quot;/&gt;&lt;property id=&quot;20300&quot; value=&quot;Slide 53 - &amp;quot;Brain Research Supports Differentiation, Sousa/ Tomlinson, 2011, p.13-15&amp;quot;&quot;/&gt;&lt;property id=&quot;20307&quot; value=&quot;305&quot;/&gt;&lt;/object&gt;&lt;object type=&quot;3&quot; unique_id=&quot;89629&quot;&gt;&lt;property id=&quot;20148&quot; value=&quot;5&quot;/&gt;&lt;property id=&quot;20300&quot; value=&quot;Slide 27 - &amp;quot;Differentiation – Is / Is Not?&amp;quot;&quot;/&gt;&lt;property id=&quot;20307&quot; value=&quot;306&quot;/&gt;&lt;/object&gt;&lt;object type=&quot;3&quot; unique_id=&quot;89630&quot;&gt;&lt;property id=&quot;20148&quot; value=&quot;5&quot;/&gt;&lt;property id=&quot;20300&quot; value=&quot;Slide 32&quot;/&gt;&lt;property id=&quot;20307&quot; value=&quot;307&quot;/&gt;&lt;/object&gt;&lt;object type=&quot;3&quot; unique_id=&quot;90075&quot;&gt;&lt;property id=&quot;20148&quot; value=&quot;5&quot;/&gt;&lt;property id=&quot;20300&quot; value=&quot;Slide 33&quot;/&gt;&lt;property id=&quot;20307&quot; value=&quot;308&quot;/&gt;&lt;/object&gt;&lt;object type=&quot;3&quot; unique_id=&quot;90076&quot;&gt;&lt;property id=&quot;20148&quot; value=&quot;5&quot;/&gt;&lt;property id=&quot;20300&quot; value=&quot;Slide 34&quot;/&gt;&lt;property id=&quot;20307&quot; value=&quot;309&quot;/&gt;&lt;/object&gt;&lt;object type=&quot;3&quot; unique_id=&quot;90077&quot;&gt;&lt;property id=&quot;20148&quot; value=&quot;5&quot;/&gt;&lt;property id=&quot;20300&quot; value=&quot;Slide 35&quot;/&gt;&lt;property id=&quot;20307&quot; value=&quot;310&quot;/&gt;&lt;/object&gt;&lt;object type=&quot;3&quot; unique_id=&quot;90078&quot;&gt;&lt;property id=&quot;20148&quot; value=&quot;5&quot;/&gt;&lt;property id=&quot;20300&quot; value=&quot;Slide 36&quot;/&gt;&lt;property id=&quot;20307&quot; value=&quot;311&quot;/&gt;&lt;/object&gt;&lt;object type=&quot;3&quot; unique_id=&quot;90080&quot;&gt;&lt;property id=&quot;20148&quot; value=&quot;5&quot;/&gt;&lt;property id=&quot;20300&quot; value=&quot;Slide 40&quot;/&gt;&lt;property id=&quot;20307&quot; value=&quot;313&quot;/&gt;&lt;/object&gt;&lt;object type=&quot;3&quot; unique_id=&quot;90672&quot;&gt;&lt;property id=&quot;20148&quot; value=&quot;5&quot;/&gt;&lt;property id=&quot;20300&quot; value=&quot;Slide 41&quot;/&gt;&lt;property id=&quot;20307&quot; value=&quot;315&quot;/&gt;&lt;/object&gt;&lt;object type=&quot;3&quot; unique_id=&quot;90673&quot;&gt;&lt;property id=&quot;20148&quot; value=&quot;5&quot;/&gt;&lt;property id=&quot;20300&quot; value=&quot;Slide 42&quot;/&gt;&lt;property id=&quot;20307&quot; value=&quot;316&quot;/&gt;&lt;/object&gt;&lt;object type=&quot;3&quot; unique_id=&quot;91455&quot;&gt;&lt;property id=&quot;20148&quot; value=&quot;5&quot;/&gt;&lt;property id=&quot;20300&quot; value=&quot;Slide 29&quot;/&gt;&lt;property id=&quot;20307&quot; value=&quot;322&quot;/&gt;&lt;/object&gt;&lt;object type=&quot;3&quot; unique_id=&quot;91868&quot;&gt;&lt;property id=&quot;20148&quot; value=&quot;5&quot;/&gt;&lt;property id=&quot;20300&quot; value=&quot;Slide 28 - &amp;quot;Defining Differentiated Instruction &amp;quot;&quot;/&gt;&lt;property id=&quot;20307&quot; value=&quot;324&quot;/&gt;&lt;/object&gt;&lt;object type=&quot;3&quot; unique_id=&quot;92079&quot;&gt;&lt;property id=&quot;20148&quot; value=&quot;5&quot;/&gt;&lt;property id=&quot;20300&quot; value=&quot;Slide 31&quot;/&gt;&lt;property id=&quot;20307&quot; value=&quot;325&quot;/&gt;&lt;/object&gt;&lt;object type=&quot;3&quot; unique_id=&quot;93523&quot;&gt;&lt;property id=&quot;20148&quot; value=&quot;5&quot;/&gt;&lt;property id=&quot;20300&quot; value=&quot;Slide 30 - &amp;quot;Differentiation in Middle &amp;amp; High School, Doubet &amp;amp; Hockett (2015)&amp;quot;&quot;/&gt;&lt;property id=&quot;20307&quot; value=&quot;328&quot;/&gt;&lt;/object&gt;&lt;object type=&quot;3&quot; unique_id=&quot;97440&quot;&gt;&lt;property id=&quot;20148&quot; value=&quot;5&quot;/&gt;&lt;property id=&quot;20300&quot; value=&quot;Slide 18&quot;/&gt;&lt;property id=&quot;20307&quot; value=&quot;333&quot;/&gt;&lt;/object&gt;&lt;object type=&quot;3&quot; unique_id=&quot;97441&quot;&gt;&lt;property id=&quot;20148&quot; value=&quot;5&quot;/&gt;&lt;property id=&quot;20300&quot; value=&quot;Slide 19 - &amp;quot;PART B &amp;quot;&quot;/&gt;&lt;property id=&quot;20307&quot; value=&quot;334&quot;/&gt;&lt;/object&gt;&lt;object type=&quot;3&quot; unique_id=&quot;97442&quot;&gt;&lt;property id=&quot;20148&quot; value=&quot;5&quot;/&gt;&lt;property id=&quot;20300&quot; value=&quot;Slide 20 - &amp;quot;PART C &amp;quot;&quot;/&gt;&lt;property id=&quot;20307&quot; value=&quot;335&quot;/&gt;&lt;/object&gt;&lt;object type=&quot;3&quot; unique_id=&quot;97443&quot;&gt;&lt;property id=&quot;20148&quot; value=&quot;5&quot;/&gt;&lt;property id=&quot;20300&quot; value=&quot;Slide 21 - &amp;quot;PART D &amp;quot;&quot;/&gt;&lt;property id=&quot;20307&quot; value=&quot;336&quot;/&gt;&lt;/object&gt;&lt;object type=&quot;3&quot; unique_id=&quot;98651&quot;&gt;&lt;property id=&quot;20148&quot; value=&quot;5&quot;/&gt;&lt;property id=&quot;20300&quot; value=&quot;Slide 8 - &amp;quot;A 1-Day Workshop?&amp;quot;&quot;/&gt;&lt;property id=&quot;20307&quot; value=&quot;339&quot;/&gt;&lt;/object&gt;&lt;object type=&quot;3&quot; unique_id=&quot;98652&quot;&gt;&lt;property id=&quot;20148&quot; value=&quot;5&quot;/&gt;&lt;property id=&quot;20300&quot; value=&quot;Slide 7 - &amp;quot;Learning Targets&amp;quot;&quot;/&gt;&lt;property id=&quot;20307&quot; value=&quot;340&quot;/&gt;&lt;/object&gt;&lt;object type=&quot;3&quot; unique_id=&quot;98654&quot;&gt;&lt;property id=&quot;20148&quot; value=&quot;5&quot;/&gt;&lt;property id=&quot;20300&quot; value=&quot;Slide 13 - &amp;quot;Strategy Harvest – One of My Goals For You, Too! HARVEST STRATEGIES&amp;quot;&quot;/&gt;&lt;property id=&quot;20307&quot; value=&quot;338&quot;/&gt;&lt;/object&gt;&lt;object type=&quot;3&quot; unique_id=&quot;99910&quot;&gt;&lt;property id=&quot;20148&quot; value=&quot;5&quot;/&gt;&lt;property id=&quot;20300&quot; value=&quot;Slide 51 - &amp;quot;How Neuroscience Supports the Learner-Friendly Classroom&amp;quot;&quot;/&gt;&lt;property id=&quot;20307&quot; value=&quot;347&quot;/&gt;&lt;/object&gt;&lt;object type=&quot;3&quot; unique_id=&quot;100572&quot;&gt;&lt;property id=&quot;20148&quot; value=&quot;5&quot;/&gt;&lt;property id=&quot;20300&quot; value=&quot;Slide 15 - &amp;quot;Remember!&amp;quot;&quot;/&gt;&lt;property id=&quot;20307&quot; value=&quot;351&quot;/&gt;&lt;/object&gt;&lt;object type=&quot;3&quot; unique_id=&quot;101335&quot;&gt;&lt;property id=&quot;20148&quot; value=&quot;5&quot;/&gt;&lt;property id=&quot;20300&quot; value=&quot;Slide 14&quot;/&gt;&lt;property id=&quot;20307&quot; value=&quot;355&quot;/&gt;&lt;/object&gt;&lt;object type=&quot;3&quot; unique_id=&quot;102107&quot;&gt;&lt;property id=&quot;20148&quot; value=&quot;5&quot;/&gt;&lt;property id=&quot;20300&quot; value=&quot;Slide 11 - &amp;quot;A JOURNEY WITH THE END IN MIND&amp;quot;&quot;/&gt;&lt;property id=&quot;20307&quot; value=&quot;363&quot;/&gt;&lt;/object&gt;&lt;object type=&quot;3&quot; unique_id=&quot;102108&quot;&gt;&lt;property id=&quot;20148&quot; value=&quot;5&quot;/&gt;&lt;property id=&quot;20300&quot; value=&quot;Slide 17&quot;/&gt;&lt;property id=&quot;20307&quot; value=&quot;362&quot;/&gt;&lt;/object&gt;&lt;object type=&quot;3&quot; unique_id=&quot;105642&quot;&gt;&lt;property id=&quot;20148&quot; value=&quot;5&quot;/&gt;&lt;property id=&quot;20300&quot; value=&quot;Slide 37 - &amp;quot;Rick Wormeli Points Out&amp;quot;&quot;/&gt;&lt;property id=&quot;20307&quot; value=&quot;374&quot;/&gt;&lt;/object&gt;&lt;object type=&quot;3&quot; unique_id=&quot;105643&quot;&gt;&lt;property id=&quot;20148&quot; value=&quot;5&quot;/&gt;&lt;property id=&quot;20300&quot; value=&quot;Slide 38 - &amp;quot;What is DI (Kagan SmartCard, 2005)&amp;quot;&quot;/&gt;&lt;property id=&quot;20307&quot; value=&quot;375&quot;/&gt;&lt;/object&gt;&lt;object type=&quot;3&quot; unique_id=&quot;105644&quot;&gt;&lt;property id=&quot;20148&quot; value=&quot;5&quot;/&gt;&lt;property id=&quot;20300&quot; value=&quot;Slide 39 - &amp;quot;Differentiation is…&amp;quot;&quot;/&gt;&lt;property id=&quot;20307&quot; value=&quot;376&quot;/&gt;&lt;/object&gt;&lt;object type=&quot;3&quot; unique_id=&quot;105646&quot;&gt;&lt;property id=&quot;20148&quot; value=&quot;5&quot;/&gt;&lt;property id=&quot;20300&quot; value=&quot;Slide 45&quot;/&gt;&lt;property id=&quot;20307&quot; value=&quot;365&quot;/&gt;&lt;/object&gt;&lt;object type=&quot;3&quot; unique_id=&quot;105647&quot;&gt;&lt;property id=&quot;20148&quot; value=&quot;5&quot;/&gt;&lt;property id=&quot;20300&quot; value=&quot;Slide 46&quot;/&gt;&lt;property id=&quot;20307&quot; value=&quot;366&quot;/&gt;&lt;/object&gt;&lt;object type=&quot;3&quot; unique_id=&quot;105650&quot;&gt;&lt;property id=&quot;20148&quot; value=&quot;5&quot;/&gt;&lt;property id=&quot;20300&quot; value=&quot;Slide 47 - &amp;quot;Beliefs That Point to Differentiated Instruction&amp;quot;&quot;/&gt;&lt;property id=&quot;20307&quot; value=&quot;369&quot;/&gt;&lt;/object&gt;&lt;object type=&quot;3&quot; unique_id=&quot;105651&quot;&gt;&lt;property id=&quot;20148&quot; value=&quot;5&quot;/&gt;&lt;property id=&quot;20300&quot; value=&quot;Slide 48 - &amp;quot;Beliefs that Attend to the Needs of Individual Learners&amp;quot;&quot;/&gt;&lt;property id=&quot;20307&quot; value=&quot;370&quot;/&gt;&lt;/object&gt;&lt;object type=&quot;3&quot; unique_id=&quot;105652&quot;&gt;&lt;property id=&quot;20148&quot; value=&quot;5&quot;/&gt;&lt;property id=&quot;20300&quot; value=&quot;Slide 49 - &amp;quot;Students Are Different!   &amp;quot;&quot;/&gt;&lt;property id=&quot;20307&quot; value=&quot;371&quot;/&gt;&lt;/object&gt;&lt;object type=&quot;3&quot; unique_id=&quot;105654&quot;&gt;&lt;property id=&quot;20148&quot; value=&quot;5&quot;/&gt;&lt;property id=&quot;20300&quot; value=&quot;Slide 50&quot;/&gt;&lt;property id=&quot;20307&quot; value=&quot;373&quot;/&gt;&lt;/object&gt;&lt;object type=&quot;3&quot; unique_id=&quot;108159&quot;&gt;&lt;property id=&quot;20148&quot; value=&quot;5&quot;/&gt;&lt;property id=&quot;20300&quot; value=&quot;Slide 43 - &amp;quot;Carol Ann Tomlinson 1:55&amp;quot;&quot;/&gt;&lt;property id=&quot;20307&quot; value=&quot;377&quot;/&gt;&lt;/object&gt;&lt;object type=&quot;3&quot; unique_id=&quot;108696&quot;&gt;&lt;property id=&quot;20148&quot; value=&quot;5&quot;/&gt;&lt;property id=&quot;20300&quot; value=&quot;Slide 44 - &amp;quot;WHY DIFFERENTIATION?&amp;quot;&quot;/&gt;&lt;property id=&quot;20307&quot; value=&quot;378&quot;/&gt;&lt;/object&gt;&lt;object type=&quot;3&quot; unique_id=&quot;108697&quot;&gt;&lt;property id=&quot;20148&quot; value=&quot;5&quot;/&gt;&lt;property id=&quot;20300&quot; value=&quot;Slide 63 - &amp;quot;Carol Ann Tomlinson 3:02&amp;quot;&quot;/&gt;&lt;property id=&quot;20307&quot; value=&quot;379&quot;/&gt;&lt;/object&gt;&lt;object type=&quot;3&quot; unique_id=&quot;109311&quot;&gt;&lt;property id=&quot;20148&quot; value=&quot;5&quot;/&gt;&lt;property id=&quot;20300&quot; value=&quot;Slide 10&quot;/&gt;&lt;property id=&quot;20307&quot; value=&quot;380&quot;/&gt;&lt;/object&gt;&lt;object type=&quot;3&quot; unique_id=&quot;109657&quot;&gt;&lt;property id=&quot;20148&quot; value=&quot;5&quot;/&gt;&lt;property id=&quot;20300&quot; value=&quot;Slide 9 - &amp;quot;ASCD 70th Annual Conference – Houston, Texas&amp;quot;&quot;/&gt;&lt;property id=&quot;20307&quot; value=&quot;381&quot;/&gt;&lt;/object&gt;&lt;object type=&quot;3&quot; unique_id=&quot;109868&quot;&gt;&lt;property id=&quot;20148&quot; value=&quot;5&quot;/&gt;&lt;property id=&quot;20300&quot; value=&quot;Slide 23 - &amp;quot;INTRODUCTIONS&amp;quot;&quot;/&gt;&lt;property id=&quot;20307&quot; value=&quot;382&quot;/&gt;&lt;/object&gt;&lt;object type=&quot;3&quot; unique_id=&quot;110729&quot;&gt;&lt;property id=&quot;20148&quot; value=&quot;5&quot;/&gt;&lt;property id=&quot;20300&quot; value=&quot;Slide 2 - &amp;quot;HOUSEKEEPING&amp;quot;&quot;/&gt;&lt;property id=&quot;20307&quot; value=&quot;383&quot;/&gt;&lt;/object&gt;&lt;object type=&quot;3&quot; unique_id=&quot;113835&quot;&gt;&lt;property id=&quot;20148&quot; value=&quot;5&quot;/&gt;&lt;property id=&quot;20300&quot; value=&quot;Slide 22 - &amp;quot;Let’s Get Started!&amp;quot;&quot;/&gt;&lt;property id=&quot;20307&quot; value=&quot;384&quot;/&gt;&lt;/object&gt;&lt;object type=&quot;3&quot; unique_id=&quot;114055&quot;&gt;&lt;property id=&quot;20148&quot; value=&quot;5&quot;/&gt;&lt;property id=&quot;20300&quot; value=&quot;Slide 26 - &amp;quot;What Do We Know (Pre-Assessment)&amp;quot;&quot;/&gt;&lt;property id=&quot;20307&quot; value=&quot;385&quot;/&gt;&lt;/object&gt;&lt;object type=&quot;3&quot; unique_id=&quot;124236&quot;&gt;&lt;property id=&quot;20148&quot; value=&quot;5&quot;/&gt;&lt;property id=&quot;20300&quot; value=&quot;Slide 12 - &amp;quot;REFLECT AS WE GO? THROUGHOUT EACH DAY  PERSONALIZE&amp;quot;&quot;/&gt;&lt;property id=&quot;20307&quot; value=&quot;387&quot;/&gt;&lt;/object&gt;&lt;object type=&quot;3&quot; unique_id=&quot;199833&quot;&gt;&lt;property id=&quot;20148&quot; value=&quot;5&quot;/&gt;&lt;property id=&quot;20300&quot; value=&quot;Slide 4 - &amp;quot;Agenda&amp;quot;&quot;/&gt;&lt;property id=&quot;20307&quot; value=&quot;391&quot;/&gt;&lt;/object&gt;&lt;object type=&quot;3&quot; unique_id=&quot;201041&quot;&gt;&lt;property id=&quot;20148&quot; value=&quot;5&quot;/&gt;&lt;property id=&quot;20300&quot; value=&quot;Slide 5 - &amp;quot; ACTIVATE: Inspiring Ideas Towards Creating Our Own Understanding  of Differentiated Instruction &amp;quot;&quot;/&gt;&lt;property id=&quot;20307&quot; value=&quot;393&quot;/&gt;&lt;/object&gt;&lt;object type=&quot;3&quot; unique_id=&quot;204300&quot;&gt;&lt;property id=&quot;20148&quot; value=&quot;5&quot;/&gt;&lt;property id=&quot;20300&quot; value=&quot;Slide 16 - &amp;quot;My hope is to show you DI…&amp;quot;&quot;/&gt;&lt;property id=&quot;20307&quot; value=&quot;395&quot;/&gt;&lt;/object&gt;&lt;object type=&quot;3&quot; unique_id=&quot;204503&quot;&gt;&lt;property id=&quot;20148&quot; value=&quot;5&quot;/&gt;&lt;property id=&quot;20300&quot; value=&quot;Slide 6 - &amp;quot;Why Are We Here? &amp;quot;&quot;/&gt;&lt;property id=&quot;20307&quot; value=&quot;396&quot;/&gt;&lt;/object&gt;&lt;object type=&quot;3&quot; unique_id=&quot;207784&quot;&gt;&lt;property id=&quot;20148&quot; value=&quot;5&quot;/&gt;&lt;property id=&quot;20300&quot; value=&quot;Slide 59 - &amp;quot;Introduction to BC’s Redesigned Curriculum &amp;quot;&quot;/&gt;&lt;property id=&quot;20307&quot; value=&quot;397&quot;/&gt;&lt;/object&gt;&lt;object type=&quot;3&quot; unique_id=&quot;207785&quot;&gt;&lt;property id=&quot;20148&quot; value=&quot;5&quot;/&gt;&lt;property id=&quot;20300&quot; value=&quot;Slide 60 - &amp;quot;Curriculum Redesign Directions&amp;quot;&quot;/&gt;&lt;property id=&quot;20307&quot; value=&quot;398&quot;/&gt;&lt;/object&gt;&lt;object type=&quot;3&quot; unique_id=&quot;208038&quot;&gt;&lt;property id=&quot;20148&quot; value=&quot;5&quot;/&gt;&lt;property id=&quot;20300&quot; value=&quot;Slide 61 - &amp;quot;Features of all Redesigned Curriculum  &amp;quot;&quot;/&gt;&lt;property id=&quot;20307&quot; value=&quot;399&quot;/&gt;&lt;/object&gt;&lt;object type=&quot;3&quot; unique_id=&quot;208039&quot;&gt;&lt;property id=&quot;20148&quot; value=&quot;5&quot;/&gt;&lt;property id=&quot;20300&quot; value=&quot;Slide 62 - &amp;quot;Core Competencies&amp;quot;&quot;/&gt;&lt;property id=&quot;20307&quot; value=&quot;400&quot;/&gt;&lt;/object&gt;&lt;object type=&quot;3&quot; unique_id=&quot;209415&quot;&gt;&lt;property id=&quot;20148&quot; value=&quot;5&quot;/&gt;&lt;property id=&quot;20300&quot; value=&quot;Slide 24 - &amp;quot;Chalk and Talk:  What would you like to take-a-way today? &amp;quot;&quot;/&gt;&lt;property id=&quot;20307&quot; value=&quot;402&quot;/&gt;&lt;/object&gt;&lt;/object&gt;&lt;object type=&quot;8&quot; unique_id=&quot;85995&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1506</TotalTime>
  <Words>2645</Words>
  <Application>Microsoft Office PowerPoint</Application>
  <PresentationFormat>Widescreen</PresentationFormat>
  <Paragraphs>338</Paragraphs>
  <Slides>63</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MS PGothic</vt:lpstr>
      <vt:lpstr>Arial</vt:lpstr>
      <vt:lpstr>Calibri</vt:lpstr>
      <vt:lpstr>Century Gothic</vt:lpstr>
      <vt:lpstr>Helvetica Neue</vt:lpstr>
      <vt:lpstr>Poplar Std</vt:lpstr>
      <vt:lpstr>Symbol</vt:lpstr>
      <vt:lpstr>Times</vt:lpstr>
      <vt:lpstr>Times New Roman</vt:lpstr>
      <vt:lpstr>Wingdings</vt:lpstr>
      <vt:lpstr>Wingdings 3</vt:lpstr>
      <vt:lpstr>Ion Boardroom</vt:lpstr>
      <vt:lpstr>Pro-D Day  Friday, February 19th, 2016</vt:lpstr>
      <vt:lpstr>HOUSEKEEPING</vt:lpstr>
      <vt:lpstr>Life seeks organization, but it uses messes to get there.  Organization is a process, not a structure.</vt:lpstr>
      <vt:lpstr>Agenda</vt:lpstr>
      <vt:lpstr> ACTIVATE: Inspiring Ideas Towards Creating Our Own Understanding  of Differentiated Instruction </vt:lpstr>
      <vt:lpstr>Why Are We Here? </vt:lpstr>
      <vt:lpstr>Learning Targets</vt:lpstr>
      <vt:lpstr>A 1-Day Workshop?</vt:lpstr>
      <vt:lpstr>ASCD 70th Annual Conference – Houston, Texas</vt:lpstr>
      <vt:lpstr>PowerPoint Presentation</vt:lpstr>
      <vt:lpstr>A JOURNEY WITH THE END IN MIND</vt:lpstr>
      <vt:lpstr>REFLECT AS WE GO? THROUGHOUT EACH DAY  PERSONALIZE</vt:lpstr>
      <vt:lpstr>Strategy Harvest – One of My Goals For You, Too! HARVEST STRATEGIES</vt:lpstr>
      <vt:lpstr>PowerPoint Presentation</vt:lpstr>
      <vt:lpstr>Remember!</vt:lpstr>
      <vt:lpstr>My hope is to show you DI…</vt:lpstr>
      <vt:lpstr>PowerPoint Presentation</vt:lpstr>
      <vt:lpstr>PowerPoint Presentation</vt:lpstr>
      <vt:lpstr>PART B </vt:lpstr>
      <vt:lpstr>PART C </vt:lpstr>
      <vt:lpstr>PART D </vt:lpstr>
      <vt:lpstr>Let’s Get Started!</vt:lpstr>
      <vt:lpstr>INTRODUCTIONS</vt:lpstr>
      <vt:lpstr>Chalk and Talk:  What would you like to take-a-way today? </vt:lpstr>
      <vt:lpstr>PUTTING DIFFERENTIATION INTO PRACTICE – First?</vt:lpstr>
      <vt:lpstr>What Do We Know (Pre-Assessment)</vt:lpstr>
      <vt:lpstr>Differentiation – Is / Is Not?</vt:lpstr>
      <vt:lpstr>Defining Differentiated Instruction </vt:lpstr>
      <vt:lpstr>PowerPoint Presentation</vt:lpstr>
      <vt:lpstr>Differentiation in Middle &amp; High School, Doubet &amp; Hockett (2015)</vt:lpstr>
      <vt:lpstr>PowerPoint Presentation</vt:lpstr>
      <vt:lpstr>PowerPoint Presentation</vt:lpstr>
      <vt:lpstr>PowerPoint Presentation</vt:lpstr>
      <vt:lpstr>PowerPoint Presentation</vt:lpstr>
      <vt:lpstr>PowerPoint Presentation</vt:lpstr>
      <vt:lpstr>PowerPoint Presentation</vt:lpstr>
      <vt:lpstr>Rick Wormeli Points Out</vt:lpstr>
      <vt:lpstr>What is DI (Kagan SmartCard, 2005)</vt:lpstr>
      <vt:lpstr>Differentiation is…</vt:lpstr>
      <vt:lpstr>PowerPoint Presentation</vt:lpstr>
      <vt:lpstr>PowerPoint Presentation</vt:lpstr>
      <vt:lpstr>PowerPoint Presentation</vt:lpstr>
      <vt:lpstr>Carol Ann Tomlinson 1:55</vt:lpstr>
      <vt:lpstr>WHY DIFFERENTIATION?</vt:lpstr>
      <vt:lpstr>PowerPoint Presentation</vt:lpstr>
      <vt:lpstr>PowerPoint Presentation</vt:lpstr>
      <vt:lpstr>Beliefs That Point to Differentiated Instruction</vt:lpstr>
      <vt:lpstr>Beliefs that Attend to the Needs of Individual Learners</vt:lpstr>
      <vt:lpstr>Students Are Different!   </vt:lpstr>
      <vt:lpstr>PowerPoint Presentation</vt:lpstr>
      <vt:lpstr>How Neuroscience Supports the Learner-Friendly Classroom</vt:lpstr>
      <vt:lpstr>Brain Research Supports Differentiation Sousa/ Tomlinson, 2011, p.13-15</vt:lpstr>
      <vt:lpstr>Brain Research Supports Differentiation, Sousa/ Tomlinson, 2011, p.13-15</vt:lpstr>
      <vt:lpstr>Marcia Imbeau http://inservice.ascd.org/leading-and-managing-a-differentiated-classroom-an-interview-with-marcia-b-imbeau/ </vt:lpstr>
      <vt:lpstr>Students Are Much Alike &amp;Very Different</vt:lpstr>
      <vt:lpstr>PowerPoint Presentation</vt:lpstr>
      <vt:lpstr>Some Categories of Student Variance – Fig. 2.1 (p. 17)</vt:lpstr>
      <vt:lpstr>Central Okanagan School District Mission Statement &amp; Vision</vt:lpstr>
      <vt:lpstr>Introduction to BC’s Redesigned Curriculum </vt:lpstr>
      <vt:lpstr>Curriculum Redesign Directions</vt:lpstr>
      <vt:lpstr>Features of all Redesigned Curriculum  </vt:lpstr>
      <vt:lpstr>Core Competencies</vt:lpstr>
      <vt:lpstr>Carol Ann Tomlinson 3:02</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teacher</dc:creator>
  <cp:lastModifiedBy>teacher</cp:lastModifiedBy>
  <cp:revision>212</cp:revision>
  <dcterms:created xsi:type="dcterms:W3CDTF">2015-08-29T23:35:09Z</dcterms:created>
  <dcterms:modified xsi:type="dcterms:W3CDTF">2016-02-19T05:11:55Z</dcterms:modified>
</cp:coreProperties>
</file>