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02" r:id="rId2"/>
    <p:sldId id="391" r:id="rId3"/>
    <p:sldId id="308" r:id="rId4"/>
    <p:sldId id="398" r:id="rId5"/>
    <p:sldId id="352" r:id="rId6"/>
    <p:sldId id="403" r:id="rId7"/>
    <p:sldId id="406" r:id="rId8"/>
    <p:sldId id="400" r:id="rId9"/>
    <p:sldId id="404" r:id="rId10"/>
    <p:sldId id="405" r:id="rId11"/>
    <p:sldId id="399" r:id="rId12"/>
    <p:sldId id="348" r:id="rId13"/>
    <p:sldId id="335" r:id="rId14"/>
    <p:sldId id="3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mela Samaddar" initials="PS" lastIdx="1" clrIdx="0">
    <p:extLst>
      <p:ext uri="{19B8F6BF-5375-455C-9EA6-DF929625EA0E}">
        <p15:presenceInfo xmlns:p15="http://schemas.microsoft.com/office/powerpoint/2012/main" userId="S::Pamela.Samaddar@sd23.bc.ca::efa8a926-f242-47f2-a87d-38baafdb92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A062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3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1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BE6B-EC24-455D-B02B-B405EAD751E9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D0651-39AE-4A8F-8C42-AE5208F95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85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A185B-7591-480B-8481-845D190C0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5D5CA-6F58-4AEF-A022-4C8379DCF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B3949-357C-4BA4-A91D-2748ACA0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48B5-513D-4CE0-B1FB-C4E7666BB0EF}" type="datetime1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6BCFF-191C-409A-B0D3-6C2CF4279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317EA-9F6B-42AE-A76C-39F7223CF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4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9574B-1937-4719-B580-D7B7A48CE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17FF64-B861-4363-9F73-0AA2D298A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30A31-90A0-4471-9C48-AE30FB64F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B92C-5E02-4161-9D8D-34E23499BABB}" type="datetime1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312D5-795F-4541-A97F-3EF95246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D1702-1509-463E-8591-4F63E05C6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12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36492D-6855-4483-BB40-74F655A7D5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45F627-F1EF-46D0-B1CA-1D665C908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E62BF-C517-4E95-A770-8D6432AE8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73AB-81FC-4A0B-9D90-B0568FF97FE4}" type="datetime1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F7830-60AE-4B53-A65C-3615A5544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06F24-2ADE-4608-96CE-66FEB3D0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3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EB089-C1D9-417A-BA55-2697A7F86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7E821-7B58-4AD2-9F7B-3BF2B70DE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F5D4D-0FB6-4E07-998D-DF2F24E5B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E8E-7F3D-42E0-A93E-9CF39DB3CF6F}" type="datetime1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9A856-6DA9-4F06-BC88-43EE9D7DB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54EDF-7D63-49D0-9B01-FE615DF6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5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C88DD-50B2-4A90-835C-26962D500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59DCF-430A-421C-9128-A46B06092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7F413-03BA-4CED-BEE8-C07EFCF36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F6A24-ACBE-4C54-9D72-834BDFAE53A5}" type="datetime1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1C094-E08A-4D2A-9E56-6229EDCC7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E0025-E79C-4AA6-AD8C-F01C54B2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6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3DE06-5E31-495C-B226-2723F359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38E93-2729-4BB0-BE52-10BF042A03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6AFA6-04BA-4D22-BD25-FDD4090D4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6F677-BFDC-48D3-8BFB-F04B23DE5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D672F-41F0-42E9-A43F-0AF73A8B1759}" type="datetime1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415999-B7E1-4F58-A73D-5E3A0AC5C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58804-31E0-443E-8D93-982DED57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35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617EA-694C-46B1-B735-CBE67633B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6BB05-4735-4856-B76B-E2C15AFD1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8377E-34B1-4F7A-B05A-715CAD9A2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D3A213-3A5C-4931-8B4B-183BA8866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221968-166B-4243-AD20-0DADA4AC8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346A6F-6C74-4193-ACEB-0CBFFEC58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2CD9-E7A7-4472-AD82-AB43F360B1DA}" type="datetime1">
              <a:rPr lang="en-US" smtClean="0"/>
              <a:t>4/22/2020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39BC40-9167-4666-ACD4-458EC12B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96E4F5-FEDA-4385-A0C4-8D42763B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2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8CBBF-6EF3-463B-BF75-66F537A4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5C083D-0FD9-4AC3-B3D0-B336EA7AC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3756-0A3A-4E77-8878-3658AE020997}" type="datetime1">
              <a:rPr lang="en-US" smtClean="0"/>
              <a:t>4/22/2020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729479-5968-4AD9-8C82-B324BE3FF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9A1CA5-507D-48C7-8FCB-EEFEDC53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9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32A6F-7439-4AB1-9F89-3B63D7096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6F50-787F-44DC-8B73-2047F537E6C1}" type="datetime1">
              <a:rPr lang="en-US" smtClean="0"/>
              <a:t>4/22/2020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68F9C0-0570-4F3E-BFA2-B183BAA93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CA786-6603-476C-8844-2A5564CA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536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B7C8C-C42C-4BA1-BAB7-22D3FAD8D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14D71-D7A3-4DFB-A65C-E878CA7E5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2866F-C5DC-4B07-A9C1-457B91845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DC268-9FA9-4F22-8365-3F581BD1B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C298-4EBC-4030-B0DF-C6F8435490C8}" type="datetime1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B1FF4-B456-404B-9C5E-DACC89162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31DAF4-F4FB-49FC-9272-CB33E83CD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0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A5AD9-6C93-42D5-8AC2-D2871AC8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A03565-3CBE-4B32-B228-BADAA4E34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3C96F9-0FE9-411C-A555-A1F2FE609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F37C9-C435-4FAC-A399-7D744725F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1337-F6E0-48E3-AB73-8F8CACEFB9AD}" type="datetime1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A340D2-9477-4F32-BB32-B55AD86D8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F579F9-0586-4098-905D-B6AA2843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3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C002F-36C6-41FD-BD49-2B821D305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75715-ED75-4A0E-81B7-C44F15748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86B47-F3BA-408E-A515-8147968133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3FB0B-000F-4293-8454-3BCE7BB4F706}" type="datetime1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399F0-C7B9-494B-B1F0-4E93384AB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6DC8E-998D-4589-8A22-ACE5221CC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10BEE-FC6A-40B2-AD48-6C6475AC86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5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815wa7aIMs" TargetMode="External"/><Relationship Id="rId2" Type="http://schemas.openxmlformats.org/officeDocument/2006/relationships/hyperlink" Target="https://www.youtube.com/watch?v=7I0sFyDKKBA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imbi.io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d23.zoom.us/j/901214864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d23.zoom.us/j/901214864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FF0F0B8-5B06-4174-9742-1FD7ABE7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A18B30-C022-4514-9189-0E9790218B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" r="1" b="1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ln w="190500">
            <a:solidFill>
              <a:srgbClr val="FFFFFF"/>
            </a:solidFill>
            <a:miter lim="800000"/>
          </a:ln>
          <a:effectLst>
            <a:outerShdw blurRad="76200" dist="19050" dir="5400000" algn="t" rotWithShape="0">
              <a:prstClr val="black">
                <a:alpha val="5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D1D46-1121-448C-A1AE-F149347CD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4779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ED10BEE-FC6A-40B2-AD48-6C6475AC86EC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49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5052A-06A9-4010-8BAD-7937BAB71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2350" y="3757219"/>
            <a:ext cx="4645250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800" dirty="0"/>
              <a:t>Task #3 – EARTH DAY VIDEO – I SEE, I THINK, I WONDER</a:t>
            </a:r>
            <a:br>
              <a:rPr lang="en-US" sz="3800" dirty="0"/>
            </a:br>
            <a:r>
              <a:rPr lang="en-US" sz="4000" dirty="0">
                <a:hlinkClick r:id="rId2"/>
              </a:rPr>
              <a:t>https://www.youtube.com/watch?v=7I0sFyDKKBA</a:t>
            </a:r>
            <a:br>
              <a:rPr lang="en-US" sz="3800" dirty="0"/>
            </a:br>
            <a:br>
              <a:rPr lang="en-US" sz="3800" dirty="0"/>
            </a:br>
            <a:br>
              <a:rPr lang="en-US" sz="3800" dirty="0"/>
            </a:br>
            <a:r>
              <a:rPr lang="en-US" sz="3800" dirty="0"/>
              <a:t> (EXTENDING – NASA VIDEO ADDED)</a:t>
            </a:r>
            <a:br>
              <a:rPr lang="en-US" sz="3800" dirty="0"/>
            </a:br>
            <a:r>
              <a:rPr lang="en-US" sz="4000" dirty="0">
                <a:hlinkClick r:id="rId3"/>
              </a:rPr>
              <a:t>https://www.youtube.com/watch?v=d815wa7aIMs</a:t>
            </a:r>
            <a:endParaRPr lang="en-US" sz="38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 descr="A picture containing mirror&#10;&#10;Description automatically generated">
            <a:extLst>
              <a:ext uri="{FF2B5EF4-FFF2-40B4-BE49-F238E27FC236}">
                <a16:creationId xmlns:a16="http://schemas.microsoft.com/office/drawing/2014/main" id="{FEDAF9DC-251C-428A-AD4F-3404248E36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7" r="-1" b="567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37AF04-BD63-4315-B63A-1F1E27C2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280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AED10BEE-FC6A-40B2-AD48-6C6475AC86EC}" type="slidenum">
              <a:rPr lang="en-US" sz="1500">
                <a:solidFill>
                  <a:srgbClr val="FFFFFF"/>
                </a:solidFill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10</a:t>
            </a:fld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68237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3CC61A-752A-40ED-86C7-5D132EF13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b="1" u="sng" dirty="0">
                <a:solidFill>
                  <a:schemeClr val="accent1"/>
                </a:solidFill>
                <a:highlight>
                  <a:srgbClr val="00FFFF"/>
                </a:highlight>
              </a:rPr>
              <a:t>OTHER:</a:t>
            </a:r>
            <a:br>
              <a:rPr lang="en-US" b="1" u="sng" dirty="0">
                <a:solidFill>
                  <a:schemeClr val="accent1"/>
                </a:solidFill>
                <a:highlight>
                  <a:srgbClr val="00FFFF"/>
                </a:highlight>
              </a:rPr>
            </a:br>
            <a:br>
              <a:rPr lang="en-US" b="1" u="sng" dirty="0">
                <a:solidFill>
                  <a:schemeClr val="accent1"/>
                </a:solidFill>
                <a:highlight>
                  <a:srgbClr val="00FFFF"/>
                </a:highlight>
              </a:rPr>
            </a:br>
            <a:r>
              <a:rPr lang="en-US" b="1" u="sng" dirty="0">
                <a:solidFill>
                  <a:schemeClr val="accent1"/>
                </a:solidFill>
                <a:highlight>
                  <a:srgbClr val="00FFFF"/>
                </a:highlight>
              </a:rPr>
              <a:t>LAST WEEK’S WORK?</a:t>
            </a:r>
            <a:br>
              <a:rPr lang="en-US" b="1" u="sng" dirty="0">
                <a:solidFill>
                  <a:schemeClr val="accent1"/>
                </a:solidFill>
                <a:highlight>
                  <a:srgbClr val="00FFFF"/>
                </a:highlight>
              </a:rPr>
            </a:br>
            <a:br>
              <a:rPr lang="en-US" b="1" u="sng" dirty="0">
                <a:solidFill>
                  <a:schemeClr val="accent1"/>
                </a:solidFill>
                <a:highlight>
                  <a:srgbClr val="00FFFF"/>
                </a:highlight>
              </a:rPr>
            </a:br>
            <a:r>
              <a:rPr lang="en-US" b="1" u="sng" dirty="0">
                <a:solidFill>
                  <a:schemeClr val="accent1"/>
                </a:solidFill>
                <a:highlight>
                  <a:srgbClr val="00FFFF"/>
                </a:highlight>
              </a:rPr>
              <a:t>ALL IN?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8B7E8-F0DF-4D25-8213-4ED7E2D64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3500" b="1" dirty="0"/>
              <a:t>Scroll through “</a:t>
            </a:r>
            <a:r>
              <a:rPr lang="en-US" sz="3500" b="1" dirty="0">
                <a:solidFill>
                  <a:srgbClr val="FF0000"/>
                </a:solidFill>
              </a:rPr>
              <a:t>Stream</a:t>
            </a:r>
            <a:r>
              <a:rPr lang="en-US" sz="3500" b="1" dirty="0"/>
              <a:t>” of Google Classroom </a:t>
            </a:r>
          </a:p>
          <a:p>
            <a:pPr marL="0" indent="0">
              <a:buNone/>
            </a:pPr>
            <a:r>
              <a:rPr lang="en-US" sz="3500" b="1" dirty="0"/>
              <a:t>“</a:t>
            </a:r>
            <a:r>
              <a:rPr lang="en-US" sz="3500" b="1" dirty="0">
                <a:solidFill>
                  <a:srgbClr val="FF0000"/>
                </a:solidFill>
              </a:rPr>
              <a:t>Turn In</a:t>
            </a:r>
            <a:r>
              <a:rPr lang="en-US" sz="3500" b="1" dirty="0"/>
              <a:t>” using </a:t>
            </a:r>
            <a:r>
              <a:rPr lang="en-US" sz="3500" b="1" dirty="0">
                <a:solidFill>
                  <a:srgbClr val="FF0000"/>
                </a:solidFill>
              </a:rPr>
              <a:t>Google Classroom </a:t>
            </a:r>
            <a:r>
              <a:rPr lang="en-US" sz="3500" b="1" dirty="0"/>
              <a:t>feature</a:t>
            </a:r>
          </a:p>
          <a:p>
            <a:pPr marL="0" indent="0">
              <a:buNone/>
            </a:pPr>
            <a:endParaRPr lang="en-US" sz="3500" b="1" dirty="0"/>
          </a:p>
          <a:p>
            <a:pPr marL="0" indent="0">
              <a:buNone/>
            </a:pPr>
            <a:r>
              <a:rPr lang="en-US" sz="3500" b="1" u="sng" dirty="0">
                <a:solidFill>
                  <a:srgbClr val="FF0000"/>
                </a:solidFill>
              </a:rPr>
              <a:t>Posts to FreshGrade</a:t>
            </a:r>
          </a:p>
          <a:p>
            <a:pPr marL="0" indent="0">
              <a:buNone/>
            </a:pPr>
            <a:r>
              <a:rPr lang="en-US" sz="3500" b="1" dirty="0"/>
              <a:t>a)Math Exit Ticket (Fri)</a:t>
            </a:r>
          </a:p>
          <a:p>
            <a:pPr marL="0" indent="0">
              <a:buNone/>
            </a:pPr>
            <a:r>
              <a:rPr lang="en-US" sz="3500" b="1" dirty="0"/>
              <a:t>b)SEL Journal</a:t>
            </a:r>
          </a:p>
          <a:p>
            <a:pPr marL="0" indent="0">
              <a:buNone/>
            </a:pPr>
            <a:r>
              <a:rPr lang="en-US" sz="3500" b="1" dirty="0"/>
              <a:t>c)2 Journal Entries (2 weeks </a:t>
            </a:r>
            <a:r>
              <a:rPr lang="en-US" sz="3500" b="1" dirty="0">
                <a:sym typeface="Wingdings" panose="05000000000000000000" pitchFamily="2" charset="2"/>
              </a:rPr>
              <a:t>)</a:t>
            </a:r>
            <a:r>
              <a:rPr lang="en-US" sz="3500" b="1" dirty="0"/>
              <a:t> </a:t>
            </a:r>
          </a:p>
          <a:p>
            <a:pPr marL="0" indent="0">
              <a:buNone/>
            </a:pPr>
            <a:endParaRPr lang="en-US" sz="35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390AA-C8F1-49EB-BEEE-F8DD77E5E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D10BEE-FC6A-40B2-AD48-6C6475AC86EC}" type="slidenum">
              <a:rPr lang="en-US" sz="105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105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34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FD3E0-45BF-4B75-BFDE-CAEBC483B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</a:rPr>
              <a:t>Set up for Simbi</a:t>
            </a:r>
            <a:br>
              <a:rPr lang="en-US" sz="3600" b="1" i="1" u="sng" dirty="0">
                <a:solidFill>
                  <a:srgbClr val="FF0000"/>
                </a:solidFill>
              </a:rPr>
            </a:br>
            <a:r>
              <a:rPr lang="en-US" sz="3600" b="1" i="1" u="sng" dirty="0">
                <a:solidFill>
                  <a:srgbClr val="FF0000"/>
                </a:solidFill>
              </a:rPr>
              <a:t>Need for Tomorrow</a:t>
            </a:r>
          </a:p>
        </p:txBody>
      </p:sp>
      <p:pic>
        <p:nvPicPr>
          <p:cNvPr id="4" name="Picture 2" descr="Simbi helps learners fall in love with reading">
            <a:extLst>
              <a:ext uri="{FF2B5EF4-FFF2-40B4-BE49-F238E27FC236}">
                <a16:creationId xmlns:a16="http://schemas.microsoft.com/office/drawing/2014/main" id="{C8751734-F502-415E-9749-06D7D0DA34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1" b="1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A3BF4-34AC-4371-96CB-9AD0B28E5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500" b="1" dirty="0">
                <a:solidFill>
                  <a:srgbClr val="0070C0"/>
                </a:solidFill>
              </a:rPr>
              <a:t>2. Enter SIMBI AT THIS LINK </a:t>
            </a:r>
            <a:r>
              <a:rPr lang="en-US" sz="3500" b="1" dirty="0">
                <a:solidFill>
                  <a:srgbClr val="0070C0"/>
                </a:solidFill>
                <a:sym typeface="Wingdings" panose="05000000000000000000" pitchFamily="2" charset="2"/>
              </a:rPr>
              <a:t></a:t>
            </a:r>
            <a:endParaRPr lang="en-US" sz="3500" b="1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en-US" sz="35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https://simbi.io/</a:t>
            </a:r>
            <a:endParaRPr lang="en-US" sz="35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50990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A57212-E760-49D6-8E6B-2007F550F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351" y="433545"/>
            <a:ext cx="11139854" cy="930447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Did you get some nutrition / movement?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1E147807-EEF4-4647-B80C-2A44F6501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0926" y="3197593"/>
            <a:ext cx="2737340" cy="231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>
            <a:extLst>
              <a:ext uri="{FF2B5EF4-FFF2-40B4-BE49-F238E27FC236}">
                <a16:creationId xmlns:a16="http://schemas.microsoft.com/office/drawing/2014/main" id="{DE8B4A71-F1BB-485D-BEFA-8089AC70B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1257" y="2277801"/>
            <a:ext cx="5320049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7969393-6AB6-4BE0-8746-7CC4CC768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7003" y="1347354"/>
            <a:ext cx="9301283" cy="930447"/>
          </a:xfrm>
        </p:spPr>
        <p:txBody>
          <a:bodyPr>
            <a:normAutofit fontScale="85000" lnSpcReduction="20000"/>
          </a:bodyPr>
          <a:lstStyle/>
          <a:p>
            <a:r>
              <a:rPr lang="en-US" b="1" i="1" dirty="0">
                <a:highlight>
                  <a:srgbClr val="00FFFF"/>
                </a:highlight>
              </a:rPr>
              <a:t>CHECK OUT MS. MAY’S MENTAL WELLNESS IDEAS – IN GOOGLE CLASSROOM </a:t>
            </a:r>
          </a:p>
          <a:p>
            <a:r>
              <a:rPr lang="en-US" sz="4800" b="1" i="1" u="sng" dirty="0">
                <a:solidFill>
                  <a:schemeClr val="accent2">
                    <a:lumMod val="75000"/>
                  </a:schemeClr>
                </a:solidFill>
                <a:highlight>
                  <a:srgbClr val="00FFFF"/>
                </a:highlight>
              </a:rPr>
              <a:t>NEW</a:t>
            </a:r>
            <a:r>
              <a:rPr lang="en-US" b="1" i="1" dirty="0">
                <a:highlight>
                  <a:srgbClr val="00FFFF"/>
                </a:highlight>
              </a:rPr>
              <a:t> - DID YOU SEE MR. FAFARD’S SUGGESTIONS ON FRESHGRADE?</a:t>
            </a:r>
          </a:p>
        </p:txBody>
      </p:sp>
    </p:spTree>
    <p:extLst>
      <p:ext uri="{BB962C8B-B14F-4D97-AF65-F5344CB8AC3E}">
        <p14:creationId xmlns:p14="http://schemas.microsoft.com/office/powerpoint/2010/main" val="3841462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D Man stop here - Buy this stock illustration and explore similar ...">
            <a:extLst>
              <a:ext uri="{FF2B5EF4-FFF2-40B4-BE49-F238E27FC236}">
                <a16:creationId xmlns:a16="http://schemas.microsoft.com/office/drawing/2014/main" id="{4434C497-FC3D-4AE2-B514-71631161A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373183"/>
            <a:ext cx="4006377" cy="356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486F16-B3C1-43D1-914E-6BC1C2F4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ED10BEE-FC6A-40B2-AD48-6C6475AC86EC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09E450C-6A12-4A19-8058-1960A8C73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62" y="1834724"/>
            <a:ext cx="4771396" cy="201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C3C4952-6010-4A3D-856B-F4F183B81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500" y="331888"/>
            <a:ext cx="11579000" cy="1439057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b="1" i="1" dirty="0"/>
              <a:t>Wait for Zoom Meeting</a:t>
            </a:r>
            <a:br>
              <a:rPr lang="en-US" b="1" i="1" dirty="0"/>
            </a:b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WACKY WEDNESDAY  - GRAB A HAT TO ZOOM TODAY!</a:t>
            </a:r>
            <a:b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</a:br>
            <a:br>
              <a:rPr lang="en-US" dirty="0">
                <a:solidFill>
                  <a:srgbClr val="FF0000"/>
                </a:solidFill>
              </a:rPr>
            </a:b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F7B050-531A-4A19-A090-6E59565B0A03}"/>
              </a:ext>
            </a:extLst>
          </p:cNvPr>
          <p:cNvSpPr/>
          <p:nvPr/>
        </p:nvSpPr>
        <p:spPr>
          <a:xfrm>
            <a:off x="6946062" y="438229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solidFill>
                  <a:srgbClr val="837253"/>
                </a:solidFill>
                <a:latin typeface="Arial" panose="020B0604020202020204" pitchFamily="34" charset="0"/>
              </a:rPr>
              <a:t>Join Zoom Meeting</a:t>
            </a:r>
            <a:br>
              <a:rPr lang="nl-NL" dirty="0"/>
            </a:br>
            <a:r>
              <a:rPr lang="nl-NL" dirty="0">
                <a:solidFill>
                  <a:srgbClr val="587D46"/>
                </a:solidFill>
                <a:latin typeface="Arial" panose="020B0604020202020204" pitchFamily="34" charset="0"/>
                <a:hlinkClick r:id="rId4"/>
              </a:rPr>
              <a:t>https://sd23.zoom.us/j/9012148642</a:t>
            </a:r>
            <a:br>
              <a:rPr lang="nl-NL" dirty="0"/>
            </a:br>
            <a:r>
              <a:rPr lang="nl-NL" dirty="0">
                <a:solidFill>
                  <a:srgbClr val="837253"/>
                </a:solidFill>
                <a:latin typeface="Arial" panose="020B0604020202020204" pitchFamily="34" charset="0"/>
              </a:rPr>
              <a:t>Meeting ID: 901 214 8642</a:t>
            </a:r>
            <a:br>
              <a:rPr lang="nl-NL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60CC9F-DF92-4B61-826F-A8E9B42E77C2}"/>
              </a:ext>
            </a:extLst>
          </p:cNvPr>
          <p:cNvSpPr/>
          <p:nvPr/>
        </p:nvSpPr>
        <p:spPr>
          <a:xfrm>
            <a:off x="3152636" y="1997839"/>
            <a:ext cx="3155852" cy="28623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/>
              <a:t>10:30-11:10 Whole Class</a:t>
            </a:r>
          </a:p>
          <a:p>
            <a:endParaRPr lang="en-US" sz="3600" b="1" dirty="0"/>
          </a:p>
          <a:p>
            <a:r>
              <a:rPr lang="en-US" sz="3600" b="1" dirty="0">
                <a:highlight>
                  <a:srgbClr val="FFFF00"/>
                </a:highlight>
              </a:rPr>
              <a:t>Lunch Invite </a:t>
            </a:r>
            <a:r>
              <a:rPr lang="en-US" sz="3600" b="1" dirty="0"/>
              <a:t>11:30 (15 min.)</a:t>
            </a:r>
          </a:p>
        </p:txBody>
      </p:sp>
    </p:spTree>
    <p:extLst>
      <p:ext uri="{BB962C8B-B14F-4D97-AF65-F5344CB8AC3E}">
        <p14:creationId xmlns:p14="http://schemas.microsoft.com/office/powerpoint/2010/main" val="376932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76D12-897D-4E50-BF02-AE7B662D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261" y="17181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000" b="1" dirty="0">
                <a:highlight>
                  <a:srgbClr val="00FF00"/>
                </a:highlight>
              </a:rPr>
              <a:t>It’ Earth Day -  4 CHOICES</a:t>
            </a:r>
            <a:br>
              <a:rPr lang="en-US" sz="5000" b="1" dirty="0">
                <a:highlight>
                  <a:srgbClr val="00FF00"/>
                </a:highlight>
              </a:rPr>
            </a:br>
            <a:r>
              <a:rPr lang="en-US" sz="5000" b="1" dirty="0">
                <a:highlight>
                  <a:srgbClr val="00FF00"/>
                </a:highlight>
              </a:rPr>
              <a:t>“Would You Rather….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BEBA47-739E-46B5-A0C3-8CC57975B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i="1" dirty="0">
                <a:highlight>
                  <a:srgbClr val="FFFF00"/>
                </a:highlight>
              </a:rPr>
              <a:t>SORT RECYCLING</a:t>
            </a:r>
            <a:endParaRPr lang="en-US" sz="3200" b="1" i="1" dirty="0"/>
          </a:p>
          <a:p>
            <a:pPr marL="0" indent="0">
              <a:buNone/>
            </a:pPr>
            <a:endParaRPr lang="en-US" sz="3200" b="1" i="1" dirty="0"/>
          </a:p>
          <a:p>
            <a:pPr marL="0" indent="0">
              <a:buNone/>
            </a:pPr>
            <a:r>
              <a:rPr lang="en-US" sz="3200" b="1" u="sng" dirty="0">
                <a:highlight>
                  <a:srgbClr val="00FF00"/>
                </a:highlight>
              </a:rPr>
              <a:t>OR</a:t>
            </a:r>
          </a:p>
          <a:p>
            <a:pPr marL="0" indent="0">
              <a:buNone/>
            </a:pPr>
            <a:endParaRPr lang="en-US" sz="3200" b="1" u="sng" dirty="0">
              <a:highlight>
                <a:srgbClr val="00FF00"/>
              </a:highlight>
            </a:endParaRPr>
          </a:p>
          <a:p>
            <a:pPr marL="0" indent="0">
              <a:buNone/>
            </a:pPr>
            <a:r>
              <a:rPr lang="en-US" sz="3200" b="1" i="1" dirty="0">
                <a:highlight>
                  <a:srgbClr val="FFFF00"/>
                </a:highlight>
              </a:rPr>
              <a:t>PLANT A FLOWER GARDEN</a:t>
            </a:r>
            <a:r>
              <a:rPr lang="en-US" sz="3200" b="1" i="1" dirty="0"/>
              <a:t>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CF45D79-CA17-470E-A9DE-E764B6A24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945" y="1035147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GIVE UP YOUR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TV </a:t>
            </a: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>
                <a:highlight>
                  <a:srgbClr val="00FF00"/>
                </a:highlight>
              </a:rPr>
              <a:t>OR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GIVE UP YOUR FAMILY CAR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EFAF24-4173-4BC9-887C-8A8BA09D6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2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7E9D1EB-D311-445D-B09A-423E611C5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344" y="4792161"/>
            <a:ext cx="2686458" cy="174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09FB754-EC72-456C-BAEF-F3874E94F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254" y="2420339"/>
            <a:ext cx="3030637" cy="158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G 49&quot; 4K NanoCell LED TV (49SM86) | Brentview Electronics">
            <a:extLst>
              <a:ext uri="{FF2B5EF4-FFF2-40B4-BE49-F238E27FC236}">
                <a16:creationId xmlns:a16="http://schemas.microsoft.com/office/drawing/2014/main" id="{0F6862F4-FB84-4AF2-A936-A6DF3F9DA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873" y="361592"/>
            <a:ext cx="3241431" cy="324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st New SUVs and Crossovers: 2019-2020 Models">
            <a:extLst>
              <a:ext uri="{FF2B5EF4-FFF2-40B4-BE49-F238E27FC236}">
                <a16:creationId xmlns:a16="http://schemas.microsoft.com/office/drawing/2014/main" id="{593C8875-BE7A-4426-A9D1-8286099F6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665" y="4517773"/>
            <a:ext cx="45720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64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" r="927" b="-3"/>
          <a:stretch/>
        </p:blipFill>
        <p:spPr>
          <a:xfrm>
            <a:off x="142028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D6FBA9F-D133-4CAC-8668-FB7537F1C6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165393"/>
              </p:ext>
            </p:extLst>
          </p:nvPr>
        </p:nvGraphicFramePr>
        <p:xfrm>
          <a:off x="5812151" y="1840350"/>
          <a:ext cx="5596897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6897">
                  <a:extLst>
                    <a:ext uri="{9D8B030D-6E8A-4147-A177-3AD203B41FA5}">
                      <a16:colId xmlns:a16="http://schemas.microsoft.com/office/drawing/2014/main" val="3958809272"/>
                    </a:ext>
                  </a:extLst>
                </a:gridCol>
              </a:tblGrid>
              <a:tr h="2091728">
                <a:tc>
                  <a:txBody>
                    <a:bodyPr/>
                    <a:lstStyle/>
                    <a:p>
                      <a:r>
                        <a:rPr lang="en-US" sz="2500" b="1" i="1" u="sng" dirty="0">
                          <a:solidFill>
                            <a:schemeClr val="bg1"/>
                          </a:solidFill>
                        </a:rPr>
                        <a:t>We can: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i="1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highlight>
                            <a:srgbClr val="00FF00"/>
                          </a:highlight>
                        </a:rPr>
                        <a:t>Complete work to prep for Zoom Meeting 10:30 – Slides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2500" b="1" i="1" dirty="0">
                          <a:solidFill>
                            <a:schemeClr val="bg1"/>
                          </a:solidFill>
                        </a:rPr>
                        <a:t>Own Our Learning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n-US" sz="2500" b="1" i="1" u="sng" dirty="0">
                          <a:solidFill>
                            <a:schemeClr val="accent2">
                              <a:lumMod val="75000"/>
                            </a:schemeClr>
                          </a:solidFill>
                          <a:highlight>
                            <a:srgbClr val="00FF00"/>
                          </a:highlight>
                        </a:rPr>
                        <a:t>Complete our DAILY 3’S! </a:t>
                      </a:r>
                      <a:r>
                        <a:rPr lang="en-US" sz="2500" b="1" i="1" dirty="0">
                          <a:solidFill>
                            <a:schemeClr val="bg1"/>
                          </a:solidFill>
                        </a:rPr>
                        <a:t>– Simbi, Journal + New Math Lesson (Fractions Are Division)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2500" b="1" i="1" u="sng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Check for overdue work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n-US" sz="2500" b="1" i="1" dirty="0">
                          <a:solidFill>
                            <a:schemeClr val="bg1"/>
                          </a:solidFill>
                        </a:rPr>
                        <a:t>Have accounts with all sites needed (Simbi, IXL or Khan)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n-US" sz="2500" b="1" i="1" dirty="0">
                          <a:solidFill>
                            <a:srgbClr val="FFFF00"/>
                          </a:solidFill>
                          <a:highlight>
                            <a:srgbClr val="00FF00"/>
                          </a:highlight>
                        </a:rPr>
                        <a:t>Find a “wacky” hat for Wacky Wed!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n-US" sz="2500" b="1" i="1" dirty="0">
                          <a:solidFill>
                            <a:srgbClr val="FFFF00"/>
                          </a:solidFill>
                        </a:rPr>
                        <a:t>Optional – Attend Lunch Zoom 11:30 </a:t>
                      </a:r>
                    </a:p>
                    <a:p>
                      <a:endParaRPr lang="en-US" sz="1800" b="1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98048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876" y="288291"/>
            <a:ext cx="6535007" cy="1237880"/>
          </a:xfrm>
        </p:spPr>
        <p:txBody>
          <a:bodyPr>
            <a:noAutofit/>
          </a:bodyPr>
          <a:lstStyle/>
          <a:p>
            <a:br>
              <a:rPr lang="en-US" sz="4000" b="1" i="1" dirty="0">
                <a:solidFill>
                  <a:srgbClr val="FF0000"/>
                </a:solidFill>
              </a:rPr>
            </a:br>
            <a:r>
              <a:rPr lang="en-US" sz="4000" b="1" i="1" u="sng" dirty="0">
                <a:solidFill>
                  <a:schemeClr val="accent6">
                    <a:lumMod val="75000"/>
                  </a:schemeClr>
                </a:solidFill>
              </a:rPr>
              <a:t>Learning Intentions </a:t>
            </a:r>
            <a:br>
              <a:rPr lang="en-US" sz="4000" b="1" i="1" dirty="0">
                <a:solidFill>
                  <a:srgbClr val="FF0000"/>
                </a:solidFill>
              </a:rPr>
            </a:br>
            <a:r>
              <a:rPr lang="en-US" sz="4000" b="1" i="1" dirty="0">
                <a:solidFill>
                  <a:schemeClr val="accent2">
                    <a:lumMod val="75000"/>
                  </a:schemeClr>
                </a:solidFill>
              </a:rPr>
              <a:t>Wed., April 22</a:t>
            </a:r>
            <a:r>
              <a:rPr lang="en-US" sz="4000" b="1" i="1" baseline="30000" dirty="0">
                <a:solidFill>
                  <a:schemeClr val="accent2">
                    <a:lumMod val="75000"/>
                  </a:schemeClr>
                </a:solidFill>
              </a:rPr>
              <a:t>nd</a:t>
            </a:r>
            <a:r>
              <a:rPr lang="en-US" sz="4000" b="1" i="1" dirty="0">
                <a:solidFill>
                  <a:schemeClr val="accent2">
                    <a:lumMod val="75000"/>
                  </a:schemeClr>
                </a:solidFill>
              </a:rPr>
              <a:t> – Earth Day!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E61EFF-5E2E-4301-8310-08503F0C6A04}"/>
              </a:ext>
            </a:extLst>
          </p:cNvPr>
          <p:cNvSpPr txBox="1"/>
          <p:nvPr/>
        </p:nvSpPr>
        <p:spPr>
          <a:xfrm>
            <a:off x="1960569" y="119679"/>
            <a:ext cx="82708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WACKY WEDNESDAY – TOO!  WEAR A HAT TO ZOOM TODAY!</a:t>
            </a:r>
          </a:p>
          <a:p>
            <a:endParaRPr lang="en-US" sz="25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66612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790661A-6A70-403C-BAA3-1FF0DFFB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65" y="-163197"/>
            <a:ext cx="10515600" cy="1325563"/>
          </a:xfrm>
        </p:spPr>
        <p:txBody>
          <a:bodyPr/>
          <a:lstStyle/>
          <a:p>
            <a:r>
              <a:rPr lang="en-US" b="1" i="1" u="sng" dirty="0">
                <a:solidFill>
                  <a:srgbClr val="FFFF00"/>
                </a:solidFill>
                <a:highlight>
                  <a:srgbClr val="FF66CC"/>
                </a:highlight>
              </a:rPr>
              <a:t>Zoom Meetings Wed - Friday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C5C1B528-93B5-4EE0-8CF3-1546F82405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370703"/>
              </p:ext>
            </p:extLst>
          </p:nvPr>
        </p:nvGraphicFramePr>
        <p:xfrm>
          <a:off x="720432" y="1264388"/>
          <a:ext cx="6493395" cy="3667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652">
                  <a:extLst>
                    <a:ext uri="{9D8B030D-6E8A-4147-A177-3AD203B41FA5}">
                      <a16:colId xmlns:a16="http://schemas.microsoft.com/office/drawing/2014/main" val="63869674"/>
                    </a:ext>
                  </a:extLst>
                </a:gridCol>
                <a:gridCol w="1575581">
                  <a:extLst>
                    <a:ext uri="{9D8B030D-6E8A-4147-A177-3AD203B41FA5}">
                      <a16:colId xmlns:a16="http://schemas.microsoft.com/office/drawing/2014/main" val="3588392325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458756764"/>
                    </a:ext>
                  </a:extLst>
                </a:gridCol>
                <a:gridCol w="1559122">
                  <a:extLst>
                    <a:ext uri="{9D8B030D-6E8A-4147-A177-3AD203B41FA5}">
                      <a16:colId xmlns:a16="http://schemas.microsoft.com/office/drawing/2014/main" val="218626466"/>
                    </a:ext>
                  </a:extLst>
                </a:gridCol>
              </a:tblGrid>
              <a:tr h="375291">
                <a:tc>
                  <a:txBody>
                    <a:bodyPr/>
                    <a:lstStyle/>
                    <a:p>
                      <a:r>
                        <a:rPr lang="en-US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Whole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u="sng" dirty="0"/>
                        <a:t>Grade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u="sng" dirty="0"/>
                        <a:t>Grade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716621"/>
                  </a:ext>
                </a:extLst>
              </a:tr>
              <a:tr h="914016">
                <a:tc>
                  <a:txBody>
                    <a:bodyPr/>
                    <a:lstStyle/>
                    <a:p>
                      <a:r>
                        <a:rPr lang="en-US" b="1" u="sng" cap="all" baseline="0" dirty="0"/>
                        <a:t>Wednesday</a:t>
                      </a:r>
                    </a:p>
                    <a:p>
                      <a:r>
                        <a:rPr lang="en-US" b="1" u="sng" cap="all" baseline="0" dirty="0" err="1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Wack</a:t>
                      </a:r>
                      <a:r>
                        <a:rPr lang="en-US" b="1" u="sng" cap="all" baseline="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 Wednesday – hat day!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10:30-11:10</a:t>
                      </a:r>
                    </a:p>
                    <a:p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Lunch Invite </a:t>
                      </a:r>
                      <a:r>
                        <a:rPr lang="en-US" b="1" dirty="0"/>
                        <a:t>11:30 (15 min.)</a:t>
                      </a: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283784"/>
                  </a:ext>
                </a:extLst>
              </a:tr>
              <a:tr h="639717">
                <a:tc>
                  <a:txBody>
                    <a:bodyPr/>
                    <a:lstStyle/>
                    <a:p>
                      <a:r>
                        <a:rPr lang="en-US" b="1" u="sng" cap="all" baseline="0" dirty="0"/>
                        <a:t>Thursday</a:t>
                      </a:r>
                    </a:p>
                    <a:p>
                      <a:r>
                        <a:rPr lang="en-US" b="0" u="none" cap="none" baseline="0" dirty="0"/>
                        <a:t>Poetry &amp; Fractions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11:58 – 12:38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9:50 – 10:30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827519"/>
                  </a:ext>
                </a:extLst>
              </a:tr>
              <a:tr h="1184235">
                <a:tc>
                  <a:txBody>
                    <a:bodyPr/>
                    <a:lstStyle/>
                    <a:p>
                      <a:r>
                        <a:rPr lang="en-US" b="1" u="sng" cap="all" baseline="0" dirty="0"/>
                        <a:t>Friday</a:t>
                      </a:r>
                    </a:p>
                    <a:p>
                      <a:r>
                        <a:rPr lang="en-US" b="1" u="sng" cap="all" baseline="0" dirty="0"/>
                        <a:t>FUN 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8:30 – 9:10</a:t>
                      </a:r>
                    </a:p>
                    <a:p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Lunch Invite </a:t>
                      </a:r>
                      <a:r>
                        <a:rPr lang="en-US" b="1" dirty="0"/>
                        <a:t>11:15 (15 minutes)</a:t>
                      </a: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114676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A3A5A-DBA5-443C-BC5D-9A04B43DA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918408-AC1E-4E1B-A57B-1830A285E647}"/>
              </a:ext>
            </a:extLst>
          </p:cNvPr>
          <p:cNvSpPr txBox="1"/>
          <p:nvPr/>
        </p:nvSpPr>
        <p:spPr>
          <a:xfrm>
            <a:off x="1564650" y="5296651"/>
            <a:ext cx="8112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u="sng" dirty="0">
                <a:highlight>
                  <a:srgbClr val="FFFF00"/>
                </a:highlight>
              </a:rPr>
              <a:t>Mrs. Schultz &amp; Mrs. Boulanger  - Additional Zooms for Some of You!</a:t>
            </a:r>
          </a:p>
          <a:p>
            <a:r>
              <a:rPr lang="en-US" sz="2200" b="1" i="1" u="sng" dirty="0">
                <a:highlight>
                  <a:srgbClr val="FFFF00"/>
                </a:highlight>
              </a:rPr>
              <a:t>Private Emails/Phone Calls </a:t>
            </a:r>
            <a:r>
              <a:rPr lang="en-US" sz="2200" b="1" i="1" u="sng" dirty="0">
                <a:highlight>
                  <a:srgbClr val="FFFF00"/>
                </a:highlight>
                <a:sym typeface="Wingdings" panose="05000000000000000000" pitchFamily="2" charset="2"/>
              </a:rPr>
              <a:t></a:t>
            </a:r>
            <a:endParaRPr lang="en-US" sz="2200" b="1" i="1" u="sng" dirty="0">
              <a:highlight>
                <a:srgbClr val="FFFF00"/>
              </a:highlight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CE49CA3-3DA7-47DA-B0CD-BD91911CF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06"/>
          <a:stretch/>
        </p:blipFill>
        <p:spPr bwMode="auto">
          <a:xfrm>
            <a:off x="9265564" y="577439"/>
            <a:ext cx="1704073" cy="81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4BF9727-C96A-4A53-A55A-1AEDD713E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871" y="3451520"/>
            <a:ext cx="2858117" cy="190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A0388A-A1A1-4178-B5D0-38FA847A29DD}"/>
              </a:ext>
            </a:extLst>
          </p:cNvPr>
          <p:cNvSpPr/>
          <p:nvPr/>
        </p:nvSpPr>
        <p:spPr>
          <a:xfrm>
            <a:off x="7695234" y="1897625"/>
            <a:ext cx="3963572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837253"/>
                </a:solidFill>
                <a:latin typeface="Arial" panose="020B0604020202020204" pitchFamily="34" charset="0"/>
              </a:rPr>
              <a:t>Join Zoom Meeting</a:t>
            </a:r>
            <a:br>
              <a:rPr lang="nl-NL" dirty="0"/>
            </a:br>
            <a:r>
              <a:rPr lang="nl-NL" dirty="0">
                <a:solidFill>
                  <a:srgbClr val="587D46"/>
                </a:solidFill>
                <a:latin typeface="Arial" panose="020B0604020202020204" pitchFamily="34" charset="0"/>
                <a:hlinkClick r:id="rId4"/>
              </a:rPr>
              <a:t>https://sd23.zoom.us/j/9012148642</a:t>
            </a:r>
            <a:br>
              <a:rPr lang="nl-NL" dirty="0"/>
            </a:br>
            <a:r>
              <a:rPr lang="nl-NL" dirty="0">
                <a:solidFill>
                  <a:srgbClr val="837253"/>
                </a:solidFill>
                <a:latin typeface="Arial" panose="020B0604020202020204" pitchFamily="34" charset="0"/>
              </a:rPr>
              <a:t>Meeting ID: 901 214 8642</a:t>
            </a:r>
            <a:br>
              <a:rPr lang="nl-NL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1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3CC61A-752A-40ED-86C7-5D132EF13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89" y="-735666"/>
            <a:ext cx="3494362" cy="4930246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chemeClr val="accent1"/>
                </a:solidFill>
                <a:highlight>
                  <a:srgbClr val="00FFFF"/>
                </a:highlight>
              </a:rPr>
              <a:t>BEFORE ZOOM MTG! 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8B7E8-F0DF-4D25-8213-4ED7E2D64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en-US" sz="3500" b="1" dirty="0"/>
              <a:t>In Google Classroom Folder For This  Week &amp; Posted on Website   - Class Videos – </a:t>
            </a:r>
            <a:r>
              <a:rPr lang="en-US" sz="3500" b="1" dirty="0">
                <a:highlight>
                  <a:srgbClr val="FFFF00"/>
                </a:highlight>
              </a:rPr>
              <a:t>button</a:t>
            </a:r>
            <a:r>
              <a:rPr lang="en-US" sz="3500" b="1" dirty="0"/>
              <a:t> links to </a:t>
            </a:r>
            <a:r>
              <a:rPr lang="en-US" sz="3500" b="1" dirty="0">
                <a:highlight>
                  <a:srgbClr val="FFFF00"/>
                </a:highlight>
              </a:rPr>
              <a:t>I See, I Think, I Wonder Chart</a:t>
            </a:r>
          </a:p>
          <a:p>
            <a:pPr marL="0" indent="0">
              <a:buNone/>
            </a:pPr>
            <a:endParaRPr lang="en-US" sz="3500" b="1" dirty="0"/>
          </a:p>
          <a:p>
            <a:pPr marL="0" indent="0">
              <a:buNone/>
            </a:pPr>
            <a:r>
              <a:rPr lang="en-US" sz="3500" b="1" i="1" u="sng" dirty="0">
                <a:solidFill>
                  <a:srgbClr val="FF0000"/>
                </a:solidFill>
              </a:rPr>
              <a:t>For Today’s Zoom Meeting</a:t>
            </a:r>
          </a:p>
          <a:p>
            <a:pPr marL="0" indent="0">
              <a:buNone/>
            </a:pPr>
            <a:r>
              <a:rPr lang="en-US" sz="3500" b="1" dirty="0">
                <a:highlight>
                  <a:srgbClr val="00FFFF"/>
                </a:highlight>
              </a:rPr>
              <a:t>1. Poetry</a:t>
            </a:r>
            <a:r>
              <a:rPr lang="en-US" sz="3500" b="1" dirty="0"/>
              <a:t> – Chart w/ 4 boxes of notes – posted to </a:t>
            </a:r>
            <a:r>
              <a:rPr lang="en-US" sz="3500" b="1" dirty="0" err="1"/>
              <a:t>Freshgrade</a:t>
            </a:r>
            <a:endParaRPr lang="en-US" sz="3500" b="1" dirty="0"/>
          </a:p>
          <a:p>
            <a:pPr marL="0" indent="0">
              <a:buNone/>
            </a:pPr>
            <a:endParaRPr lang="en-US" sz="3500" b="1" dirty="0"/>
          </a:p>
          <a:p>
            <a:pPr marL="0" indent="0">
              <a:buNone/>
            </a:pPr>
            <a:r>
              <a:rPr lang="en-US" sz="3500" b="1" u="sng" dirty="0">
                <a:highlight>
                  <a:srgbClr val="00FFFF"/>
                </a:highlight>
              </a:rPr>
              <a:t>2. New</a:t>
            </a:r>
            <a:r>
              <a:rPr lang="en-US" sz="3500" b="1" dirty="0"/>
              <a:t>! Quote of the Day – be ready to share!</a:t>
            </a:r>
          </a:p>
          <a:p>
            <a:pPr marL="0" indent="0">
              <a:buNone/>
            </a:pPr>
            <a:endParaRPr lang="en-US" sz="3500" b="1" dirty="0"/>
          </a:p>
          <a:p>
            <a:pPr marL="0" indent="0">
              <a:buNone/>
            </a:pPr>
            <a:r>
              <a:rPr lang="en-US" sz="3500" b="1" u="sng" dirty="0">
                <a:highlight>
                  <a:srgbClr val="00FFFF"/>
                </a:highlight>
              </a:rPr>
              <a:t>3. Earth  Day  </a:t>
            </a:r>
            <a:r>
              <a:rPr lang="en-US" sz="3500" b="1" dirty="0"/>
              <a:t>- I See, I Think, I Wonder</a:t>
            </a:r>
          </a:p>
          <a:p>
            <a:pPr marL="0" indent="0">
              <a:buNone/>
            </a:pPr>
            <a:r>
              <a:rPr lang="en-US" sz="3500" b="1" dirty="0"/>
              <a:t>(optional – extra video – NASA) – See Slide #</a:t>
            </a:r>
          </a:p>
          <a:p>
            <a:pPr marL="0" indent="0">
              <a:buNone/>
            </a:pPr>
            <a:endParaRPr lang="en-US" sz="35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390AA-C8F1-49EB-BEEE-F8DD77E5E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ED10BEE-FC6A-40B2-AD48-6C6475AC86EC}" type="slidenum">
              <a:rPr lang="en-US" sz="105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sz="1050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10" name="Picture 2" descr="http://www.delsea.k12.nj.us/Academic/MediaCenter/hs/poetry.jpg">
            <a:extLst>
              <a:ext uri="{FF2B5EF4-FFF2-40B4-BE49-F238E27FC236}">
                <a16:creationId xmlns:a16="http://schemas.microsoft.com/office/drawing/2014/main" id="{9C727E59-C9AB-4A60-B1EA-2863360E13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r="1" b="1"/>
          <a:stretch/>
        </p:blipFill>
        <p:spPr bwMode="auto">
          <a:xfrm>
            <a:off x="1431720" y="2830014"/>
            <a:ext cx="1790685" cy="183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4B7219-7666-434E-B07E-FCE0CFA8000B}"/>
              </a:ext>
            </a:extLst>
          </p:cNvPr>
          <p:cNvSpPr/>
          <p:nvPr/>
        </p:nvSpPr>
        <p:spPr>
          <a:xfrm>
            <a:off x="1997570" y="5724619"/>
            <a:ext cx="81968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WACKY WEDNESDAY – TOO!  WEAR A HAT TO ZOOM TODAY!</a:t>
            </a:r>
          </a:p>
        </p:txBody>
      </p:sp>
    </p:spTree>
    <p:extLst>
      <p:ext uri="{BB962C8B-B14F-4D97-AF65-F5344CB8AC3E}">
        <p14:creationId xmlns:p14="http://schemas.microsoft.com/office/powerpoint/2010/main" val="2164275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344D-4068-4405-9F5E-F5B28F0BF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819" y="925415"/>
            <a:ext cx="10668000" cy="198659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highlight>
                  <a:srgbClr val="00FF00"/>
                </a:highlight>
              </a:rPr>
              <a:t>Pre-Zoom</a:t>
            </a:r>
            <a:br>
              <a:rPr lang="en-US" b="1" dirty="0"/>
            </a:br>
            <a:r>
              <a:rPr lang="en-US" b="1" dirty="0"/>
              <a:t>Task #1 – 4 Boxes </a:t>
            </a:r>
            <a:r>
              <a:rPr lang="en-US" b="1" dirty="0">
                <a:highlight>
                  <a:srgbClr val="00FF00"/>
                </a:highlight>
              </a:rPr>
              <a:t>Video Notes </a:t>
            </a:r>
            <a:r>
              <a:rPr lang="en-US" b="1" dirty="0"/>
              <a:t>Complete &amp; Posted in FreshGrade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1430F53-99B7-4BBE-84D5-ABDD36D845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6BBF1-A9F0-43EC-9E6C-5DB3C37AB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2" descr="http://www.delsea.k12.nj.us/Academic/MediaCenter/hs/poetry.jpg">
            <a:extLst>
              <a:ext uri="{FF2B5EF4-FFF2-40B4-BE49-F238E27FC236}">
                <a16:creationId xmlns:a16="http://schemas.microsoft.com/office/drawing/2014/main" id="{DFD8F01B-4A81-4EBC-8C36-AB7C7EAAA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r="1" b="1"/>
          <a:stretch/>
        </p:blipFill>
        <p:spPr bwMode="auto">
          <a:xfrm>
            <a:off x="3525180" y="3255962"/>
            <a:ext cx="5085420" cy="31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486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344D-4068-4405-9F5E-F5B28F0BF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2940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highlight>
                  <a:srgbClr val="00FF00"/>
                </a:highlight>
              </a:rPr>
              <a:t>Pre-Zoom</a:t>
            </a:r>
            <a:br>
              <a:rPr lang="en-US" dirty="0"/>
            </a:br>
            <a:r>
              <a:rPr lang="en-US" dirty="0"/>
              <a:t>Task #2 – Quote of the Day</a:t>
            </a:r>
            <a:br>
              <a:rPr lang="en-US" dirty="0"/>
            </a:br>
            <a:r>
              <a:rPr lang="en-US" dirty="0">
                <a:highlight>
                  <a:srgbClr val="00FF00"/>
                </a:highlight>
              </a:rPr>
              <a:t>Next Slide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1430F53-99B7-4BBE-84D5-ABDD36D84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8578" y="3194075"/>
            <a:ext cx="9144000" cy="298164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4800" dirty="0"/>
              <a:t>I can reflect on David Attenborough’s quote and be prepared to share an  idea at our whole class Zoom meeting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6BBF1-A9F0-43EC-9E6C-5DB3C37AB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75F2D67-14B2-44C3-8E7D-98077DC96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18" y="2817008"/>
            <a:ext cx="3149320" cy="1653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853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D4BD7-6910-490D-B92F-2436381E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solidFill>
                  <a:schemeClr val="accent4">
                    <a:lumMod val="75000"/>
                  </a:schemeClr>
                </a:solidFill>
              </a:rPr>
              <a:t>Quote of the Day for Earth Day! </a:t>
            </a:r>
            <a:br>
              <a:rPr lang="en-US" b="1" i="1" u="sng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i="1" u="sng" dirty="0">
                <a:solidFill>
                  <a:schemeClr val="accent6">
                    <a:lumMod val="75000"/>
                  </a:schemeClr>
                </a:solidFill>
              </a:rPr>
              <a:t>Let’s Focus on a Growth Mindset!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64410-12A4-46F5-9D6B-AE5FAD7871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 “It seems to me that the natural world is the greatest source of </a:t>
            </a:r>
            <a:r>
              <a:rPr lang="en-US" b="1" dirty="0"/>
              <a:t>excitement</a:t>
            </a:r>
            <a:r>
              <a:rPr lang="en-US" dirty="0"/>
              <a:t>; the greatest source of </a:t>
            </a:r>
            <a:r>
              <a:rPr lang="en-US" b="1" dirty="0"/>
              <a:t>visual beauty</a:t>
            </a:r>
            <a:r>
              <a:rPr lang="en-US" dirty="0"/>
              <a:t>; the greatest source of </a:t>
            </a:r>
            <a:r>
              <a:rPr lang="en-US" b="1" dirty="0"/>
              <a:t>intellectual interest</a:t>
            </a:r>
            <a:r>
              <a:rPr lang="en-US" dirty="0"/>
              <a:t>. It is the greatest source of so </a:t>
            </a:r>
            <a:r>
              <a:rPr lang="en-US" b="1" dirty="0"/>
              <a:t>much in life that makes life worth living</a:t>
            </a:r>
            <a:r>
              <a:rPr lang="en-US" dirty="0"/>
              <a:t>.” —</a:t>
            </a:r>
            <a:r>
              <a:rPr lang="en-US" i="1" dirty="0"/>
              <a:t>David Attenborough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690A00-D2E4-4215-89BF-0ACC52D88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0164" y="1825625"/>
            <a:ext cx="5181600" cy="4351338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Tell Us @ Zoom Meeting</a:t>
            </a:r>
          </a:p>
          <a:p>
            <a:r>
              <a:rPr lang="en-US" dirty="0"/>
              <a:t>(1) What the quote means in your own words</a:t>
            </a:r>
          </a:p>
          <a:p>
            <a:r>
              <a:rPr lang="en-US" dirty="0"/>
              <a:t>(2) How could you apply this quote to yourself (connect to self)</a:t>
            </a:r>
          </a:p>
          <a:p>
            <a:r>
              <a:rPr lang="en-US" dirty="0"/>
              <a:t>(3) What can the world learn from this quote? (connect to world)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3595C-5CF8-4B5E-9466-57BCFC36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8</a:t>
            </a:fld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EE8B260-A4C0-4391-A8AE-C600EFF0A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40" y="5063808"/>
            <a:ext cx="3149320" cy="1653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289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344D-4068-4405-9F5E-F5B28F0BF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ighlight>
                  <a:srgbClr val="00FF00"/>
                </a:highlight>
              </a:rPr>
              <a:t>Pre-Zoom</a:t>
            </a:r>
            <a:br>
              <a:rPr lang="en-US" dirty="0"/>
            </a:br>
            <a:r>
              <a:rPr lang="en-US" b="1" u="sng" dirty="0"/>
              <a:t>Task #3    </a:t>
            </a:r>
            <a:r>
              <a:rPr lang="en-US" dirty="0">
                <a:highlight>
                  <a:srgbClr val="00FF00"/>
                </a:highlight>
              </a:rPr>
              <a:t>Earth Day</a:t>
            </a:r>
            <a:br>
              <a:rPr lang="en-US" dirty="0"/>
            </a:br>
            <a:r>
              <a:rPr lang="en-US" dirty="0"/>
              <a:t>Make My Thinking Visible Activity  - Video links (Slide 10)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D5C46-6BBA-4B5A-B9C9-67AF586A8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7574"/>
            <a:ext cx="5181600" cy="435133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1. Locate Earth Day video on Team Samaddar Website</a:t>
            </a:r>
          </a:p>
          <a:p>
            <a:r>
              <a:rPr lang="en-US" dirty="0"/>
              <a:t>2. Make or download </a:t>
            </a:r>
            <a:r>
              <a:rPr lang="en-US" dirty="0">
                <a:highlight>
                  <a:srgbClr val="00FF00"/>
                </a:highlight>
              </a:rPr>
              <a:t>“I See, I Hear, I Think” </a:t>
            </a:r>
            <a:r>
              <a:rPr lang="en-US" dirty="0"/>
              <a:t>organizer</a:t>
            </a:r>
          </a:p>
          <a:p>
            <a:endParaRPr lang="en-US" dirty="0"/>
          </a:p>
          <a:p>
            <a:r>
              <a:rPr lang="en-US" dirty="0"/>
              <a:t>View video, PAUSE OFTEN.  Jot your thoughts  - What do you see?  What do you hear?  What do you think?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71EC75-A951-49E3-AEA2-EE627D842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6945" y="2192556"/>
            <a:ext cx="5181600" cy="435133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u="sng" dirty="0"/>
              <a:t>Share @ Zoom Meeting</a:t>
            </a:r>
          </a:p>
          <a:p>
            <a:r>
              <a:rPr lang="en-US" b="1" u="sng" dirty="0"/>
              <a:t>Post to FreshGrade in “Learning from Home Bin</a:t>
            </a:r>
            <a:r>
              <a:rPr lang="en-US" dirty="0"/>
              <a:t>”</a:t>
            </a:r>
          </a:p>
          <a:p>
            <a:r>
              <a:rPr lang="en-US" dirty="0"/>
              <a:t>1 = little to no thinking   </a:t>
            </a:r>
          </a:p>
          <a:p>
            <a:r>
              <a:rPr lang="en-US" dirty="0"/>
              <a:t>2 = Some thinking   </a:t>
            </a:r>
          </a:p>
          <a:p>
            <a:r>
              <a:rPr lang="en-US" dirty="0"/>
              <a:t>3 = The right amount of thinking</a:t>
            </a:r>
          </a:p>
          <a:p>
            <a:r>
              <a:rPr lang="en-US" dirty="0"/>
              <a:t>4 = Extending (NASA video) – add to your chart from above.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6BBF1-A9F0-43EC-9E6C-5DB3C37AB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10BEE-FC6A-40B2-AD48-6C6475AC86E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89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822</Words>
  <Application>Microsoft Office PowerPoint</Application>
  <PresentationFormat>Widescreen</PresentationFormat>
  <Paragraphs>105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PowerPoint Presentation</vt:lpstr>
      <vt:lpstr>It’ Earth Day -  4 CHOICES “Would You Rather….</vt:lpstr>
      <vt:lpstr> Learning Intentions  Wed., April 22nd – Earth Day!</vt:lpstr>
      <vt:lpstr>Zoom Meetings Wed - Friday</vt:lpstr>
      <vt:lpstr>BEFORE ZOOM MTG! </vt:lpstr>
      <vt:lpstr>Pre-Zoom Task #1 – 4 Boxes Video Notes Complete &amp; Posted in FreshGrade</vt:lpstr>
      <vt:lpstr>Pre-Zoom Task #2 – Quote of the Day Next Slide</vt:lpstr>
      <vt:lpstr>Quote of the Day for Earth Day!  Let’s Focus on a Growth Mindset!</vt:lpstr>
      <vt:lpstr>Pre-Zoom Task #3    Earth Day Make My Thinking Visible Activity  - Video links (Slide 10)</vt:lpstr>
      <vt:lpstr>Task #3 – EARTH DAY VIDEO – I SEE, I THINK, I WONDER https://www.youtube.com/watch?v=7I0sFyDKKBA    (EXTENDING – NASA VIDEO ADDED) https://www.youtube.com/watch?v=d815wa7aIMs</vt:lpstr>
      <vt:lpstr>OTHER:  LAST WEEK’S WORK?  ALL IN?</vt:lpstr>
      <vt:lpstr>Set up for Simbi Need for Tomorrow</vt:lpstr>
      <vt:lpstr>Did you get some nutrition / movement?</vt:lpstr>
      <vt:lpstr> Wait for Zoom Meeting WACKY WEDNESDAY  - GRAB A HAT TO ZOOM TODAY!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 Samaddar</dc:creator>
  <cp:lastModifiedBy>Pamela Samaddar</cp:lastModifiedBy>
  <cp:revision>16</cp:revision>
  <dcterms:created xsi:type="dcterms:W3CDTF">2020-04-21T22:29:02Z</dcterms:created>
  <dcterms:modified xsi:type="dcterms:W3CDTF">2020-04-22T15:01:08Z</dcterms:modified>
</cp:coreProperties>
</file>