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35" r:id="rId3"/>
    <p:sldId id="304" r:id="rId4"/>
    <p:sldId id="308" r:id="rId5"/>
    <p:sldId id="318" r:id="rId6"/>
    <p:sldId id="309" r:id="rId7"/>
    <p:sldId id="338" r:id="rId8"/>
    <p:sldId id="341" r:id="rId9"/>
    <p:sldId id="330" r:id="rId10"/>
    <p:sldId id="334" r:id="rId11"/>
    <p:sldId id="331" r:id="rId12"/>
    <p:sldId id="315" r:id="rId13"/>
    <p:sldId id="313" r:id="rId14"/>
    <p:sldId id="317" r:id="rId15"/>
    <p:sldId id="305" r:id="rId16"/>
    <p:sldId id="303" r:id="rId17"/>
    <p:sldId id="332" r:id="rId18"/>
    <p:sldId id="333" r:id="rId19"/>
    <p:sldId id="339" r:id="rId20"/>
    <p:sldId id="298" r:id="rId21"/>
    <p:sldId id="319" r:id="rId22"/>
    <p:sldId id="321" r:id="rId23"/>
    <p:sldId id="34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ela Samaddar" initials="PS" lastIdx="1" clrIdx="0">
    <p:extLst>
      <p:ext uri="{19B8F6BF-5375-455C-9EA6-DF929625EA0E}">
        <p15:presenceInfo xmlns:p15="http://schemas.microsoft.com/office/powerpoint/2012/main" userId="S::Pamela.Samaddar@sd23.bc.ca::efa8a926-f242-47f2-a87d-38baafdb92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A062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37" autoAdjust="0"/>
    <p:restoredTop sz="94660"/>
  </p:normalViewPr>
  <p:slideViewPr>
    <p:cSldViewPr snapToGrid="0">
      <p:cViewPr>
        <p:scale>
          <a:sx n="66" d="100"/>
          <a:sy n="66" d="100"/>
        </p:scale>
        <p:origin x="4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5T17:34:41.157" idx="1">
    <p:pos x="1461" y="3665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7DF671-ADD0-4BC5-961F-865D15B2DCCB}" type="doc">
      <dgm:prSet loTypeId="urn:microsoft.com/office/officeart/2005/8/layout/defaul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6682FD9-E1E8-48AB-A844-1DCCD8B31640}">
      <dgm:prSet phldrT="[Text]"/>
      <dgm:spPr/>
      <dgm:t>
        <a:bodyPr/>
        <a:lstStyle/>
        <a:p>
          <a:r>
            <a:rPr lang="en-US" dirty="0"/>
            <a:t>Gr. 6</a:t>
          </a:r>
        </a:p>
        <a:p>
          <a:r>
            <a:rPr lang="en-US" dirty="0"/>
            <a:t>Tues</a:t>
          </a:r>
        </a:p>
      </dgm:t>
    </dgm:pt>
    <dgm:pt modelId="{306DA693-00F7-4906-A8B6-15365368F664}" type="parTrans" cxnId="{CBB1F37B-4509-49FF-82A1-8794A3B1F45E}">
      <dgm:prSet/>
      <dgm:spPr/>
      <dgm:t>
        <a:bodyPr/>
        <a:lstStyle/>
        <a:p>
          <a:endParaRPr lang="en-US"/>
        </a:p>
      </dgm:t>
    </dgm:pt>
    <dgm:pt modelId="{A4DB2C02-14D4-4FE9-8E25-92605DC7CE66}" type="sibTrans" cxnId="{CBB1F37B-4509-49FF-82A1-8794A3B1F45E}">
      <dgm:prSet/>
      <dgm:spPr/>
      <dgm:t>
        <a:bodyPr/>
        <a:lstStyle/>
        <a:p>
          <a:endParaRPr lang="en-US"/>
        </a:p>
      </dgm:t>
    </dgm:pt>
    <dgm:pt modelId="{33C4E8C8-F09C-4D5F-86A4-2FDF84786B13}">
      <dgm:prSet phldrT="[Text]"/>
      <dgm:spPr/>
      <dgm:t>
        <a:bodyPr/>
        <a:lstStyle/>
        <a:p>
          <a:r>
            <a:rPr lang="en-US" dirty="0"/>
            <a:t>Gr. 5</a:t>
          </a:r>
        </a:p>
        <a:p>
          <a:r>
            <a:rPr lang="en-US" dirty="0"/>
            <a:t>Thurs</a:t>
          </a:r>
        </a:p>
      </dgm:t>
    </dgm:pt>
    <dgm:pt modelId="{9B88F1C5-C87C-47E5-8F67-5DDEF72F701C}" type="parTrans" cxnId="{07E1D1AB-AFF0-4BC7-8507-40ED96315003}">
      <dgm:prSet/>
      <dgm:spPr/>
      <dgm:t>
        <a:bodyPr/>
        <a:lstStyle/>
        <a:p>
          <a:endParaRPr lang="en-US"/>
        </a:p>
      </dgm:t>
    </dgm:pt>
    <dgm:pt modelId="{B23C4818-AE55-47C9-9CAB-89132F58A641}" type="sibTrans" cxnId="{07E1D1AB-AFF0-4BC7-8507-40ED96315003}">
      <dgm:prSet/>
      <dgm:spPr/>
      <dgm:t>
        <a:bodyPr/>
        <a:lstStyle/>
        <a:p>
          <a:endParaRPr lang="en-US"/>
        </a:p>
      </dgm:t>
    </dgm:pt>
    <dgm:pt modelId="{5558E89E-71CB-47E9-8A9B-7EB65D96D09A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What?</a:t>
          </a:r>
        </a:p>
        <a:p>
          <a:r>
            <a:rPr lang="en-US" b="1" dirty="0">
              <a:solidFill>
                <a:schemeClr val="tx1"/>
              </a:solidFill>
            </a:rPr>
            <a:t>Poetry Unit Intro</a:t>
          </a:r>
        </a:p>
      </dgm:t>
    </dgm:pt>
    <dgm:pt modelId="{619E6419-4695-4D5C-9A78-8D2DD6840D33}" type="parTrans" cxnId="{530EBA4E-A663-4981-ADA6-ACB65EF64214}">
      <dgm:prSet/>
      <dgm:spPr/>
      <dgm:t>
        <a:bodyPr/>
        <a:lstStyle/>
        <a:p>
          <a:endParaRPr lang="en-US"/>
        </a:p>
      </dgm:t>
    </dgm:pt>
    <dgm:pt modelId="{EC73BA0C-128C-49B9-A0FB-7C2017AB06CF}" type="sibTrans" cxnId="{530EBA4E-A663-4981-ADA6-ACB65EF64214}">
      <dgm:prSet/>
      <dgm:spPr/>
      <dgm:t>
        <a:bodyPr/>
        <a:lstStyle/>
        <a:p>
          <a:endParaRPr lang="en-US"/>
        </a:p>
      </dgm:t>
    </dgm:pt>
    <dgm:pt modelId="{5E0D3D19-1CA3-491F-B8F7-43E69960F15A}" type="pres">
      <dgm:prSet presAssocID="{DD7DF671-ADD0-4BC5-961F-865D15B2DCCB}" presName="diagram" presStyleCnt="0">
        <dgm:presLayoutVars>
          <dgm:dir/>
          <dgm:resizeHandles val="exact"/>
        </dgm:presLayoutVars>
      </dgm:prSet>
      <dgm:spPr/>
    </dgm:pt>
    <dgm:pt modelId="{DD78FF29-9162-415F-91C7-69C185F6373B}" type="pres">
      <dgm:prSet presAssocID="{86682FD9-E1E8-48AB-A844-1DCCD8B31640}" presName="node" presStyleLbl="node1" presStyleIdx="0" presStyleCnt="3">
        <dgm:presLayoutVars>
          <dgm:bulletEnabled val="1"/>
        </dgm:presLayoutVars>
      </dgm:prSet>
      <dgm:spPr/>
    </dgm:pt>
    <dgm:pt modelId="{67965112-E58E-428C-A43F-5FA5424F3497}" type="pres">
      <dgm:prSet presAssocID="{A4DB2C02-14D4-4FE9-8E25-92605DC7CE66}" presName="sibTrans" presStyleCnt="0"/>
      <dgm:spPr/>
    </dgm:pt>
    <dgm:pt modelId="{C0F6A9E9-C5F6-4A13-857A-872E63CE82B9}" type="pres">
      <dgm:prSet presAssocID="{33C4E8C8-F09C-4D5F-86A4-2FDF84786B13}" presName="node" presStyleLbl="node1" presStyleIdx="1" presStyleCnt="3">
        <dgm:presLayoutVars>
          <dgm:bulletEnabled val="1"/>
        </dgm:presLayoutVars>
      </dgm:prSet>
      <dgm:spPr/>
    </dgm:pt>
    <dgm:pt modelId="{40417039-3386-4D1A-ACA9-A559CDBF9410}" type="pres">
      <dgm:prSet presAssocID="{B23C4818-AE55-47C9-9CAB-89132F58A641}" presName="sibTrans" presStyleCnt="0"/>
      <dgm:spPr/>
    </dgm:pt>
    <dgm:pt modelId="{5404A32C-08D0-45C8-B1F4-465FCB2F9E3B}" type="pres">
      <dgm:prSet presAssocID="{5558E89E-71CB-47E9-8A9B-7EB65D96D09A}" presName="node" presStyleLbl="node1" presStyleIdx="2" presStyleCnt="3">
        <dgm:presLayoutVars>
          <dgm:bulletEnabled val="1"/>
        </dgm:presLayoutVars>
      </dgm:prSet>
      <dgm:spPr/>
    </dgm:pt>
  </dgm:ptLst>
  <dgm:cxnLst>
    <dgm:cxn modelId="{C87FE140-D045-4E06-8FAD-ED93DB0B70AE}" type="presOf" srcId="{86682FD9-E1E8-48AB-A844-1DCCD8B31640}" destId="{DD78FF29-9162-415F-91C7-69C185F6373B}" srcOrd="0" destOrd="0" presId="urn:microsoft.com/office/officeart/2005/8/layout/default"/>
    <dgm:cxn modelId="{530EBA4E-A663-4981-ADA6-ACB65EF64214}" srcId="{DD7DF671-ADD0-4BC5-961F-865D15B2DCCB}" destId="{5558E89E-71CB-47E9-8A9B-7EB65D96D09A}" srcOrd="2" destOrd="0" parTransId="{619E6419-4695-4D5C-9A78-8D2DD6840D33}" sibTransId="{EC73BA0C-128C-49B9-A0FB-7C2017AB06CF}"/>
    <dgm:cxn modelId="{CBB1F37B-4509-49FF-82A1-8794A3B1F45E}" srcId="{DD7DF671-ADD0-4BC5-961F-865D15B2DCCB}" destId="{86682FD9-E1E8-48AB-A844-1DCCD8B31640}" srcOrd="0" destOrd="0" parTransId="{306DA693-00F7-4906-A8B6-15365368F664}" sibTransId="{A4DB2C02-14D4-4FE9-8E25-92605DC7CE66}"/>
    <dgm:cxn modelId="{07E1D1AB-AFF0-4BC7-8507-40ED96315003}" srcId="{DD7DF671-ADD0-4BC5-961F-865D15B2DCCB}" destId="{33C4E8C8-F09C-4D5F-86A4-2FDF84786B13}" srcOrd="1" destOrd="0" parTransId="{9B88F1C5-C87C-47E5-8F67-5DDEF72F701C}" sibTransId="{B23C4818-AE55-47C9-9CAB-89132F58A641}"/>
    <dgm:cxn modelId="{98A0EDB6-19F5-4B8A-BBDC-4059629DEF81}" type="presOf" srcId="{33C4E8C8-F09C-4D5F-86A4-2FDF84786B13}" destId="{C0F6A9E9-C5F6-4A13-857A-872E63CE82B9}" srcOrd="0" destOrd="0" presId="urn:microsoft.com/office/officeart/2005/8/layout/default"/>
    <dgm:cxn modelId="{3C01D4E3-09E5-4929-87B3-83B99111C963}" type="presOf" srcId="{5558E89E-71CB-47E9-8A9B-7EB65D96D09A}" destId="{5404A32C-08D0-45C8-B1F4-465FCB2F9E3B}" srcOrd="0" destOrd="0" presId="urn:microsoft.com/office/officeart/2005/8/layout/default"/>
    <dgm:cxn modelId="{3E06DCEF-A2F1-4859-BFF4-BEC16A4D2BA5}" type="presOf" srcId="{DD7DF671-ADD0-4BC5-961F-865D15B2DCCB}" destId="{5E0D3D19-1CA3-491F-B8F7-43E69960F15A}" srcOrd="0" destOrd="0" presId="urn:microsoft.com/office/officeart/2005/8/layout/default"/>
    <dgm:cxn modelId="{6632E3C3-F7A2-46D7-BC12-D228DA8449C0}" type="presParOf" srcId="{5E0D3D19-1CA3-491F-B8F7-43E69960F15A}" destId="{DD78FF29-9162-415F-91C7-69C185F6373B}" srcOrd="0" destOrd="0" presId="urn:microsoft.com/office/officeart/2005/8/layout/default"/>
    <dgm:cxn modelId="{BDB2FE51-FC7E-4729-8519-5CC67FCC7D36}" type="presParOf" srcId="{5E0D3D19-1CA3-491F-B8F7-43E69960F15A}" destId="{67965112-E58E-428C-A43F-5FA5424F3497}" srcOrd="1" destOrd="0" presId="urn:microsoft.com/office/officeart/2005/8/layout/default"/>
    <dgm:cxn modelId="{F3257339-A454-4D80-9E38-6A00AA6C1760}" type="presParOf" srcId="{5E0D3D19-1CA3-491F-B8F7-43E69960F15A}" destId="{C0F6A9E9-C5F6-4A13-857A-872E63CE82B9}" srcOrd="2" destOrd="0" presId="urn:microsoft.com/office/officeart/2005/8/layout/default"/>
    <dgm:cxn modelId="{F001FCF0-F05A-4E35-B69B-0ABD75605782}" type="presParOf" srcId="{5E0D3D19-1CA3-491F-B8F7-43E69960F15A}" destId="{40417039-3386-4D1A-ACA9-A559CDBF9410}" srcOrd="3" destOrd="0" presId="urn:microsoft.com/office/officeart/2005/8/layout/default"/>
    <dgm:cxn modelId="{3E3C5EC4-C426-4912-B8C4-38393125FF1C}" type="presParOf" srcId="{5E0D3D19-1CA3-491F-B8F7-43E69960F15A}" destId="{5404A32C-08D0-45C8-B1F4-465FCB2F9E3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8FF29-9162-415F-91C7-69C185F6373B}">
      <dsp:nvSpPr>
        <dsp:cNvPr id="0" name=""/>
        <dsp:cNvSpPr/>
      </dsp:nvSpPr>
      <dsp:spPr>
        <a:xfrm>
          <a:off x="0" y="160930"/>
          <a:ext cx="2058410" cy="123504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Gr. 6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Tues</a:t>
          </a:r>
        </a:p>
      </dsp:txBody>
      <dsp:txXfrm>
        <a:off x="0" y="160930"/>
        <a:ext cx="2058410" cy="1235046"/>
      </dsp:txXfrm>
    </dsp:sp>
    <dsp:sp modelId="{C0F6A9E9-C5F6-4A13-857A-872E63CE82B9}">
      <dsp:nvSpPr>
        <dsp:cNvPr id="0" name=""/>
        <dsp:cNvSpPr/>
      </dsp:nvSpPr>
      <dsp:spPr>
        <a:xfrm>
          <a:off x="2264252" y="160930"/>
          <a:ext cx="2058410" cy="123504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Gr. 5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Thurs</a:t>
          </a:r>
        </a:p>
      </dsp:txBody>
      <dsp:txXfrm>
        <a:off x="2264252" y="160930"/>
        <a:ext cx="2058410" cy="1235046"/>
      </dsp:txXfrm>
    </dsp:sp>
    <dsp:sp modelId="{5404A32C-08D0-45C8-B1F4-465FCB2F9E3B}">
      <dsp:nvSpPr>
        <dsp:cNvPr id="0" name=""/>
        <dsp:cNvSpPr/>
      </dsp:nvSpPr>
      <dsp:spPr>
        <a:xfrm>
          <a:off x="4528504" y="160930"/>
          <a:ext cx="2058410" cy="123504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What?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Poetry Unit Intro</a:t>
          </a:r>
        </a:p>
      </dsp:txBody>
      <dsp:txXfrm>
        <a:off x="4528504" y="160930"/>
        <a:ext cx="2058410" cy="1235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BE6B-EC24-455D-B02B-B405EAD751E9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D0651-39AE-4A8F-8C42-AE5208F95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8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A185B-7591-480B-8481-845D190C0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5D5CA-6F58-4AEF-A022-4C8379DCF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B3949-357C-4BA4-A91D-2748ACA0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48B5-513D-4CE0-B1FB-C4E7666BB0EF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6BCFF-191C-409A-B0D3-6C2CF4279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317EA-9F6B-42AE-A76C-39F7223C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4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9574B-1937-4719-B580-D7B7A48CE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7FF64-B861-4363-9F73-0AA2D298A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30A31-90A0-4471-9C48-AE30FB64F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B92C-5E02-4161-9D8D-34E23499BABB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312D5-795F-4541-A97F-3EF95246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D1702-1509-463E-8591-4F63E05C6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1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6492D-6855-4483-BB40-74F655A7D5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5F627-F1EF-46D0-B1CA-1D665C908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E62BF-C517-4E95-A770-8D6432AE8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73AB-81FC-4A0B-9D90-B0568FF97FE4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F7830-60AE-4B53-A65C-3615A5544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06F24-2ADE-4608-96CE-66FEB3D0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3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B089-C1D9-417A-BA55-2697A7F8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7E821-7B58-4AD2-9F7B-3BF2B70DE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F5D4D-0FB6-4E07-998D-DF2F24E5B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E8E-7F3D-42E0-A93E-9CF39DB3CF6F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9A856-6DA9-4F06-BC88-43EE9D7DB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54EDF-7D63-49D0-9B01-FE615DF6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5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C88DD-50B2-4A90-835C-26962D500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59DCF-430A-421C-9128-A46B06092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7F413-03BA-4CED-BEE8-C07EFCF36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6A24-ACBE-4C54-9D72-834BDFAE53A5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1C094-E08A-4D2A-9E56-6229EDCC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E0025-E79C-4AA6-AD8C-F01C54B2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6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3DE06-5E31-495C-B226-2723F35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38E93-2729-4BB0-BE52-10BF042A0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6AFA6-04BA-4D22-BD25-FDD4090D4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6F677-BFDC-48D3-8BFB-F04B23DE5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672F-41F0-42E9-A43F-0AF73A8B1759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15999-B7E1-4F58-A73D-5E3A0AC5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58804-31E0-443E-8D93-982DED5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5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17EA-694C-46B1-B735-CBE67633B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6BB05-4735-4856-B76B-E2C15AFD1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8377E-34B1-4F7A-B05A-715CAD9A2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3A213-3A5C-4931-8B4B-183BA8866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221968-166B-4243-AD20-0DADA4AC8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346A6F-6C74-4193-ACEB-0CBFFEC58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2CD9-E7A7-4472-AD82-AB43F360B1DA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39BC40-9167-4666-ACD4-458EC12B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96E4F5-FEDA-4385-A0C4-8D42763B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2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8CBBF-6EF3-463B-BF75-66F537A4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5C083D-0FD9-4AC3-B3D0-B336EA7AC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3756-0A3A-4E77-8878-3658AE020997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729479-5968-4AD9-8C82-B324BE3F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A1CA5-507D-48C7-8FCB-EEFEDC53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9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32A6F-7439-4AB1-9F89-3B63D709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6F50-787F-44DC-8B73-2047F537E6C1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8F9C0-0570-4F3E-BFA2-B183BAA9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CA786-6603-476C-8844-2A5564CA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3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B7C8C-C42C-4BA1-BAB7-22D3FAD8D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14D71-D7A3-4DFB-A65C-E878CA7E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2866F-C5DC-4B07-A9C1-457B91845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DC268-9FA9-4F22-8365-3F581BD1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C298-4EBC-4030-B0DF-C6F8435490C8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B1FF4-B456-404B-9C5E-DACC8916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1DAF4-F4FB-49FC-9272-CB33E83C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0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A5AD9-6C93-42D5-8AC2-D2871AC8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03565-3CBE-4B32-B228-BADAA4E34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3C96F9-0FE9-411C-A555-A1F2FE609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F37C9-C435-4FAC-A399-7D744725F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1337-F6E0-48E3-AB73-8F8CACEFB9AD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340D2-9477-4F32-BB32-B55AD86D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579F9-0586-4098-905D-B6AA2843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3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C002F-36C6-41FD-BD49-2B821D305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75715-ED75-4A0E-81B7-C44F1574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86B47-F3BA-408E-A515-814796813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3FB0B-000F-4293-8454-3BCE7BB4F706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399F0-C7B9-494B-B1F0-4E93384AB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6DC8E-998D-4589-8A22-ACE5221CC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5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images.google.com/imgres?imgurl=http://www.imajlar.com/free_clipart/school_clipart/school_clipart_boy_writting.gif&amp;imgrefurl=http://www.free-clipart-pictures.net/school_clipart.html&amp;usg=__mrW7T3K1yVkwFjT06edOrr4Mlno=&amp;h=160&amp;w=200&amp;sz=7&amp;hl=en&amp;start=16&amp;itbs=1&amp;tbnid=BPyBq6W8sOuRAM:&amp;tbnh=83&amp;tbnw=104&amp;prev=/images%3Fq%3Dstudent%2Bclipart%26hl%3Den%26safe%3Dactive%26gbv%3D2%26tbs%3Disch: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google.com/imgres?imgurl=http://education-clipart.com/education_clip_art.jpg&amp;imgrefurl=http://www.examiner.com/x-19661-Cleveland-Democrat-Examiner~y2009m8d8-Its-time-to-modernize-federal-student-aid&amp;usg=__HajlPby4DIb94jmCDjRREZ6Kaa0=&amp;h=335&amp;w=353&amp;sz=52&amp;hl=en&amp;start=51&amp;itbs=1&amp;tbnid=pp24te_HyZA5fM:&amp;tbnh=115&amp;tbnw=121&amp;prev=/images%3Fq%3Dstudent%2Bclipart%26start%3D40%26hl%3Den%26safe%3Dactive%26sa%3DN%26gbv%3D2%26ndsp%3D20%26tbs%3Disch:1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images.google.com/imgres?imgurl=http://www.school-clipart.com/_small/0511-0703-2014-0514.jpg&amp;imgrefurl=http://www.school-clipart.com/_pages/0511-0703-2014-0514.html&amp;usg=__3HJaP--vohNqNnOBIOgkPvIDvDA=&amp;h=350&amp;w=344&amp;sz=61&amp;hl=en&amp;start=26&amp;itbs=1&amp;tbnid=Jlu-qO8MkjfkyM:&amp;tbnh=120&amp;tbnw=118&amp;prev=/images%3Fq%3Dstudent%2Bclipart%26start%3D20%26hl%3Den%26safe%3Dactive%26sa%3DN%26gbv%3D2%26ndsp%3D20%26tbs%3Disch:1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amsamaddar.weebly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hyperlink" Target="mailto:pamela.Samaddar@sd23.bc.ca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pamsamaddar.weebly.com/keep-learning.html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education.weebly.com/weebly/main.php#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pamsamaddar.weebly.com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d23.zoom.us/j/9012148642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4C1A8D2-FCD3-4998-8A4A-E9C11C90C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7" b="6325"/>
          <a:stretch/>
        </p:blipFill>
        <p:spPr bwMode="auto">
          <a:xfrm>
            <a:off x="-1" y="227107"/>
            <a:ext cx="12192001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72">
            <a:extLst>
              <a:ext uri="{FF2B5EF4-FFF2-40B4-BE49-F238E27FC236}">
                <a16:creationId xmlns:a16="http://schemas.microsoft.com/office/drawing/2014/main" id="{DEF28D5B-2926-4FE4-BF22-EA37C737E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7"/>
          <a:stretch/>
        </p:blipFill>
        <p:spPr>
          <a:xfrm>
            <a:off x="0" y="3553566"/>
            <a:ext cx="12192000" cy="3304434"/>
          </a:xfrm>
          <a:prstGeom prst="rect">
            <a:avLst/>
          </a:prstGeom>
        </p:spPr>
      </p:pic>
      <p:sp>
        <p:nvSpPr>
          <p:cNvPr id="1031" name="Oval 74">
            <a:extLst>
              <a:ext uri="{FF2B5EF4-FFF2-40B4-BE49-F238E27FC236}">
                <a16:creationId xmlns:a16="http://schemas.microsoft.com/office/drawing/2014/main" id="{02E941BD-027E-419D-A57B-79D61423B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111" y="4606470"/>
            <a:ext cx="767645" cy="57513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198A-DF66-46E0-820E-0B9F5CF2B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849" y="4164242"/>
            <a:ext cx="10615262" cy="1459585"/>
          </a:xfrm>
        </p:spPr>
        <p:txBody>
          <a:bodyPr anchor="t">
            <a:no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</a:rPr>
              <a:t>Team Samaddar  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i="1" dirty="0">
                <a:solidFill>
                  <a:srgbClr val="C00000"/>
                </a:solidFill>
              </a:rPr>
              <a:t>Connect-Learn-Grow</a:t>
            </a:r>
            <a:br>
              <a:rPr lang="en-US" b="1" i="1" dirty="0">
                <a:solidFill>
                  <a:srgbClr val="C00000"/>
                </a:solidFill>
              </a:rPr>
            </a:b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Thursday, April 16</a:t>
            </a:r>
            <a:r>
              <a:rPr lang="en-US" sz="3000" b="1" i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Daily Visual!</a:t>
            </a:r>
            <a:b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Gr. 6 Skip to Slide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2D2C47-6F79-45D1-AC69-171CDA6F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08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5D73D4F-DCF6-4A35-822A-3145BF892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6697" y="540118"/>
            <a:ext cx="3698007" cy="1302749"/>
          </a:xfrm>
        </p:spPr>
        <p:txBody>
          <a:bodyPr anchor="t">
            <a:normAutofit fontScale="90000"/>
          </a:bodyPr>
          <a:lstStyle/>
          <a:p>
            <a:pPr marL="0" indent="0"/>
            <a:br>
              <a:rPr lang="en-US" sz="3800" b="1" u="sng" dirty="0">
                <a:solidFill>
                  <a:schemeClr val="accent1"/>
                </a:solidFill>
              </a:rPr>
            </a:br>
            <a:r>
              <a:rPr lang="en-US" sz="3800" b="1" u="sng" dirty="0">
                <a:solidFill>
                  <a:srgbClr val="FF0000"/>
                </a:solidFill>
              </a:rPr>
              <a:t>Plans this Afternoon?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03EA997-B455-49BD-9F14-F1F6174F6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6697" y="2674458"/>
            <a:ext cx="4091279" cy="2558724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b">
            <a:normAutofit fontScale="92500" lnSpcReduction="10000"/>
          </a:bodyPr>
          <a:lstStyle/>
          <a:p>
            <a:pPr algn="l"/>
            <a:r>
              <a:rPr lang="en-US" sz="2500" b="1" dirty="0">
                <a:highlight>
                  <a:srgbClr val="00FF00"/>
                </a:highlight>
              </a:rPr>
              <a:t>D.E.A.R</a:t>
            </a:r>
            <a:r>
              <a:rPr lang="en-US" sz="2500" b="1" dirty="0"/>
              <a:t>. -  CURL UP WITH A GOOD BOOK</a:t>
            </a:r>
          </a:p>
          <a:p>
            <a:pPr algn="l"/>
            <a:br>
              <a:rPr lang="en-US" sz="2500" b="1" dirty="0"/>
            </a:br>
            <a:r>
              <a:rPr lang="en-US" sz="2500" b="1" dirty="0">
                <a:highlight>
                  <a:srgbClr val="00FF00"/>
                </a:highlight>
              </a:rPr>
              <a:t>INDEPENDENT MATH PRACTICE </a:t>
            </a:r>
            <a:r>
              <a:rPr lang="en-US" sz="2500" b="1" dirty="0"/>
              <a:t>– IXL OR KHAN ACADEMY (THIS IS TRACKED). WORK AT YOUR OWN LEVEL!</a:t>
            </a:r>
            <a:br>
              <a:rPr lang="en-US" sz="1400" b="1" dirty="0"/>
            </a:br>
            <a:endParaRPr lang="en-US" sz="14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C2E5557-1A4B-4F0D-BD1B-D883DED93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"/>
          <a:stretch/>
        </p:blipFill>
        <p:spPr bwMode="auto">
          <a:xfrm>
            <a:off x="5922492" y="666728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CF6BC-EB32-4258-9539-022DD44A4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91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0519A-82BF-4C33-A280-8D00D4CC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04" y="3167042"/>
            <a:ext cx="4560584" cy="1128068"/>
          </a:xfrm>
        </p:spPr>
        <p:txBody>
          <a:bodyPr anchor="ctr">
            <a:noAutofit/>
          </a:bodyPr>
          <a:lstStyle/>
          <a:p>
            <a:r>
              <a:rPr lang="en-US" sz="4000" b="1" i="1" u="sng" dirty="0">
                <a:solidFill>
                  <a:srgbClr val="0070C0"/>
                </a:solidFill>
              </a:rPr>
              <a:t>NEED HELP?   </a:t>
            </a:r>
            <a:br>
              <a:rPr lang="en-US" sz="4000" b="1" i="1" u="sng" dirty="0"/>
            </a:br>
            <a:br>
              <a:rPr lang="en-US" sz="4000" b="1" i="1" u="sng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000" b="1" i="1" u="sng" dirty="0">
                <a:solidFill>
                  <a:schemeClr val="accent2">
                    <a:lumMod val="50000"/>
                  </a:schemeClr>
                </a:solidFill>
              </a:rPr>
              <a:t>Today?  Send an email or text.</a:t>
            </a:r>
            <a:endParaRPr lang="en-US" sz="40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8C13FC-D945-4A05-B0E0-6F8B4CC21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6" b="21991"/>
          <a:stretch/>
        </p:blipFill>
        <p:spPr bwMode="auto">
          <a:xfrm>
            <a:off x="6041006" y="628021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F5E53-2134-48E9-BBCA-1392F9C45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31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5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D41D74-A4D1-4F00-8D7E-984DFE40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369" y="1223591"/>
            <a:ext cx="3307033" cy="5303817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After Zoom Meeting Today</a:t>
            </a:r>
            <a:r>
              <a:rPr lang="en-US" sz="3600" b="1" dirty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br>
              <a:rPr lang="en-US" sz="3600" b="1" dirty="0">
                <a:solidFill>
                  <a:srgbClr val="FFFFFF"/>
                </a:solidFill>
              </a:rPr>
            </a:b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Wait for me to let you in from the </a:t>
            </a:r>
            <a:r>
              <a:rPr lang="en-US" sz="3600" b="1" i="1" dirty="0">
                <a:solidFill>
                  <a:srgbClr val="FFFF00"/>
                </a:solidFill>
              </a:rPr>
              <a:t>waiting room</a:t>
            </a:r>
            <a:br>
              <a:rPr lang="en-US" sz="3600" b="1" i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  <a:sym typeface="Wingdings" panose="05000000000000000000" pitchFamily="2" charset="2"/>
              </a:rPr>
              <a:t>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55855F87-460F-4AEA-B258-7FC81E0852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5" r="1" b="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10503F-27D3-487A-80A3-A8520716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83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3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3D Man stop here - Buy this stock illustration and explore similar ...">
            <a:extLst>
              <a:ext uri="{FF2B5EF4-FFF2-40B4-BE49-F238E27FC236}">
                <a16:creationId xmlns:a16="http://schemas.microsoft.com/office/drawing/2014/main" id="{4434C497-FC3D-4AE2-B514-71631161A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6188" y="643467"/>
            <a:ext cx="625962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486F16-B3C1-43D1-914E-6BC1C2F4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6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74951-FA58-4F58-B936-D2EA5FD3E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3" y="365125"/>
            <a:ext cx="11307417" cy="134440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Log On and Wait for Zoom Meeting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My computer will display slideshow once we start!</a:t>
            </a:r>
            <a:br>
              <a:rPr lang="en-US" dirty="0"/>
            </a:b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0A2DB-8CFF-4F20-91C0-CE3357700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40FAC354-49C9-493D-94CA-AA9A1C25E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5625"/>
            <a:ext cx="11430000" cy="481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1B0119-57B4-4156-9E5C-504E912F3756}"/>
              </a:ext>
            </a:extLst>
          </p:cNvPr>
          <p:cNvSpPr txBox="1"/>
          <p:nvPr/>
        </p:nvSpPr>
        <p:spPr>
          <a:xfrm>
            <a:off x="8440615" y="2418773"/>
            <a:ext cx="303862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Needed! Bring your whiteboard, marker &amp; eraser!</a:t>
            </a:r>
            <a:br>
              <a:rPr lang="en-US" sz="3000" dirty="0">
                <a:solidFill>
                  <a:schemeClr val="bg1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DAE934-A602-42A5-AB4F-43DA436BE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37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391" y="415299"/>
            <a:ext cx="6396509" cy="2067995"/>
          </a:xfrm>
        </p:spPr>
        <p:txBody>
          <a:bodyPr>
            <a:normAutofit/>
          </a:bodyPr>
          <a:lstStyle/>
          <a:p>
            <a:r>
              <a:rPr lang="en-US" sz="3100" b="1" i="1" dirty="0">
                <a:solidFill>
                  <a:srgbClr val="C00000"/>
                </a:solidFill>
              </a:rPr>
              <a:t>Again…</a:t>
            </a: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r="927" b="-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CB8E8C-1791-4A35-A797-0D9A15116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154" y="3439100"/>
            <a:ext cx="5225403" cy="20679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rgbClr val="C00000"/>
                </a:solidFill>
              </a:rPr>
              <a:t>Keep this in mind all week.</a:t>
            </a:r>
          </a:p>
          <a:p>
            <a:endParaRPr lang="en-US" b="1" dirty="0"/>
          </a:p>
          <a:p>
            <a:r>
              <a:rPr lang="en-US" b="1" dirty="0"/>
              <a:t>What is working?</a:t>
            </a:r>
          </a:p>
          <a:p>
            <a:endParaRPr lang="en-US" b="1" dirty="0"/>
          </a:p>
          <a:p>
            <a:r>
              <a:rPr lang="en-US" b="1" dirty="0"/>
              <a:t>What are our next steps?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4596A5-967B-494E-B792-636652A5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40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116D3F3F-E9BC-460C-875B-FCE8A1005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6686" y="350802"/>
            <a:ext cx="8686800" cy="706438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CA" altLang="en-US" sz="4000" b="1" i="1" u="sng" dirty="0">
                <a:solidFill>
                  <a:srgbClr val="FF0000"/>
                </a:solidFill>
              </a:rPr>
              <a:t>My Job/ Your Job  - Revised!</a:t>
            </a:r>
            <a:br>
              <a:rPr lang="en-CA" altLang="en-US" sz="4000" b="1" i="1" u="sng" dirty="0">
                <a:solidFill>
                  <a:srgbClr val="FF0000"/>
                </a:solidFill>
              </a:rPr>
            </a:br>
            <a:r>
              <a:rPr lang="en-CA" altLang="en-US" sz="4000" b="1" i="1" dirty="0">
                <a:solidFill>
                  <a:srgbClr val="00B050"/>
                </a:solidFill>
              </a:rPr>
              <a:t>Please Notice – Little Has Changed! </a:t>
            </a: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E05CECAA-DE14-4455-A1AB-1B04199B44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6425" y="1597026"/>
            <a:ext cx="4336636" cy="4835524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Learn 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Work with others  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Think for myself 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Make decisions 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b="1" i="1" dirty="0"/>
              <a:t>Come each day at home prepared to work 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Ask when I don’t understand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Give teacher something to assess/evaluate 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dirty="0"/>
              <a:t>Self evaluate </a:t>
            </a:r>
          </a:p>
          <a:p>
            <a:pPr eaLnBrk="1" hangingPunct="1">
              <a:lnSpc>
                <a:spcPct val="90000"/>
              </a:lnSpc>
            </a:pPr>
            <a:endParaRPr lang="en-CA" altLang="en-US" sz="2000" dirty="0"/>
          </a:p>
          <a:p>
            <a:pPr eaLnBrk="1" hangingPunct="1">
              <a:lnSpc>
                <a:spcPct val="90000"/>
              </a:lnSpc>
            </a:pPr>
            <a:endParaRPr lang="en-CA" altLang="en-US" sz="2400" dirty="0"/>
          </a:p>
        </p:txBody>
      </p:sp>
      <p:sp>
        <p:nvSpPr>
          <p:cNvPr id="3076" name="Rectangle 6">
            <a:extLst>
              <a:ext uri="{FF2B5EF4-FFF2-40B4-BE49-F238E27FC236}">
                <a16:creationId xmlns:a16="http://schemas.microsoft.com/office/drawing/2014/main" id="{2F0C1F5F-C2C4-44DC-9AA3-0E7AC1A22C3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733687"/>
            <a:ext cx="4804741" cy="4768919"/>
          </a:xfr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CA" altLang="en-US" sz="2500" i="1" dirty="0"/>
              <a:t>Follow our class guidelines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i="1" dirty="0"/>
              <a:t>Make plans and do the work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i="1" dirty="0"/>
              <a:t>Share our beliefs (about how we do things </a:t>
            </a:r>
            <a:r>
              <a:rPr lang="en-CA" altLang="en-US" sz="2500" b="1" i="1" strike="sngStrike" dirty="0"/>
              <a:t>in our classroom</a:t>
            </a:r>
            <a:r>
              <a:rPr lang="en-CA" altLang="en-US" sz="2500" i="1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i="1" dirty="0"/>
              <a:t>Be prepared (e.g., </a:t>
            </a:r>
            <a:r>
              <a:rPr lang="en-CA" altLang="en-US" sz="2500" b="1" i="1" strike="sngStrike" dirty="0"/>
              <a:t>homework</a:t>
            </a:r>
            <a:r>
              <a:rPr lang="en-CA" altLang="en-US" sz="2500" i="1" dirty="0"/>
              <a:t> supplies) 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i="1" dirty="0"/>
              <a:t>Treat others with respect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500" i="1" dirty="0"/>
              <a:t>Use/participate in restitution process (positive problem solving  </a:t>
            </a:r>
          </a:p>
        </p:txBody>
      </p:sp>
      <p:pic>
        <p:nvPicPr>
          <p:cNvPr id="3077" name="Picture 9" descr="school_clipart_boy_writting">
            <a:hlinkClick r:id="rId2"/>
            <a:extLst>
              <a:ext uri="{FF2B5EF4-FFF2-40B4-BE49-F238E27FC236}">
                <a16:creationId xmlns:a16="http://schemas.microsoft.com/office/drawing/2014/main" id="{6F51366B-11B9-426D-867B-7D894AC0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17" y="1733687"/>
            <a:ext cx="1962235" cy="156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1" descr="0511-0703-2014-0514">
            <a:hlinkClick r:id="rId4"/>
            <a:extLst>
              <a:ext uri="{FF2B5EF4-FFF2-40B4-BE49-F238E27FC236}">
                <a16:creationId xmlns:a16="http://schemas.microsoft.com/office/drawing/2014/main" id="{476ACF53-00DF-4ABE-A1BD-1E6C18BB9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371" y="5341938"/>
            <a:ext cx="1490663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3" descr="education_clip_art">
            <a:hlinkClick r:id="rId6"/>
            <a:extLst>
              <a:ext uri="{FF2B5EF4-FFF2-40B4-BE49-F238E27FC236}">
                <a16:creationId xmlns:a16="http://schemas.microsoft.com/office/drawing/2014/main" id="{EE0465F5-0C5C-4AC8-A71A-2F5CD52FA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958" y="704021"/>
            <a:ext cx="1550987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57AD79-CD9E-4526-8161-28B990982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6DD7C-4320-4821-BB34-4D19A1E30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Think Like a Mathematician</a:t>
            </a:r>
            <a:br>
              <a:rPr lang="en-US" dirty="0"/>
            </a:br>
            <a:r>
              <a:rPr lang="en-US" b="1" i="1" dirty="0"/>
              <a:t>Fractions Are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DFD1E-202B-48A5-B82A-8D5760B4A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u="sng" dirty="0">
                <a:solidFill>
                  <a:srgbClr val="FF0000"/>
                </a:solidFill>
              </a:rPr>
              <a:t>How are you organizing yourself?</a:t>
            </a:r>
          </a:p>
          <a:p>
            <a:pPr marL="0" indent="0">
              <a:buNone/>
            </a:pPr>
            <a:r>
              <a:rPr lang="en-US" dirty="0"/>
              <a:t>a) Printing exercises to complete or b) writing in a notebook?</a:t>
            </a:r>
          </a:p>
          <a:p>
            <a:r>
              <a:rPr lang="en-US" dirty="0"/>
              <a:t>Are you dating your work?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 Videos – #1 “Lesson”;  #2 Explains exercises</a:t>
            </a:r>
          </a:p>
          <a:p>
            <a:r>
              <a:rPr lang="en-US" dirty="0"/>
              <a:t>How might you share your learning with me?  Classmates?</a:t>
            </a:r>
          </a:p>
          <a:p>
            <a:r>
              <a:rPr lang="en-US" dirty="0"/>
              <a:t>Have you been practicing with exercises?  Let’s See!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>
                <a:solidFill>
                  <a:srgbClr val="0070C0"/>
                </a:solidFill>
              </a:rPr>
              <a:t>Get Out Your Whiteboard!</a:t>
            </a:r>
          </a:p>
          <a:p>
            <a:pPr marL="0" indent="0">
              <a:buNone/>
            </a:pPr>
            <a:r>
              <a:rPr lang="en-US" b="1" u="sng" dirty="0"/>
              <a:t>Let’s Draw Some Fractions:</a:t>
            </a:r>
            <a:r>
              <a:rPr lang="en-US" b="1" dirty="0"/>
              <a:t>  Parts of a Whole     Parts of a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0B3CA-181B-4FCE-A8C8-85BF7D674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2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F2FDF-900A-40D8-8CC7-AF6905C79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329" y="5135282"/>
            <a:ext cx="3658073" cy="1053430"/>
          </a:xfrm>
        </p:spPr>
        <p:txBody>
          <a:bodyPr anchor="ctr">
            <a:normAutofit fontScale="90000"/>
          </a:bodyPr>
          <a:lstStyle/>
          <a:p>
            <a:r>
              <a:rPr lang="en-US" sz="3200" b="1" i="1" u="sng" dirty="0">
                <a:highlight>
                  <a:srgbClr val="00FF00"/>
                </a:highlight>
              </a:rPr>
              <a:t>Grade Level Meetings</a:t>
            </a:r>
            <a:br>
              <a:rPr lang="en-US" sz="3200" b="1" i="1" u="sng" dirty="0"/>
            </a:br>
            <a:r>
              <a:rPr lang="en-US" sz="3200" b="1" i="1" u="sng" dirty="0"/>
              <a:t>Intro</a:t>
            </a:r>
            <a:br>
              <a:rPr lang="en-US" sz="3200" b="1" i="1" dirty="0"/>
            </a:br>
            <a:r>
              <a:rPr lang="en-US" sz="3200" b="1" i="1" dirty="0">
                <a:highlight>
                  <a:srgbClr val="00FF00"/>
                </a:highlight>
              </a:rPr>
              <a:t>Lesson</a:t>
            </a:r>
            <a:r>
              <a:rPr lang="en-US" sz="3200" b="1" i="1" dirty="0"/>
              <a:t>: Thurs., Whole Class Zoom</a:t>
            </a:r>
            <a:endParaRPr lang="en-US" sz="3200" b="1" i="1" u="sng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502EC5-9823-45F7-9481-761AB5C8F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0" r="1" b="8625"/>
          <a:stretch/>
        </p:blipFill>
        <p:spPr>
          <a:xfrm>
            <a:off x="959205" y="364142"/>
            <a:ext cx="10389366" cy="38753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A64AF4-D109-4806-A685-BBB7ACA30B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974924"/>
              </p:ext>
            </p:extLst>
          </p:nvPr>
        </p:nvGraphicFramePr>
        <p:xfrm>
          <a:off x="5162719" y="4883544"/>
          <a:ext cx="6586915" cy="1556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9814BC-7268-4075-BFC8-FBAC8AF1E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58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http://www.delsea.k12.nj.us/Academic/MediaCenter/hs/poetry.jpg">
            <a:extLst>
              <a:ext uri="{FF2B5EF4-FFF2-40B4-BE49-F238E27FC236}">
                <a16:creationId xmlns:a16="http://schemas.microsoft.com/office/drawing/2014/main" id="{B49F6B6E-0DEB-4FF0-853E-68A7970A3A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r="1" b="1"/>
          <a:stretch/>
        </p:blipFill>
        <p:spPr bwMode="auto">
          <a:xfrm>
            <a:off x="838200" y="754148"/>
            <a:ext cx="105156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4A8AF-2F56-4003-B5C3-54AEC5A08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9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1429D-6BB5-4754-BF18-C13FD424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85" y="51945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 b="1" dirty="0">
                <a:highlight>
                  <a:srgbClr val="00FF00"/>
                </a:highlight>
              </a:rPr>
              <a:t>8:30</a:t>
            </a:r>
            <a:br>
              <a:rPr lang="en-US" sz="3700" b="1" dirty="0"/>
            </a:br>
            <a:r>
              <a:rPr lang="en-US" sz="3700" b="1" dirty="0">
                <a:highlight>
                  <a:srgbClr val="FFFF00"/>
                </a:highlight>
              </a:rPr>
              <a:t>Zoom Meeting Agenda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AC4C4-1DD5-4513-8F9C-CBD0309CE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68" y="1420214"/>
            <a:ext cx="4719882" cy="52649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000" b="1" i="1" u="sng" dirty="0">
                <a:solidFill>
                  <a:srgbClr val="FF0000"/>
                </a:solidFill>
                <a:highlight>
                  <a:srgbClr val="00FF00"/>
                </a:highlight>
              </a:rPr>
              <a:t>Grade 5 Only </a:t>
            </a:r>
          </a:p>
          <a:p>
            <a:pPr marL="0" indent="0">
              <a:buNone/>
            </a:pPr>
            <a:r>
              <a:rPr lang="en-US" sz="3000" b="1" i="1" u="sng" dirty="0">
                <a:solidFill>
                  <a:srgbClr val="FF0000"/>
                </a:solidFill>
              </a:rPr>
              <a:t>(Gr. 6 Yesterday)</a:t>
            </a:r>
          </a:p>
          <a:p>
            <a:pPr marL="0" indent="0">
              <a:buNone/>
            </a:pPr>
            <a:endParaRPr lang="en-US" sz="3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3000" dirty="0">
                <a:sym typeface="Wingdings" panose="05000000000000000000" pitchFamily="2" charset="2"/>
              </a:rPr>
              <a:t>Check In / Website Review</a:t>
            </a:r>
          </a:p>
          <a:p>
            <a:pPr marL="0" indent="0">
              <a:buNone/>
            </a:pPr>
            <a:r>
              <a:rPr lang="en-US" sz="3000" dirty="0">
                <a:sym typeface="Wingdings" panose="05000000000000000000" pitchFamily="2" charset="2"/>
              </a:rPr>
              <a:t>Math Practice &amp; Intro to Poetry Unit</a:t>
            </a:r>
          </a:p>
          <a:p>
            <a:pPr marL="0" indent="0">
              <a:buNone/>
            </a:pPr>
            <a:endParaRPr lang="en-US" sz="3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3000" dirty="0">
                <a:sym typeface="Wingdings" panose="05000000000000000000" pitchFamily="2" charset="2"/>
              </a:rPr>
              <a:t>PreAssessment Complete?</a:t>
            </a:r>
          </a:p>
          <a:p>
            <a:endParaRPr lang="en-US" sz="13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What's Up - EVIL ENGLISH">
            <a:extLst>
              <a:ext uri="{FF2B5EF4-FFF2-40B4-BE49-F238E27FC236}">
                <a16:creationId xmlns:a16="http://schemas.microsoft.com/office/drawing/2014/main" id="{09104A09-29EE-4E18-AC72-548BF930D5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7" r="4974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5195E-7BDA-4BA4-805C-CC2081FD3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178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07C16B-62AA-4983-912D-2EEEF6749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FFFFFF"/>
                </a:solidFill>
              </a:rPr>
              <a:t>Keep in Mind While We Participate in Our 1</a:t>
            </a:r>
            <a:r>
              <a:rPr lang="en-US" sz="4000" b="1" i="1" baseline="30000" dirty="0">
                <a:solidFill>
                  <a:srgbClr val="FFFFFF"/>
                </a:solidFill>
              </a:rPr>
              <a:t>st</a:t>
            </a:r>
            <a:r>
              <a:rPr lang="en-US" sz="4000" b="1" i="1" dirty="0">
                <a:solidFill>
                  <a:srgbClr val="FFFFFF"/>
                </a:solidFill>
              </a:rPr>
              <a:t> Zoom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165E0-0AE2-4259-89F5-B5E207E6C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US" sz="2400" dirty="0"/>
              <a:t>How might this way of communicating help us with our learning?</a:t>
            </a:r>
          </a:p>
          <a:p>
            <a:r>
              <a:rPr lang="en-US" sz="2400" dirty="0"/>
              <a:t>How might this way of communicating help us support one another?</a:t>
            </a:r>
          </a:p>
          <a:p>
            <a:r>
              <a:rPr lang="en-US" sz="2400" dirty="0"/>
              <a:t>What different ways can you see us using Zoom?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A0888C6-75F0-4A17-9E0B-5154A5998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6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FA394-05BB-4F50-BED5-34C0E631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41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ED38CFE8-DFEF-4D7A-AADF-F5A04C6C7F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0" b="13478"/>
          <a:stretch/>
        </p:blipFill>
        <p:spPr bwMode="auto">
          <a:xfrm>
            <a:off x="-1" y="10"/>
            <a:ext cx="12192001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70">
            <a:extLst>
              <a:ext uri="{FF2B5EF4-FFF2-40B4-BE49-F238E27FC236}">
                <a16:creationId xmlns:a16="http://schemas.microsoft.com/office/drawing/2014/main" id="{DEF28D5B-2926-4FE4-BF22-EA37C737E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7"/>
          <a:stretch/>
        </p:blipFill>
        <p:spPr>
          <a:xfrm>
            <a:off x="0" y="3553566"/>
            <a:ext cx="12192000" cy="3304434"/>
          </a:xfrm>
          <a:prstGeom prst="rect">
            <a:avLst/>
          </a:prstGeom>
        </p:spPr>
      </p:pic>
      <p:sp>
        <p:nvSpPr>
          <p:cNvPr id="17413" name="Oval 72">
            <a:extLst>
              <a:ext uri="{FF2B5EF4-FFF2-40B4-BE49-F238E27FC236}">
                <a16:creationId xmlns:a16="http://schemas.microsoft.com/office/drawing/2014/main" id="{02E941BD-027E-419D-A57B-79D61423B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111" y="4606470"/>
            <a:ext cx="767645" cy="57513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356CEF-1939-4C49-8E39-8F2CE367F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818" y="4666938"/>
            <a:ext cx="5399025" cy="806209"/>
          </a:xfrm>
          <a:solidFill>
            <a:srgbClr val="92D050"/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400" b="1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Next Zoom? 12:05 Friday!</a:t>
            </a:r>
            <a:br>
              <a:rPr lang="en-US" sz="4400" b="1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</a:br>
            <a:endParaRPr lang="en-US" sz="4400" b="1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1B016B-9588-420D-890D-4AF3E6EE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994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2">
            <a:extLst>
              <a:ext uri="{FF2B5EF4-FFF2-40B4-BE49-F238E27FC236}">
                <a16:creationId xmlns:a16="http://schemas.microsoft.com/office/drawing/2014/main" id="{2CCAFB3E-E6E2-4587-A5FC-061F9AED9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5975841F-9161-4650-BCE5-20FFE7E29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>
            <a:off x="575867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544519-7314-461F-BF73-64BDFD914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63" y="104984"/>
            <a:ext cx="3580695" cy="15865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Stay Connected!</a:t>
            </a:r>
            <a:br>
              <a:rPr lang="en-US" sz="4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1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9B2F6-4B84-484E-996A-EFBAB6C6E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400" y="1544512"/>
            <a:ext cx="4461549" cy="4077516"/>
          </a:xfr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r>
              <a:rPr lang="en-US" sz="9200" b="1" u="sng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NEW OFFICE HOURS</a:t>
            </a:r>
          </a:p>
          <a:p>
            <a:endParaRPr lang="en-US" sz="9200" b="1" u="sng" dirty="0">
              <a:solidFill>
                <a:srgbClr val="FFFF00"/>
              </a:solidFill>
            </a:endParaRPr>
          </a:p>
          <a:p>
            <a:r>
              <a:rPr lang="en-US" sz="9200" b="1" u="sng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Team Samaddar Website </a:t>
            </a:r>
            <a:r>
              <a:rPr lang="en-US" sz="9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en-US" sz="920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http://pamsamaddar.weebly.com</a:t>
            </a:r>
            <a:endParaRPr lang="en-US" sz="9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sz="9200" b="1" u="sng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Google Classroom</a:t>
            </a:r>
          </a:p>
          <a:p>
            <a:r>
              <a:rPr lang="en-US" sz="9200" b="1" u="sng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FreshGrade</a:t>
            </a:r>
          </a:p>
          <a:p>
            <a:r>
              <a:rPr lang="en-US" sz="9200" b="1" u="sng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Email:  </a:t>
            </a:r>
            <a:r>
              <a:rPr lang="en-US" sz="9200" kern="1200" dirty="0">
                <a:solidFill>
                  <a:schemeClr val="bg1"/>
                </a:solidFill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pamela.Samaddar@sd23.bc.ca</a:t>
            </a:r>
            <a:endParaRPr lang="en-US" sz="9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endParaRPr lang="en-US" sz="9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sz="9200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Mrs. S’s Cell:</a:t>
            </a:r>
            <a:r>
              <a:rPr lang="en-US" sz="9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250.870.8907   (Call?  FaceTime?  Text? </a:t>
            </a:r>
            <a:r>
              <a:rPr lang="en-US" sz="9200" b="1" dirty="0">
                <a:solidFill>
                  <a:srgbClr val="FF0000"/>
                </a:solidFill>
              </a:rPr>
              <a:t>Private Zoom Meeting?</a:t>
            </a:r>
            <a:endParaRPr lang="en-US" sz="9200" b="1" kern="1200" dirty="0">
              <a:solidFill>
                <a:srgbClr val="FF0000"/>
              </a:solidFill>
            </a:endParaRPr>
          </a:p>
          <a:p>
            <a:endParaRPr lang="en-US" sz="9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sz="9200" b="1" i="1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Reach out to each other!  Share your work, too!</a:t>
            </a:r>
          </a:p>
          <a:p>
            <a:endParaRPr lang="en-US" sz="5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40086A0-762B-44EE-AA70-A7268A72A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1262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Stay Connected Communication Socialize Interact Concept Stock ...">
            <a:extLst>
              <a:ext uri="{FF2B5EF4-FFF2-40B4-BE49-F238E27FC236}">
                <a16:creationId xmlns:a16="http://schemas.microsoft.com/office/drawing/2014/main" id="{B81399BC-A45C-41FB-A998-41E639AB6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9" b="27505"/>
          <a:stretch/>
        </p:blipFill>
        <p:spPr bwMode="auto">
          <a:xfrm>
            <a:off x="5318517" y="1691567"/>
            <a:ext cx="6297616" cy="3444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45666-957B-4501-8EEA-17C99F02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21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5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D41D74-A4D1-4F00-8D7E-984DFE40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3668" y="242931"/>
            <a:ext cx="3307033" cy="5303817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3600" b="1" dirty="0">
                <a:solidFill>
                  <a:srgbClr val="FFFFFF"/>
                </a:solidFill>
              </a:rPr>
            </a:b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Reminder, I am in  a staff meeting most of the afternoon 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55855F87-460F-4AEA-B258-7FC81E0852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5" r="1" b="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10503F-27D3-487A-80A3-A8520716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6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259DE-09EB-4198-B98D-9A6783334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Our Current Reality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Same?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Different?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b="1" u="sng" dirty="0">
                <a:solidFill>
                  <a:srgbClr val="FFC000"/>
                </a:solidFill>
              </a:rPr>
              <a:t>Gr. 5 Zoom Meeting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678B4-024C-4EA3-89CA-42BA02BD2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2358" y="1412488"/>
            <a:ext cx="3427283" cy="4363844"/>
          </a:xfrm>
        </p:spPr>
        <p:txBody>
          <a:bodyPr>
            <a:normAutofit/>
          </a:bodyPr>
          <a:lstStyle/>
          <a:p>
            <a:r>
              <a:rPr lang="en-US" sz="2000" b="1" i="1" u="sng" dirty="0"/>
              <a:t>What do you like?</a:t>
            </a:r>
          </a:p>
        </p:txBody>
      </p: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41569-DF89-4BBA-AFA0-A081B0E54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en-US" sz="2000" b="1" i="1" u="sng" dirty="0"/>
              <a:t>What is challenging?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A23031-3A34-4FBD-8E6F-B9917CCB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93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r="927" b="-3"/>
          <a:stretch/>
        </p:blipFill>
        <p:spPr>
          <a:xfrm>
            <a:off x="142028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D6FBA9F-D133-4CAC-8668-FB7537F1C6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982975"/>
              </p:ext>
            </p:extLst>
          </p:nvPr>
        </p:nvGraphicFramePr>
        <p:xfrm>
          <a:off x="5614876" y="1520889"/>
          <a:ext cx="5864361" cy="45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361">
                  <a:extLst>
                    <a:ext uri="{9D8B030D-6E8A-4147-A177-3AD203B41FA5}">
                      <a16:colId xmlns:a16="http://schemas.microsoft.com/office/drawing/2014/main" val="3958809272"/>
                    </a:ext>
                  </a:extLst>
                </a:gridCol>
              </a:tblGrid>
              <a:tr h="2609557">
                <a:tc>
                  <a:txBody>
                    <a:bodyPr/>
                    <a:lstStyle/>
                    <a:p>
                      <a:r>
                        <a:rPr lang="en-US" sz="2500" b="1" i="1" u="sng" dirty="0">
                          <a:solidFill>
                            <a:schemeClr val="bg1"/>
                          </a:solidFill>
                        </a:rPr>
                        <a:t>We can: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2500" b="1" i="1" dirty="0">
                          <a:solidFill>
                            <a:srgbClr val="FFFF00"/>
                          </a:solidFill>
                        </a:rPr>
                        <a:t>Own our learning</a:t>
                      </a:r>
                      <a:r>
                        <a:rPr lang="en-US" sz="2500" b="1" i="1" u="none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500" b="1" i="1" u="none" dirty="0">
                          <a:solidFill>
                            <a:schemeClr val="bg1"/>
                          </a:solidFill>
                        </a:rPr>
                        <a:t>– know the work &amp; do it!</a:t>
                      </a: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 Get help / ask questions when needed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2500" b="1" i="1" dirty="0">
                          <a:solidFill>
                            <a:srgbClr val="FFFF00"/>
                          </a:solidFill>
                        </a:rPr>
                        <a:t>Complete overdue work (</a:t>
                      </a: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e.g., Post journal writing #1 to FreshGrade, Poetry Pre-Assessment, Simbi &amp; Math sign ups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2500" b="1" i="1" dirty="0">
                          <a:solidFill>
                            <a:srgbClr val="FFFF00"/>
                          </a:solidFill>
                        </a:rPr>
                        <a:t>Complete Tasks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Gr. 5 Attend Zoom Meeting 8:30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Whole Class Zoom Meeting 9:50 a.m.</a:t>
                      </a:r>
                    </a:p>
                    <a:p>
                      <a:endParaRPr lang="en-US" sz="1800" b="1" i="1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2500" b="1" i="1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</a:rPr>
                        <a:t>MRS. S IN STAFF MEETING 1:00 – 2:00 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98048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476" y="0"/>
            <a:ext cx="6535007" cy="1237880"/>
          </a:xfrm>
        </p:spPr>
        <p:txBody>
          <a:bodyPr>
            <a:normAutofit/>
          </a:bodyPr>
          <a:lstStyle/>
          <a:p>
            <a:br>
              <a:rPr lang="en-US" sz="3100" b="1" i="1" dirty="0">
                <a:solidFill>
                  <a:srgbClr val="FF0000"/>
                </a:solidFill>
              </a:rPr>
            </a:br>
            <a:r>
              <a:rPr lang="en-US" sz="3100" b="1" i="1" dirty="0">
                <a:solidFill>
                  <a:srgbClr val="000000"/>
                </a:solidFill>
              </a:rPr>
              <a:t>Learning Intentions, </a:t>
            </a:r>
            <a:r>
              <a:rPr lang="en-US" sz="3100" b="1" i="1" dirty="0">
                <a:solidFill>
                  <a:srgbClr val="FF0000"/>
                </a:solidFill>
              </a:rPr>
              <a:t>Thurs., April 16th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B411F-D785-4B05-9E4B-17F20796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1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26CAED0A-2A45-4C9C-BCDD-21A8A092C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012B5-6E1D-4085-AFF7-EDCC8581F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940" y="483763"/>
            <a:ext cx="10033364" cy="1128787"/>
          </a:xfr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600" b="1" kern="1200" dirty="0">
                <a:solidFill>
                  <a:srgbClr val="00206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What are you going to do for your </a:t>
            </a:r>
            <a:r>
              <a:rPr lang="en-US" sz="2600" b="1" u="sng" kern="1200" dirty="0">
                <a:solidFill>
                  <a:srgbClr val="00206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BRAIN BREAK </a:t>
            </a:r>
            <a:r>
              <a:rPr lang="en-US" sz="2600" b="1" kern="1200" dirty="0">
                <a:solidFill>
                  <a:srgbClr val="00206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today? </a:t>
            </a:r>
            <a:br>
              <a:rPr lang="en-US" sz="260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chemeClr val="tx1"/>
                </a:solidFill>
                <a:highlight>
                  <a:srgbClr val="00FFFF"/>
                </a:highlight>
                <a:latin typeface="+mj-lt"/>
                <a:ea typeface="+mj-ea"/>
                <a:cs typeface="+mj-cs"/>
              </a:rPr>
            </a:br>
            <a:r>
              <a:rPr lang="en-US" sz="2600" b="1" u="sng" kern="1200" dirty="0">
                <a:solidFill>
                  <a:schemeClr val="tx1"/>
                </a:solidFill>
                <a:highlight>
                  <a:srgbClr val="00FFFF"/>
                </a:highlight>
                <a:latin typeface="+mj-lt"/>
                <a:ea typeface="+mj-ea"/>
                <a:cs typeface="+mj-cs"/>
              </a:rPr>
              <a:t>NEW</a:t>
            </a:r>
            <a:r>
              <a:rPr lang="en-US" sz="2600" kern="1200" dirty="0">
                <a:solidFill>
                  <a:schemeClr val="tx1"/>
                </a:solidFill>
                <a:highlight>
                  <a:srgbClr val="00FFFF"/>
                </a:highlight>
                <a:latin typeface="+mj-lt"/>
                <a:ea typeface="+mj-ea"/>
                <a:cs typeface="+mj-cs"/>
              </a:rPr>
              <a:t>: </a:t>
            </a:r>
            <a:r>
              <a:rPr lang="en-US" sz="2600" b="1" i="1" kern="1200" dirty="0">
                <a:solidFill>
                  <a:schemeClr val="tx1"/>
                </a:solidFill>
                <a:highlight>
                  <a:srgbClr val="00FFFF"/>
                </a:highlight>
                <a:latin typeface="+mj-lt"/>
                <a:ea typeface="+mj-ea"/>
                <a:cs typeface="+mj-cs"/>
              </a:rPr>
              <a:t>See Ms. May’s </a:t>
            </a:r>
            <a:r>
              <a:rPr lang="en-US" sz="2600" b="1" i="1" u="sng" kern="1200" dirty="0">
                <a:solidFill>
                  <a:schemeClr val="tx1"/>
                </a:solidFill>
                <a:highlight>
                  <a:srgbClr val="00FFFF"/>
                </a:highlight>
                <a:latin typeface="+mj-lt"/>
                <a:ea typeface="+mj-ea"/>
                <a:cs typeface="+mj-cs"/>
              </a:rPr>
              <a:t>wellness</a:t>
            </a:r>
            <a:r>
              <a:rPr lang="en-US" sz="2600" b="1" i="1" kern="1200" dirty="0">
                <a:solidFill>
                  <a:schemeClr val="tx1"/>
                </a:solidFill>
                <a:highlight>
                  <a:srgbClr val="00FFFF"/>
                </a:highlight>
                <a:latin typeface="+mj-lt"/>
                <a:ea typeface="+mj-ea"/>
                <a:cs typeface="+mj-cs"/>
              </a:rPr>
              <a:t> ideas posted in Google Classroom &amp; on website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D29D39-6F2D-4ACB-B160-A0E1A17CDF9E}"/>
              </a:ext>
            </a:extLst>
          </p:cNvPr>
          <p:cNvSpPr/>
          <p:nvPr/>
        </p:nvSpPr>
        <p:spPr>
          <a:xfrm>
            <a:off x="428238" y="2389218"/>
            <a:ext cx="7984378" cy="3809280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FDF300"/>
              </a:buClr>
            </a:pPr>
            <a:r>
              <a:rPr lang="en-US" sz="2700" b="1" u="sng" cap="all" dirty="0">
                <a:highlight>
                  <a:srgbClr val="00FF00"/>
                </a:highlight>
              </a:rPr>
              <a:t>OVERDUE work?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FDF300"/>
              </a:buClr>
            </a:pPr>
            <a:r>
              <a:rPr lang="en-US" sz="2000" b="1" u="sng" cap="all" dirty="0">
                <a:solidFill>
                  <a:srgbClr val="FF0000"/>
                </a:solidFill>
                <a:highlight>
                  <a:srgbClr val="00FF00"/>
                </a:highlight>
              </a:rPr>
              <a:t>Yesterday? 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Clr>
                <a:srgbClr val="FDF300"/>
              </a:buClr>
              <a:buFont typeface="Wingdings" panose="05000000000000000000" pitchFamily="2" charset="2"/>
              <a:buChar char="q"/>
            </a:pPr>
            <a:r>
              <a:rPr lang="en-US" sz="2000" b="1" cap="all" dirty="0"/>
              <a:t>LEARNING INTENTION &amp; SHARE a BOOK YOU ARE (</a:t>
            </a:r>
            <a:r>
              <a:rPr lang="en-US" sz="2000" b="1" cap="all" dirty="0">
                <a:highlight>
                  <a:srgbClr val="00FF00"/>
                </a:highlight>
              </a:rPr>
              <a:t>new doc?)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Clr>
                <a:srgbClr val="FDF300"/>
              </a:buClr>
              <a:buFont typeface="Wingdings" panose="05000000000000000000" pitchFamily="2" charset="2"/>
              <a:buChar char="q"/>
            </a:pPr>
            <a:r>
              <a:rPr lang="en-US" sz="2000" b="1" cap="all" dirty="0"/>
              <a:t>Sel journal – shared w/ mrs. s?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Clr>
                <a:srgbClr val="FDF300"/>
              </a:buClr>
              <a:buFont typeface="Wingdings" panose="05000000000000000000" pitchFamily="2" charset="2"/>
              <a:buChar char="q"/>
            </a:pPr>
            <a:r>
              <a:rPr lang="en-US" sz="2000" b="1" cap="all" dirty="0"/>
              <a:t>Reading, &amp; math?  </a:t>
            </a:r>
            <a:r>
              <a:rPr lang="en-US" sz="2000" b="1" cap="all" dirty="0">
                <a:highlight>
                  <a:srgbClr val="FFFF00"/>
                </a:highlight>
              </a:rPr>
              <a:t>“Keep learning”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Clr>
                <a:srgbClr val="FDF300"/>
              </a:buClr>
              <a:buFont typeface="Wingdings" panose="05000000000000000000" pitchFamily="2" charset="2"/>
              <a:buChar char="q"/>
            </a:pPr>
            <a:r>
              <a:rPr lang="en-US" sz="2000" b="1" cap="all" dirty="0"/>
              <a:t>Poetry pre-assessment?  </a:t>
            </a:r>
            <a:r>
              <a:rPr lang="en-US" sz="2000" b="1" i="1" u="sng" cap="all" dirty="0">
                <a:highlight>
                  <a:srgbClr val="00FF00"/>
                </a:highlight>
              </a:rPr>
              <a:t>Before zoom</a:t>
            </a:r>
            <a:endParaRPr lang="en-US" sz="2000" b="1" u="sng" cap="all" dirty="0">
              <a:highlight>
                <a:srgbClr val="00FF00"/>
              </a:highlight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FDF300"/>
              </a:buClr>
            </a:pPr>
            <a:r>
              <a:rPr lang="en-US" sz="2000" b="1" u="sng" cap="all" dirty="0">
                <a:solidFill>
                  <a:srgbClr val="FF0000"/>
                </a:solidFill>
                <a:highlight>
                  <a:srgbClr val="00FF00"/>
                </a:highlight>
              </a:rPr>
              <a:t>Last week?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Clr>
                <a:srgbClr val="FDF300"/>
              </a:buClr>
              <a:buFont typeface="Wingdings" panose="05000000000000000000" pitchFamily="2" charset="2"/>
              <a:buChar char="q"/>
            </a:pPr>
            <a:r>
              <a:rPr lang="en-US" sz="2000" b="1" cap="all" dirty="0"/>
              <a:t>first journal entry posted to </a:t>
            </a:r>
            <a:r>
              <a:rPr lang="en-US" sz="2000" b="1" u="sng" cap="all" dirty="0"/>
              <a:t>freshgrade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Clr>
                <a:srgbClr val="FDF300"/>
              </a:buClr>
              <a:buFont typeface="Wingdings" panose="05000000000000000000" pitchFamily="2" charset="2"/>
              <a:buChar char="q"/>
            </a:pPr>
            <a:r>
              <a:rPr lang="en-US" sz="2000" b="1" cap="all" dirty="0"/>
              <a:t>Accounts with – math antics, ixl or khan academy?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Clr>
                <a:srgbClr val="FDF300"/>
              </a:buClr>
              <a:buFont typeface="Wingdings" panose="05000000000000000000" pitchFamily="2" charset="2"/>
              <a:buChar char="q"/>
            </a:pPr>
            <a:r>
              <a:rPr lang="en-US" sz="2000" b="1" cap="all" dirty="0"/>
              <a:t>Google Form surveys – 2 check ins</a:t>
            </a:r>
          </a:p>
        </p:txBody>
      </p:sp>
      <p:pic>
        <p:nvPicPr>
          <p:cNvPr id="7" name="Content Placeholder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B13E5DE-CF96-4D37-B427-E8FA712E4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r="4674" b="4"/>
          <a:stretch/>
        </p:blipFill>
        <p:spPr>
          <a:xfrm>
            <a:off x="8412616" y="2559047"/>
            <a:ext cx="2743620" cy="3639451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8A0912-D420-4AAA-9B63-66736CE08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6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3AD25-CBA8-42D8-91D6-6014945D8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18" y="128759"/>
            <a:ext cx="4494297" cy="1245144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highlight>
                  <a:srgbClr val="00FF00"/>
                </a:highlight>
              </a:rPr>
              <a:t>What’s Up, Today, </a:t>
            </a:r>
            <a:r>
              <a:rPr lang="en-US" b="1" i="1" dirty="0"/>
              <a:t>Thurs., April 16th</a:t>
            </a:r>
            <a:endParaRPr lang="en-US" sz="3900" b="1" dirty="0">
              <a:solidFill>
                <a:srgbClr val="C0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557CA-8C0D-48D9-B5BD-DBE30596A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7572" y="663485"/>
            <a:ext cx="5866228" cy="71041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300" dirty="0">
                <a:solidFill>
                  <a:srgbClr val="C00000"/>
                </a:solidFill>
                <a:highlight>
                  <a:srgbClr val="00FF00"/>
                </a:highlight>
              </a:rPr>
              <a:t>KEEP LEARNING!</a:t>
            </a:r>
          </a:p>
          <a:p>
            <a:pPr algn="ctr"/>
            <a:r>
              <a:rPr lang="en-US" dirty="0">
                <a:hlinkClick r:id="rId2"/>
              </a:rPr>
              <a:t>http://pamsamaddar.weebly.com/keep-learning.html</a:t>
            </a:r>
            <a:endParaRPr lang="en-US" dirty="0"/>
          </a:p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F477F-E4F3-446C-A08D-42FFFC499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912" y="1555479"/>
            <a:ext cx="11127543" cy="51266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500" b="1" u="sng" cap="all" dirty="0">
                <a:solidFill>
                  <a:schemeClr val="accent1"/>
                </a:solidFill>
                <a:highlight>
                  <a:srgbClr val="FFFF00"/>
                </a:highlight>
              </a:rPr>
              <a:t>THINK LIKE A WRITER:</a:t>
            </a:r>
          </a:p>
          <a:p>
            <a:pPr marL="0" indent="0">
              <a:buNone/>
            </a:pPr>
            <a:r>
              <a:rPr lang="en-US" sz="2500" b="1" u="sng" cap="all" dirty="0">
                <a:solidFill>
                  <a:schemeClr val="accent1">
                    <a:lumMod val="50000"/>
                  </a:schemeClr>
                </a:solidFill>
              </a:rPr>
              <a:t>1) </a:t>
            </a:r>
            <a:r>
              <a:rPr lang="en-US" sz="2500" b="1" u="sng" cap="all" dirty="0">
                <a:solidFill>
                  <a:schemeClr val="accent1"/>
                </a:solidFill>
              </a:rPr>
              <a:t>Journal Writing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500" b="1" u="sng" dirty="0"/>
              <a:t>Share SEL Journal </a:t>
            </a:r>
            <a:r>
              <a:rPr lang="en-US" sz="2500" b="1" dirty="0"/>
              <a:t>with Mrs. S, if not done already </a:t>
            </a:r>
            <a:r>
              <a:rPr lang="en-US" sz="2500" b="1" dirty="0">
                <a:sym typeface="Wingdings" panose="05000000000000000000" pitchFamily="2" charset="2"/>
              </a:rPr>
              <a:t>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500" b="1" dirty="0">
                <a:sym typeface="Wingdings" panose="05000000000000000000" pitchFamily="2" charset="2"/>
              </a:rPr>
              <a:t>Write a </a:t>
            </a:r>
            <a:r>
              <a:rPr lang="en-US" sz="2500" b="1" u="sng" dirty="0">
                <a:sym typeface="Wingdings" panose="05000000000000000000" pitchFamily="2" charset="2"/>
              </a:rPr>
              <a:t>new journal entry </a:t>
            </a:r>
            <a:r>
              <a:rPr lang="en-US" sz="2500" b="1" dirty="0">
                <a:sym typeface="Wingdings" panose="05000000000000000000" pitchFamily="2" charset="2"/>
              </a:rPr>
              <a:t>selecting from topics, </a:t>
            </a:r>
            <a:r>
              <a:rPr lang="en-US" sz="2500" b="1" u="sng" dirty="0">
                <a:highlight>
                  <a:srgbClr val="00FFFF"/>
                </a:highlight>
                <a:sym typeface="Wingdings" panose="05000000000000000000" pitchFamily="2" charset="2"/>
              </a:rPr>
              <a:t>see next slide.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500" b="1" dirty="0"/>
              <a:t>Complete </a:t>
            </a:r>
            <a:r>
              <a:rPr lang="en-US" sz="2500" b="1" u="sng" dirty="0">
                <a:solidFill>
                  <a:srgbClr val="FF0000"/>
                </a:solidFill>
              </a:rPr>
              <a:t>PREASSESSMENT FOR POETRY II</a:t>
            </a:r>
            <a:r>
              <a:rPr lang="en-US" sz="2500" b="1" u="sng" dirty="0"/>
              <a:t> – word sort, (In April 16</a:t>
            </a:r>
            <a:r>
              <a:rPr lang="en-US" sz="2500" b="1" u="sng" baseline="30000" dirty="0"/>
              <a:t>th</a:t>
            </a:r>
            <a:r>
              <a:rPr lang="en-US" sz="2500" b="1" u="sng" dirty="0"/>
              <a:t> GC folder); Google Form not done from yesterday?  Please complete.</a:t>
            </a:r>
            <a:endParaRPr lang="en-US" sz="2500" b="1" dirty="0"/>
          </a:p>
          <a:p>
            <a:pPr marL="0" indent="0">
              <a:buNone/>
            </a:pPr>
            <a:r>
              <a:rPr lang="en-US" sz="2500" b="1" u="sng" dirty="0">
                <a:solidFill>
                  <a:schemeClr val="accent1"/>
                </a:solidFill>
                <a:highlight>
                  <a:srgbClr val="FFFF00"/>
                </a:highlight>
              </a:rPr>
              <a:t>THINK LIKE A MATHEMATICIAN: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500" b="1" dirty="0"/>
              <a:t>Math Antics – </a:t>
            </a:r>
            <a:r>
              <a:rPr lang="en-US" sz="2500" b="1" dirty="0">
                <a:solidFill>
                  <a:srgbClr val="FF0000"/>
                </a:solidFill>
              </a:rPr>
              <a:t>Continue with </a:t>
            </a:r>
            <a:r>
              <a:rPr lang="en-US" sz="2500" b="1" u="sng" dirty="0">
                <a:solidFill>
                  <a:srgbClr val="FF0000"/>
                </a:solidFill>
              </a:rPr>
              <a:t>“Fractions Are Parts”  </a:t>
            </a:r>
            <a:r>
              <a:rPr lang="en-US" sz="2500" b="1" dirty="0">
                <a:solidFill>
                  <a:srgbClr val="FF0000"/>
                </a:solidFill>
              </a:rPr>
              <a:t>exercises</a:t>
            </a:r>
            <a:r>
              <a:rPr lang="en-US" sz="2500" b="1" dirty="0"/>
              <a:t>.  </a:t>
            </a:r>
            <a:r>
              <a:rPr lang="en-US" sz="2500" b="1" dirty="0">
                <a:solidFill>
                  <a:srgbClr val="0070C0"/>
                </a:solidFill>
                <a:highlight>
                  <a:srgbClr val="00FF00"/>
                </a:highlight>
              </a:rPr>
              <a:t>Answers available today &amp; Friday, only. </a:t>
            </a:r>
            <a:r>
              <a:rPr lang="en-US" sz="2500" b="1" dirty="0">
                <a:solidFill>
                  <a:srgbClr val="0070C0"/>
                </a:solidFill>
                <a:highlight>
                  <a:srgbClr val="00FF00"/>
                </a:highlight>
                <a:sym typeface="Wingdings" panose="05000000000000000000" pitchFamily="2" charset="2"/>
              </a:rPr>
              <a:t></a:t>
            </a:r>
            <a:endParaRPr lang="en-US" sz="2500" b="1" dirty="0">
              <a:solidFill>
                <a:srgbClr val="0070C0"/>
              </a:solidFill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en-US" sz="2500" b="1" u="sng" dirty="0">
                <a:solidFill>
                  <a:schemeClr val="accent1"/>
                </a:solidFill>
                <a:highlight>
                  <a:srgbClr val="FFFF00"/>
                </a:highlight>
              </a:rPr>
              <a:t>4.THINK LIKE A READER</a:t>
            </a:r>
          </a:p>
          <a:p>
            <a:pPr marL="0" indent="0">
              <a:buNone/>
            </a:pPr>
            <a:r>
              <a:rPr lang="en-US" sz="2500" b="1" dirty="0"/>
              <a:t>START W/ </a:t>
            </a:r>
            <a:r>
              <a:rPr lang="en-US" sz="2500" b="1" dirty="0">
                <a:solidFill>
                  <a:srgbClr val="FF0000"/>
                </a:solidFill>
              </a:rPr>
              <a:t>SIMBI  </a:t>
            </a:r>
            <a:r>
              <a:rPr lang="en-US" sz="2500" b="1" dirty="0"/>
              <a:t>CHECK OUT LIBRARY TO FIND LOCATION OF GR.5/6 MATERIAL.  PLAY WITH SIMBI</a:t>
            </a:r>
            <a:r>
              <a:rPr lang="en-US" sz="2500" b="1" dirty="0">
                <a:highlight>
                  <a:srgbClr val="00FF00"/>
                </a:highlight>
              </a:rPr>
              <a:t>.   Mrs. S will call students “not yet” registered </a:t>
            </a:r>
            <a:r>
              <a:rPr lang="en-US" sz="2500" b="1" dirty="0">
                <a:sym typeface="Wingdings" panose="05000000000000000000" pitchFamily="2" charset="2"/>
              </a:rPr>
              <a:t>  Note:  ELL, RAZ &amp; Read Live (optional).</a:t>
            </a:r>
            <a:endParaRPr lang="en-US" sz="2500" b="1" dirty="0"/>
          </a:p>
          <a:p>
            <a:pPr marL="0" indent="0" algn="ctr">
              <a:buNone/>
            </a:pPr>
            <a:r>
              <a:rPr lang="en-US" sz="2500" b="1" u="sng" dirty="0"/>
              <a:t>ZOOM MEETINGS  Gr. 5 Only </a:t>
            </a:r>
            <a:r>
              <a:rPr lang="en-US" sz="2500" b="1" dirty="0">
                <a:solidFill>
                  <a:schemeClr val="accent1"/>
                </a:solidFill>
              </a:rPr>
              <a:t>8:30 a.m.  &amp;  </a:t>
            </a:r>
            <a:r>
              <a:rPr lang="en-US" sz="2500" b="1" u="sng" dirty="0"/>
              <a:t>Lunch</a:t>
            </a:r>
            <a:r>
              <a:rPr lang="en-US" sz="2500" b="1" dirty="0">
                <a:solidFill>
                  <a:schemeClr val="accent1"/>
                </a:solidFill>
              </a:rPr>
              <a:t> 9:50 Whole Class</a:t>
            </a:r>
          </a:p>
          <a:p>
            <a:pPr marL="0" indent="0">
              <a:buNone/>
            </a:pPr>
            <a:endParaRPr lang="en-US" sz="12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288216-B0A3-4900-9C45-972BDE32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842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56C15-A573-47DE-B426-DC5EF89A0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42" y="1372380"/>
            <a:ext cx="9106164" cy="1315045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chemeClr val="bg1"/>
                </a:solidFill>
                <a:highlight>
                  <a:srgbClr val="808000"/>
                </a:highlight>
              </a:rPr>
              <a:t>THINK LIKE A WRITER - JOURNAL WRITING</a:t>
            </a:r>
            <a:br>
              <a:rPr lang="en-US" dirty="0"/>
            </a:b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highlight>
                  <a:srgbClr val="00FFFF"/>
                </a:highlight>
              </a:rPr>
              <a:t>see LIST of “new” prompts DOC!</a:t>
            </a:r>
            <a:br>
              <a:rPr lang="en-US" sz="33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3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https://education.weebly.com/weebly/main.php#/</a:t>
            </a:r>
            <a:br>
              <a:rPr lang="en-US" dirty="0"/>
            </a:br>
            <a:r>
              <a:rPr lang="en-US" dirty="0"/>
              <a:t>       </a:t>
            </a:r>
            <a:r>
              <a:rPr lang="en-US" sz="2800" b="1" i="1" dirty="0">
                <a:highlight>
                  <a:srgbClr val="00FFFF"/>
                </a:highlight>
              </a:rPr>
              <a:t>Also stored in Learning from Home on Google Classroom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90561B-1FE3-4FC5-A05A-DD8CA5273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735" y="3365885"/>
            <a:ext cx="2264397" cy="508997"/>
          </a:xfrm>
          <a:solidFill>
            <a:schemeClr val="accent4"/>
          </a:solidFill>
        </p:spPr>
        <p:txBody>
          <a:bodyPr/>
          <a:lstStyle/>
          <a:p>
            <a:r>
              <a:rPr lang="en-US" dirty="0"/>
              <a:t>APPROACH #1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8FA689-1E7E-45CC-9DD3-D40E7CD25E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5844" y="2900825"/>
            <a:ext cx="2213113" cy="55669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APPROACH #2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FBAFEF-A2E6-490D-88B8-3DD2585049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 rot="361217">
            <a:off x="5646859" y="3791446"/>
            <a:ext cx="4774096" cy="1669360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SELECT &amp; PRINT OFF A “CHOICE BOARD” &amp; PLAY TIC-TAC TOE EACH WEEK.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56A3B-CA65-4598-A04B-2520FDC5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45F2676E-24D4-4411-BAB1-52C22FBB43A9}"/>
              </a:ext>
            </a:extLst>
          </p:cNvPr>
          <p:cNvSpPr txBox="1">
            <a:spLocks/>
          </p:cNvSpPr>
          <p:nvPr/>
        </p:nvSpPr>
        <p:spPr>
          <a:xfrm rot="21269813">
            <a:off x="519389" y="4099009"/>
            <a:ext cx="4754976" cy="168116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SURF THE </a:t>
            </a:r>
            <a:r>
              <a:rPr lang="en-US" u="sng" dirty="0"/>
              <a:t>FULL DOC EACH DAY </a:t>
            </a:r>
            <a:r>
              <a:rPr lang="en-US" dirty="0"/>
              <a:t>TO PICK A PROMPT THAT INSPIRES YOU ON THAT DAY TO WRITE.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E7951F-C07D-41B0-8C1F-12F3A98A9FF9}"/>
              </a:ext>
            </a:extLst>
          </p:cNvPr>
          <p:cNvSpPr txBox="1"/>
          <p:nvPr/>
        </p:nvSpPr>
        <p:spPr>
          <a:xfrm>
            <a:off x="3581401" y="5680382"/>
            <a:ext cx="6713951" cy="8585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highlight>
                  <a:srgbClr val="808000"/>
                </a:highlight>
              </a:rPr>
              <a:t>PIC A FAV TO POST IN TERM 3 JOURNAL WRITING BIN ON FRESHGRADE ONE TIME PER WEEK!</a:t>
            </a:r>
          </a:p>
        </p:txBody>
      </p:sp>
      <p:pic>
        <p:nvPicPr>
          <p:cNvPr id="16" name="Picture 15" descr="A picture containing food&#10;&#10;Description automatically generated">
            <a:extLst>
              <a:ext uri="{FF2B5EF4-FFF2-40B4-BE49-F238E27FC236}">
                <a16:creationId xmlns:a16="http://schemas.microsoft.com/office/drawing/2014/main" id="{19B8E7D0-F095-4D27-90A2-6EC261BEF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506" y="383948"/>
            <a:ext cx="2743200" cy="339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4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A64AB3-A82C-48E9-8D36-05078826A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4032" y="5437414"/>
            <a:ext cx="9435152" cy="789673"/>
          </a:xfrm>
        </p:spPr>
        <p:txBody>
          <a:bodyPr anchor="ctr">
            <a:noAutofit/>
          </a:bodyPr>
          <a:lstStyle/>
          <a:p>
            <a:r>
              <a:rPr lang="en-US" sz="4600" b="1" u="sng" dirty="0">
                <a:solidFill>
                  <a:schemeClr val="bg1"/>
                </a:solidFill>
              </a:rPr>
              <a:t>PREASSESSMENT FOR POETRY II</a:t>
            </a:r>
            <a:br>
              <a:rPr lang="en-US" sz="4600" b="1" u="sng" dirty="0">
                <a:solidFill>
                  <a:schemeClr val="bg1"/>
                </a:solidFill>
              </a:rPr>
            </a:br>
            <a:r>
              <a:rPr lang="en-US" sz="4600" b="1" u="sng" dirty="0">
                <a:solidFill>
                  <a:schemeClr val="bg1"/>
                </a:solidFill>
              </a:rPr>
              <a:t> </a:t>
            </a:r>
            <a:r>
              <a:rPr lang="en-US" sz="4600" b="1" u="sng" dirty="0">
                <a:highlight>
                  <a:srgbClr val="00FF00"/>
                </a:highlight>
              </a:rPr>
              <a:t>(in Google Classroom Folder for Today</a:t>
            </a:r>
            <a:r>
              <a:rPr lang="en-US" sz="4600" b="1" u="sng" dirty="0">
                <a:solidFill>
                  <a:schemeClr val="bg1"/>
                </a:solidFill>
                <a:highlight>
                  <a:srgbClr val="00FF00"/>
                </a:highlight>
              </a:rPr>
              <a:t>)</a:t>
            </a:r>
            <a:endParaRPr lang="en-US" sz="4600" dirty="0">
              <a:solidFill>
                <a:schemeClr val="bg1"/>
              </a:solidFill>
              <a:highlight>
                <a:srgbClr val="00FF00"/>
              </a:highlight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D9725-B523-4B86-BF9C-FFC6D1FB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AF85746-A7AB-44D5-AFDF-345284076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355" y="3947144"/>
            <a:ext cx="184731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1A45093-23EA-47EC-8799-DE46408B7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703257"/>
              </p:ext>
            </p:extLst>
          </p:nvPr>
        </p:nvGraphicFramePr>
        <p:xfrm>
          <a:off x="715694" y="191405"/>
          <a:ext cx="10914063" cy="288180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521865">
                  <a:extLst>
                    <a:ext uri="{9D8B030D-6E8A-4147-A177-3AD203B41FA5}">
                      <a16:colId xmlns:a16="http://schemas.microsoft.com/office/drawing/2014/main" val="1533671833"/>
                    </a:ext>
                  </a:extLst>
                </a:gridCol>
                <a:gridCol w="2808277">
                  <a:extLst>
                    <a:ext uri="{9D8B030D-6E8A-4147-A177-3AD203B41FA5}">
                      <a16:colId xmlns:a16="http://schemas.microsoft.com/office/drawing/2014/main" val="3679406073"/>
                    </a:ext>
                  </a:extLst>
                </a:gridCol>
                <a:gridCol w="2641504">
                  <a:extLst>
                    <a:ext uri="{9D8B030D-6E8A-4147-A177-3AD203B41FA5}">
                      <a16:colId xmlns:a16="http://schemas.microsoft.com/office/drawing/2014/main" val="3985292319"/>
                    </a:ext>
                  </a:extLst>
                </a:gridCol>
                <a:gridCol w="2942417">
                  <a:extLst>
                    <a:ext uri="{9D8B030D-6E8A-4147-A177-3AD203B41FA5}">
                      <a16:colId xmlns:a16="http://schemas.microsoft.com/office/drawing/2014/main" val="1626199587"/>
                    </a:ext>
                  </a:extLst>
                </a:gridCol>
              </a:tblGrid>
              <a:tr h="67520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u="sng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CLUELESS</a:t>
                      </a:r>
                      <a:endParaRPr lang="en-US" sz="4100" u="sng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156620" marR="156620" marT="104413" marB="10441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u="sng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RECOGNITION</a:t>
                      </a:r>
                      <a:endParaRPr lang="en-US" sz="4100" u="sng" dirty="0">
                        <a:effectLst/>
                        <a:highlight>
                          <a:srgbClr val="00FF00"/>
                        </a:highlight>
                      </a:endParaRPr>
                    </a:p>
                  </a:txBody>
                  <a:tcPr marL="156620" marR="156620" marT="104413" marB="10441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u="sng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MAYBE</a:t>
                      </a:r>
                      <a:endParaRPr lang="en-US" sz="4100" u="sng" dirty="0">
                        <a:effectLst/>
                        <a:highlight>
                          <a:srgbClr val="00FFFF"/>
                        </a:highlight>
                      </a:endParaRPr>
                    </a:p>
                  </a:txBody>
                  <a:tcPr marL="156620" marR="156620" marT="104413" marB="10441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u="sng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CONFIDENT</a:t>
                      </a:r>
                      <a:endParaRPr lang="en-US" sz="4100" u="sng" dirty="0">
                        <a:effectLst/>
                        <a:highlight>
                          <a:srgbClr val="FF00FF"/>
                        </a:highlight>
                      </a:endParaRPr>
                    </a:p>
                  </a:txBody>
                  <a:tcPr marL="156620" marR="156620" marT="104413" marB="104413"/>
                </a:tc>
                <a:extLst>
                  <a:ext uri="{0D108BD9-81ED-4DB2-BD59-A6C34878D82A}">
                    <a16:rowId xmlns:a16="http://schemas.microsoft.com/office/drawing/2014/main" val="898810541"/>
                  </a:ext>
                </a:extLst>
              </a:tr>
              <a:tr h="220659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I've never seen or heard these words before!</a:t>
                      </a:r>
                      <a:endParaRPr lang="en-US" sz="41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156620" marR="156620" marT="104413" marB="10441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I've seen or heard these words, but I don't know what they mean!</a:t>
                      </a:r>
                      <a:endParaRPr lang="en-US" sz="4100" dirty="0">
                        <a:effectLst/>
                        <a:highlight>
                          <a:srgbClr val="00FF00"/>
                        </a:highlight>
                      </a:endParaRPr>
                    </a:p>
                  </a:txBody>
                  <a:tcPr marL="156620" marR="156620" marT="104413" marB="10441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I think I know or remember a meaning for these words!</a:t>
                      </a:r>
                      <a:endParaRPr lang="en-US" sz="4100" dirty="0">
                        <a:effectLst/>
                        <a:highlight>
                          <a:srgbClr val="00FFFF"/>
                        </a:highlight>
                      </a:endParaRPr>
                    </a:p>
                  </a:txBody>
                  <a:tcPr marL="156620" marR="156620" marT="104413" marB="10441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I know what these words mean and would get them right on a test!</a:t>
                      </a:r>
                      <a:endParaRPr lang="en-US" sz="4100" dirty="0">
                        <a:effectLst/>
                        <a:highlight>
                          <a:srgbClr val="FF00FF"/>
                        </a:highlight>
                      </a:endParaRPr>
                    </a:p>
                  </a:txBody>
                  <a:tcPr marL="156620" marR="156620" marT="104413" marB="104413"/>
                </a:tc>
                <a:extLst>
                  <a:ext uri="{0D108BD9-81ED-4DB2-BD59-A6C34878D82A}">
                    <a16:rowId xmlns:a16="http://schemas.microsoft.com/office/drawing/2014/main" val="331555414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CD76249-4F8D-4E4D-B77E-B643D6079295}"/>
              </a:ext>
            </a:extLst>
          </p:cNvPr>
          <p:cNvSpPr txBox="1"/>
          <p:nvPr/>
        </p:nvSpPr>
        <p:spPr>
          <a:xfrm>
            <a:off x="2013772" y="3192700"/>
            <a:ext cx="8518229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highlight>
                  <a:srgbClr val="FFFF00"/>
                </a:highlight>
              </a:rPr>
              <a:t>CHOOSE ONE DOC. COMPLETE.  </a:t>
            </a:r>
          </a:p>
          <a:p>
            <a:r>
              <a:rPr lang="en-US" sz="2000" b="1" u="sng" dirty="0">
                <a:highlight>
                  <a:srgbClr val="FFFF00"/>
                </a:highlight>
              </a:rPr>
              <a:t>POST TO FRESHGRADE “Learning from Home” Bin before end of day Friday.</a:t>
            </a:r>
          </a:p>
          <a:p>
            <a:r>
              <a:rPr lang="en-US" sz="2000" dirty="0"/>
              <a:t>THE VOCABULARY OF POETRY – REGULAR </a:t>
            </a:r>
            <a:r>
              <a:rPr lang="en-US" sz="2000" b="1" u="sng" dirty="0">
                <a:highlight>
                  <a:srgbClr val="FFFF00"/>
                </a:highlight>
              </a:rPr>
              <a:t>OR</a:t>
            </a:r>
          </a:p>
          <a:p>
            <a:r>
              <a:rPr lang="en-US" sz="2000" dirty="0"/>
              <a:t>THE VOCABULARY OF POETRY – ADAPTED (IF ON LEARNING PLAN</a:t>
            </a:r>
          </a:p>
        </p:txBody>
      </p:sp>
    </p:spTree>
    <p:extLst>
      <p:ext uri="{BB962C8B-B14F-4D97-AF65-F5344CB8AC3E}">
        <p14:creationId xmlns:p14="http://schemas.microsoft.com/office/powerpoint/2010/main" val="3000192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B8C01-379F-4917-AADE-A56C84FE8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9" y="334145"/>
            <a:ext cx="9679001" cy="121916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Zoom Links Today – Thurs., April 16</a:t>
            </a:r>
            <a:r>
              <a:rPr lang="en-US" b="1" i="1" baseline="30000" dirty="0">
                <a:solidFill>
                  <a:srgbClr val="FF0000"/>
                </a:solidFill>
              </a:rPr>
              <a:t>th</a:t>
            </a:r>
            <a:br>
              <a:rPr lang="en-US" b="1" i="1" dirty="0"/>
            </a:br>
            <a:r>
              <a:rPr lang="en-US" sz="2800" b="1" i="1" dirty="0"/>
              <a:t>Links also at </a:t>
            </a:r>
            <a:r>
              <a:rPr lang="en-US" sz="2800" b="1" i="1" dirty="0">
                <a:hlinkClick r:id="rId2"/>
              </a:rPr>
              <a:t>http://pamsamaddar.weebly.com</a:t>
            </a:r>
            <a:r>
              <a:rPr lang="en-US" sz="2800" b="1" i="1" u="sng" dirty="0"/>
              <a:t> (Week at a Glance)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9EE39-28CB-4C46-8800-C326F949A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867" y="2368419"/>
            <a:ext cx="2771997" cy="1008538"/>
          </a:xfrm>
          <a:solidFill>
            <a:srgbClr val="92D050"/>
          </a:solidFill>
        </p:spPr>
        <p:txBody>
          <a:bodyPr>
            <a:normAutofit fontScale="47500" lnSpcReduction="20000"/>
          </a:bodyPr>
          <a:lstStyle/>
          <a:p>
            <a:endParaRPr lang="en-US" i="1" u="sng" dirty="0">
              <a:solidFill>
                <a:srgbClr val="FF0000"/>
              </a:solidFill>
            </a:endParaRPr>
          </a:p>
          <a:p>
            <a:r>
              <a:rPr lang="en-US" sz="3600" i="1" u="sng" dirty="0">
                <a:solidFill>
                  <a:srgbClr val="FF0000"/>
                </a:solidFill>
              </a:rPr>
              <a:t>Grade 5 Only 8:30 a.m.</a:t>
            </a:r>
          </a:p>
          <a:p>
            <a:br>
              <a:rPr lang="en-US" dirty="0"/>
            </a:b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E6712-CCC7-4DBA-99E2-9D07FA68E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304" y="3237766"/>
            <a:ext cx="4829492" cy="2671762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681D09-F4CC-4730-976E-CAE54F626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78248" y="2529058"/>
            <a:ext cx="3623839" cy="899942"/>
          </a:xfrm>
          <a:solidFill>
            <a:srgbClr val="92D050"/>
          </a:solidFill>
        </p:spPr>
        <p:txBody>
          <a:bodyPr>
            <a:normAutofit fontScale="47500" lnSpcReduction="20000"/>
          </a:bodyPr>
          <a:lstStyle/>
          <a:p>
            <a:r>
              <a:rPr lang="en-US" sz="3700" u="sng" dirty="0">
                <a:solidFill>
                  <a:srgbClr val="FF0000"/>
                </a:solidFill>
              </a:rPr>
              <a:t>9:50 – 10:30  WHOLE CLASS</a:t>
            </a:r>
          </a:p>
          <a:p>
            <a:r>
              <a:rPr lang="en-US" sz="3700" dirty="0"/>
              <a:t>Look forward to seeing all of you!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7DEFB2-85F5-40CE-B5DD-81D5CFE68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08394" y="1969683"/>
            <a:ext cx="5237870" cy="1958926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63E4F67-8536-4E0C-858A-FD3C00CA8A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6"/>
          <a:stretch/>
        </p:blipFill>
        <p:spPr bwMode="auto">
          <a:xfrm>
            <a:off x="4276808" y="1931537"/>
            <a:ext cx="3390338" cy="163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4FB6FD-251B-4056-9650-677EF3143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9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1CE3B9-1C87-4071-A119-FFB72BDB2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234" y="4110761"/>
            <a:ext cx="3805891" cy="253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1F5628-DF69-4C2C-8074-AEF01E8E9827}"/>
              </a:ext>
            </a:extLst>
          </p:cNvPr>
          <p:cNvSpPr/>
          <p:nvPr/>
        </p:nvSpPr>
        <p:spPr>
          <a:xfrm>
            <a:off x="6843351" y="4790757"/>
            <a:ext cx="4858736" cy="6656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br>
              <a:rPr lang="en-US" b="1" cap="all" dirty="0">
                <a:solidFill>
                  <a:srgbClr val="00B0F0"/>
                </a:solidFill>
              </a:rPr>
            </a:br>
            <a:r>
              <a:rPr lang="en-US" b="1" u="sng" cap="all" dirty="0">
                <a:solidFill>
                  <a:srgbClr val="00B0F0"/>
                </a:solidFill>
              </a:rPr>
              <a:t>​Notice our Meeting ID is always the same?</a:t>
            </a:r>
            <a:endParaRPr lang="en-US" b="1" cap="all" dirty="0">
              <a:solidFill>
                <a:srgbClr val="00B0F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99FBAA-98B3-4B7D-80B1-02B6D8E86920}"/>
              </a:ext>
            </a:extLst>
          </p:cNvPr>
          <p:cNvSpPr/>
          <p:nvPr/>
        </p:nvSpPr>
        <p:spPr>
          <a:xfrm>
            <a:off x="22839" y="4573647"/>
            <a:ext cx="299721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u="sng" dirty="0">
                <a:hlinkClick r:id="rId5"/>
              </a:rPr>
              <a:t>https://sd23.zoom.us/j/9012148642</a:t>
            </a:r>
            <a:r>
              <a:rPr lang="en-US" dirty="0"/>
              <a:t> </a:t>
            </a:r>
          </a:p>
          <a:p>
            <a:r>
              <a:rPr lang="en-US" dirty="0"/>
              <a:t>Meeting ID: 901 214 8642 </a:t>
            </a:r>
          </a:p>
        </p:txBody>
      </p:sp>
    </p:spTree>
    <p:extLst>
      <p:ext uri="{BB962C8B-B14F-4D97-AF65-F5344CB8AC3E}">
        <p14:creationId xmlns:p14="http://schemas.microsoft.com/office/powerpoint/2010/main" val="981120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1201</Words>
  <Application>Microsoft Office PowerPoint</Application>
  <PresentationFormat>Widescreen</PresentationFormat>
  <Paragraphs>161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Team Samaddar   Connect-Learn-Grow Thursday, April 16th Daily Visual! Gr. 6 Skip to Slide 4</vt:lpstr>
      <vt:lpstr>8:30 Zoom Meeting Agenda</vt:lpstr>
      <vt:lpstr>Our Current Reality  Same? Different?  Gr. 5 Zoom Meeting Only</vt:lpstr>
      <vt:lpstr> Learning Intentions, Thurs., April 16th</vt:lpstr>
      <vt:lpstr>What are you going to do for your BRAIN BREAK today?   NEW: See Ms. May’s wellness ideas posted in Google Classroom &amp; on website</vt:lpstr>
      <vt:lpstr>What’s Up, Today, Thurs., April 16th</vt:lpstr>
      <vt:lpstr>THINK LIKE A WRITER - JOURNAL WRITING see LIST of “new” prompts DOC! https://education.weebly.com/weebly/main.php#/        Also stored in Learning from Home on Google Classroom  </vt:lpstr>
      <vt:lpstr>PREASSESSMENT FOR POETRY II  (in Google Classroom Folder for Today)</vt:lpstr>
      <vt:lpstr>Zoom Links Today – Thurs., April 16th Links also at http://pamsamaddar.weebly.com (Week at a Glance)</vt:lpstr>
      <vt:lpstr> Plans this Afternoon?</vt:lpstr>
      <vt:lpstr>NEED HELP?     Today?  Send an email or text.</vt:lpstr>
      <vt:lpstr> After Zoom Meeting Today  Wait for me to let you in from the waiting room </vt:lpstr>
      <vt:lpstr>PowerPoint Presentation</vt:lpstr>
      <vt:lpstr> Log On and Wait for Zoom Meeting. My computer will display slideshow once we start! </vt:lpstr>
      <vt:lpstr>Again…</vt:lpstr>
      <vt:lpstr>My Job/ Your Job  - Revised! Please Notice – Little Has Changed! </vt:lpstr>
      <vt:lpstr>Think Like a Mathematician Fractions Are Parts</vt:lpstr>
      <vt:lpstr>Grade Level Meetings Intro Lesson: Thurs., Whole Class Zoom</vt:lpstr>
      <vt:lpstr>PowerPoint Presentation</vt:lpstr>
      <vt:lpstr>Keep in Mind While We Participate in Our 1st Zoom Meeting</vt:lpstr>
      <vt:lpstr>Next Zoom? 12:05 Friday! </vt:lpstr>
      <vt:lpstr>Stay Connected! </vt:lpstr>
      <vt:lpstr>  Reminder, I am in  a staff meeting most of the afternoon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Samaddar   Connect-Learn-Grow Thursday, April 16th Daily Visual! Gr. 6 Skip to Slide 4</dc:title>
  <dc:creator>Pamela Samaddar</dc:creator>
  <cp:lastModifiedBy>Pamela Samaddar</cp:lastModifiedBy>
  <cp:revision>4</cp:revision>
  <dcterms:created xsi:type="dcterms:W3CDTF">2020-04-16T00:29:56Z</dcterms:created>
  <dcterms:modified xsi:type="dcterms:W3CDTF">2020-04-16T00:36:03Z</dcterms:modified>
</cp:coreProperties>
</file>