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8" r:id="rId2"/>
    <p:sldId id="419" r:id="rId3"/>
    <p:sldId id="409" r:id="rId4"/>
    <p:sldId id="308" r:id="rId5"/>
    <p:sldId id="411" r:id="rId6"/>
    <p:sldId id="413" r:id="rId7"/>
    <p:sldId id="354" r:id="rId8"/>
    <p:sldId id="303" r:id="rId9"/>
    <p:sldId id="416" r:id="rId10"/>
    <p:sldId id="373" r:id="rId11"/>
    <p:sldId id="374" r:id="rId12"/>
    <p:sldId id="375" r:id="rId13"/>
    <p:sldId id="417" r:id="rId14"/>
    <p:sldId id="377" r:id="rId15"/>
    <p:sldId id="353" r:id="rId16"/>
    <p:sldId id="408" r:id="rId17"/>
    <p:sldId id="404" r:id="rId18"/>
    <p:sldId id="405" r:id="rId19"/>
    <p:sldId id="399" r:id="rId20"/>
    <p:sldId id="410" r:id="rId21"/>
    <p:sldId id="348" r:id="rId22"/>
    <p:sldId id="335" r:id="rId23"/>
    <p:sldId id="369" r:id="rId24"/>
    <p:sldId id="415" r:id="rId25"/>
    <p:sldId id="319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A062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85" autoAdjust="0"/>
    <p:restoredTop sz="93898" autoAdjust="0"/>
  </p:normalViewPr>
  <p:slideViewPr>
    <p:cSldViewPr snapToGrid="0">
      <p:cViewPr varScale="1">
        <p:scale>
          <a:sx n="55" d="100"/>
          <a:sy n="55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b.ca/playlists/films-kids-winter/playback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nfb.ca/blog/2018/12/11/mini-lesson-hedgehogs-hom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b.ca/m/playlists/6d4acd87f83d4d8faad0bdedce41631b/playback/#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15wa7aIMs" TargetMode="External"/><Relationship Id="rId2" Type="http://schemas.openxmlformats.org/officeDocument/2006/relationships/hyperlink" Target="https://www.youtube.com/watch?v=7I0sFyDKK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bi.i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imajlar.com/free_clipart/school_clipart/school_clipart_boy_writting.gif&amp;imgrefurl=http://www.free-clipart-pictures.net/school_clipart.html&amp;usg=__mrW7T3K1yVkwFjT06edOrr4Mlno=&amp;h=160&amp;w=200&amp;sz=7&amp;hl=en&amp;start=16&amp;itbs=1&amp;tbnid=BPyBq6W8sOuRAM:&amp;tbnh=83&amp;tbnw=104&amp;prev=/images%3Fq%3Dstudent%2Bclipart%26hl%3Den%26safe%3Dactive%26gbv%3D2%26tbs%3D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education-clipart.com/education_clip_art.jpg&amp;imgrefurl=http://www.examiner.com/x-19661-Cleveland-Democrat-Examiner~y2009m8d8-Its-time-to-modernize-federal-student-aid&amp;usg=__HajlPby4DIb94jmCDjRREZ6Kaa0=&amp;h=335&amp;w=353&amp;sz=52&amp;hl=en&amp;start=51&amp;itbs=1&amp;tbnid=pp24te_HyZA5fM:&amp;tbnh=115&amp;tbnw=121&amp;prev=/images%3Fq%3Dstudent%2Bclipart%26start%3D40%26hl%3Den%26safe%3Dactive%26sa%3DN%26gbv%3D2%26ndsp%3D20%26tbs%3Disch: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school-clipart.com/_small/0511-0703-2014-0514.jpg&amp;imgrefurl=http://www.school-clipart.com/_pages/0511-0703-2014-0514.html&amp;usg=__3HJaP--vohNqNnOBIOgkPvIDvDA=&amp;h=350&amp;w=344&amp;sz=61&amp;hl=en&amp;start=26&amp;itbs=1&amp;tbnid=Jlu-qO8MkjfkyM:&amp;tbnh=120&amp;tbnw=118&amp;prev=/images%3Fq%3Dstudent%2Bclipart%26start%3D20%26hl%3Den%26safe%3Dactive%26sa%3DN%26gbv%3D2%26ndsp%3D20%26tbs%3Disch: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24B-052C-4B40-A6B2-36B40434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u="sng" dirty="0">
                <a:highlight>
                  <a:srgbClr val="FF66CC"/>
                </a:highlight>
              </a:rPr>
              <a:t>DAILY 3 Before/After Grade Level Zoom</a:t>
            </a:r>
            <a:br>
              <a:rPr lang="en-US" sz="2800" dirty="0"/>
            </a:br>
            <a:r>
              <a:rPr lang="en-US" sz="2800" b="1" dirty="0"/>
              <a:t>Gr. 6 -  9:50 am</a:t>
            </a:r>
            <a:br>
              <a:rPr lang="en-US" sz="2800" b="1" dirty="0"/>
            </a:br>
            <a:r>
              <a:rPr lang="en-US" sz="2800" b="1" dirty="0"/>
              <a:t>Gr. 5 - 11:58 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0E39FC-6443-42EF-B3CC-99573FDFC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u="sng" dirty="0">
                <a:highlight>
                  <a:srgbClr val="FF66CC"/>
                </a:highlight>
              </a:rPr>
              <a:t>Reading</a:t>
            </a:r>
          </a:p>
          <a:p>
            <a:r>
              <a:rPr lang="en-US" sz="2000" dirty="0"/>
              <a:t>Simbi</a:t>
            </a:r>
          </a:p>
          <a:p>
            <a:r>
              <a:rPr lang="en-US" sz="2000" dirty="0"/>
              <a:t>Poetry – Notes for 4 Boxes</a:t>
            </a:r>
          </a:p>
          <a:p>
            <a:pPr marL="0"/>
            <a:r>
              <a:rPr lang="en-US" sz="2000" b="1" u="sng" dirty="0">
                <a:highlight>
                  <a:srgbClr val="FF66CC"/>
                </a:highlight>
              </a:rPr>
              <a:t>Writing</a:t>
            </a:r>
            <a:r>
              <a:rPr lang="en-US" sz="2000" dirty="0"/>
              <a:t> – How is journal writing going?  1 to post tomorrow?</a:t>
            </a:r>
          </a:p>
          <a:p>
            <a:pPr marL="0"/>
            <a:r>
              <a:rPr lang="en-US" sz="2000" b="1" u="sng" dirty="0">
                <a:highlight>
                  <a:srgbClr val="FF66CC"/>
                </a:highlight>
              </a:rPr>
              <a:t>Math</a:t>
            </a:r>
            <a:r>
              <a:rPr lang="en-US" sz="2000" dirty="0"/>
              <a:t> – Fractions Are Division Day 2</a:t>
            </a:r>
          </a:p>
          <a:p>
            <a:r>
              <a:rPr lang="en-US" sz="2000" b="1" u="sng" dirty="0">
                <a:highlight>
                  <a:srgbClr val="FF66CC"/>
                </a:highlight>
              </a:rPr>
              <a:t>Earth Day Activity  </a:t>
            </a:r>
            <a:r>
              <a:rPr lang="en-US" sz="2000" dirty="0"/>
              <a:t>– I See I Think I Wonder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Overdue Work from Last Week?</a:t>
            </a:r>
          </a:p>
          <a:p>
            <a:pPr marL="0" indent="0">
              <a:buNone/>
            </a:pPr>
            <a:r>
              <a:rPr lang="en-US" sz="2000" b="1" u="sng" dirty="0">
                <a:highlight>
                  <a:srgbClr val="FFFF00"/>
                </a:highlight>
              </a:rPr>
              <a:t>Extend? Optional: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Mini Inquiry  - A Leader &amp;/or Planet Earth &amp; NASA I See I Think I Wonder</a:t>
            </a:r>
          </a:p>
        </p:txBody>
      </p:sp>
      <p:pic>
        <p:nvPicPr>
          <p:cNvPr id="3074" name="Picture 2" descr="My To-Do List Planner: Boost your productivity and plan your days ...">
            <a:extLst>
              <a:ext uri="{FF2B5EF4-FFF2-40B4-BE49-F238E27FC236}">
                <a16:creationId xmlns:a16="http://schemas.microsoft.com/office/drawing/2014/main" id="{13AB3C2F-E9F0-4703-8DD5-8D9BD80A1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D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47C4-32DA-4AFA-82A3-CA9776F8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ED10BEE-FC6A-40B2-AD48-6C6475AC86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243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6BDA742-D9A9-417B-91BF-0A38D130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4" y="410406"/>
            <a:ext cx="2090516" cy="22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2950213-2F6D-4F02-8271-D550D328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184" y="700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Hedgehog's Home</a:t>
            </a:r>
            <a:br>
              <a:rPr lang="en-US" dirty="0"/>
            </a:br>
            <a:r>
              <a:rPr lang="en-US" b="1" i="1" dirty="0"/>
              <a:t>Exploring Home and Relationships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8B5C3-31B9-454F-A8B4-267BA3E6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34" y="2436276"/>
            <a:ext cx="10289344" cy="367833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2017|10 min</a:t>
            </a:r>
          </a:p>
          <a:p>
            <a:r>
              <a:rPr lang="en-US" dirty="0"/>
              <a:t>Winner of over 35 international awards, </a:t>
            </a:r>
          </a:p>
          <a:p>
            <a:r>
              <a:rPr lang="en-US" b="1" i="1" dirty="0"/>
              <a:t>Hedgehog's Home</a:t>
            </a:r>
            <a:r>
              <a:rPr lang="en-US" dirty="0"/>
              <a:t> is an animated film by Eva </a:t>
            </a:r>
            <a:r>
              <a:rPr lang="en-US" dirty="0" err="1"/>
              <a:t>Cvijanović</a:t>
            </a:r>
            <a:r>
              <a:rPr lang="en-US" dirty="0"/>
              <a:t>.</a:t>
            </a:r>
          </a:p>
          <a:p>
            <a:r>
              <a:rPr lang="en-US" dirty="0"/>
              <a:t> Based on the classic story by </a:t>
            </a:r>
            <a:r>
              <a:rPr lang="en-US" dirty="0" err="1"/>
              <a:t>Branko</a:t>
            </a:r>
            <a:r>
              <a:rPr lang="en-US" dirty="0"/>
              <a:t> </a:t>
            </a:r>
            <a:r>
              <a:rPr lang="en-US" dirty="0" err="1"/>
              <a:t>Ćopić</a:t>
            </a:r>
            <a:r>
              <a:rPr lang="en-US" dirty="0"/>
              <a:t>, a writer from the former Yugoslavia</a:t>
            </a:r>
          </a:p>
          <a:p>
            <a:r>
              <a:rPr lang="en-US" b="1" i="1" dirty="0"/>
              <a:t>A universal tale that reminds us there truly is no place like home.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B6EBF-6EB0-4EBA-A513-7B385A90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E399-18C7-4CD7-B24C-5BD4A57B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21950" cy="2293938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Hedgehog’s Home</a:t>
            </a:r>
            <a:r>
              <a:rPr lang="en-US" b="1" dirty="0"/>
              <a:t>: </a:t>
            </a:r>
            <a:r>
              <a:rPr lang="en-US" b="1" i="1" dirty="0"/>
              <a:t>Exploring Home and Relationships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Theme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E1B8E-6780-48E1-9149-B28922871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65906"/>
            <a:ext cx="10647136" cy="1582737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Keywords/Topics: </a:t>
            </a:r>
            <a:r>
              <a:rPr lang="en-US" sz="3200" dirty="0"/>
              <a:t>Empowerment, peer pressure, bullying, security, friendships, virtues, independence, poetry, homes, values</a:t>
            </a:r>
          </a:p>
          <a:p>
            <a:r>
              <a:rPr lang="en-US" dirty="0">
                <a:hlinkClick r:id="rId2"/>
              </a:rPr>
              <a:t>https://blog.nfb.ca/blog/2018/12/11/mini-lesson-hedgehogs-home/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3C543-FE2C-4B7E-90AF-080C8091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AC3F-9491-4439-A496-EEF70709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C00000"/>
                </a:solidFill>
              </a:rPr>
              <a:t>Go Deeper w/ Guiding Question</a:t>
            </a:r>
            <a:r>
              <a:rPr lang="en-US" b="1" dirty="0"/>
              <a:t>: </a:t>
            </a:r>
            <a:r>
              <a:rPr lang="en-US" dirty="0"/>
              <a:t>How do values shape our beliefs, and how do they change over time?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4DE4-DC73-4E4E-B920-81915F666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D6D97-67D7-4982-ABF2-3141D1C2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6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37E6BE-BBE9-4385-9DA2-EAEAD4E2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10445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ighlight>
                  <a:srgbClr val="00FFFF"/>
                </a:highlight>
              </a:rPr>
              <a:t>THINKING LIKE A READER – GOING DEEPER</a:t>
            </a:r>
            <a:br>
              <a:rPr lang="en-US" dirty="0">
                <a:highlight>
                  <a:srgbClr val="00FFFF"/>
                </a:highlight>
              </a:rPr>
            </a:br>
            <a:r>
              <a:rPr lang="en-US" dirty="0">
                <a:highlight>
                  <a:srgbClr val="00FFFF"/>
                </a:highlight>
              </a:rPr>
              <a:t>Discuss the clip (46s)</a:t>
            </a:r>
            <a:br>
              <a:rPr lang="en-US" dirty="0">
                <a:highlight>
                  <a:srgbClr val="00FFFF"/>
                </a:highlight>
              </a:rPr>
            </a:br>
            <a:r>
              <a:rPr lang="en-US" dirty="0">
                <a:highlight>
                  <a:srgbClr val="00FFFF"/>
                </a:highlight>
                <a:hlinkClick r:id="rId2"/>
              </a:rPr>
              <a:t>https://www.nfb.ca/m/playlists/6d4acd87f83d4d8faad0bdedce41631b/playback/#3</a:t>
            </a: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0FAD9-6D69-4F97-9842-7626695D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8" y="2662445"/>
            <a:ext cx="11168922" cy="405903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does Hedgehog </a:t>
            </a:r>
            <a:r>
              <a:rPr lang="en-US" b="1" dirty="0"/>
              <a:t>value</a:t>
            </a:r>
            <a:r>
              <a:rPr lang="en-US" dirty="0"/>
              <a:t> about his home? Can you relate to his </a:t>
            </a:r>
            <a:r>
              <a:rPr lang="en-US" b="1" dirty="0"/>
              <a:t>monologue</a:t>
            </a:r>
            <a:r>
              <a:rPr lang="en-US" dirty="0"/>
              <a:t>?</a:t>
            </a:r>
          </a:p>
          <a:p>
            <a:r>
              <a:rPr lang="en-US" dirty="0"/>
              <a:t>Answer “Why is your home important to you?”  Collaborate to complete a list (We will share Gr. 5 / Gr. 6 lists tomorrow!)</a:t>
            </a:r>
          </a:p>
          <a:p>
            <a:r>
              <a:rPr lang="en-US" dirty="0"/>
              <a:t>Which classmate mentioned the </a:t>
            </a:r>
            <a:r>
              <a:rPr lang="en-US" b="1" dirty="0"/>
              <a:t>proverb</a:t>
            </a:r>
            <a:r>
              <a:rPr lang="en-US" dirty="0"/>
              <a:t> “Home is where the heart is.”</a:t>
            </a:r>
          </a:p>
          <a:p>
            <a:pPr marL="0" indent="0">
              <a:buNone/>
            </a:pPr>
            <a:r>
              <a:rPr lang="en-US" b="1" u="sng" dirty="0"/>
              <a:t>Next Steps – Fri- Tu (Friday’s Reading Lesson </a:t>
            </a:r>
            <a:r>
              <a:rPr lang="en-US" b="1" u="sng" dirty="0">
                <a:sym typeface="Wingdings" panose="05000000000000000000" pitchFamily="2" charset="2"/>
              </a:rPr>
              <a:t>)</a:t>
            </a:r>
            <a:endParaRPr lang="en-US" b="1" u="sng" dirty="0"/>
          </a:p>
          <a:p>
            <a:r>
              <a:rPr lang="en-US" dirty="0"/>
              <a:t>Interview 3 people. Discuss their responses to the question “What makes a house a home”?</a:t>
            </a:r>
          </a:p>
          <a:p>
            <a:r>
              <a:rPr lang="en-US" dirty="0"/>
              <a:t>Draw a picture of your home or a special place within your home and create a </a:t>
            </a:r>
            <a:r>
              <a:rPr lang="en-US" b="1" dirty="0"/>
              <a:t>proverb</a:t>
            </a:r>
            <a:r>
              <a:rPr lang="en-US" dirty="0"/>
              <a:t> or </a:t>
            </a:r>
            <a:r>
              <a:rPr lang="en-US" b="1" dirty="0"/>
              <a:t>idiom</a:t>
            </a:r>
            <a:r>
              <a:rPr lang="en-US" dirty="0"/>
              <a:t> to represent that space.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10BB4-B23B-4DFE-8B82-047583FE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0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1B09567-C524-4775-A82A-1E396277C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819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3A399-22DF-429F-86E1-ADCD566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306076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US" sz="3500" b="1" u="sng" dirty="0">
                <a:solidFill>
                  <a:srgbClr val="C00000"/>
                </a:solidFill>
              </a:rPr>
              <a:t>Opportunity to Extend!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Mini Inquiry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i="1" dirty="0">
                <a:solidFill>
                  <a:srgbClr val="C00000"/>
                </a:solidFill>
              </a:rPr>
              <a:t>Student Voice/Choice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245CF-B449-453B-B1B0-8B215797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27" y="1834876"/>
            <a:ext cx="4992240" cy="438187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000000"/>
                </a:solidFill>
              </a:rPr>
              <a:t>Go Deeper</a:t>
            </a:r>
            <a:endParaRPr lang="en-US" sz="2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500" b="1" i="1" dirty="0">
                <a:solidFill>
                  <a:srgbClr val="000000"/>
                </a:solidFill>
              </a:rPr>
              <a:t>Hedgehog stands up for his beliefs.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Discuss the </a:t>
            </a:r>
            <a:r>
              <a:rPr lang="en-US" sz="2500" b="1" dirty="0">
                <a:solidFill>
                  <a:srgbClr val="000000"/>
                </a:solidFill>
              </a:rPr>
              <a:t>traits</a:t>
            </a:r>
            <a:r>
              <a:rPr lang="en-US" sz="2500" dirty="0">
                <a:solidFill>
                  <a:srgbClr val="000000"/>
                </a:solidFill>
              </a:rPr>
              <a:t> of a </a:t>
            </a:r>
            <a:r>
              <a:rPr lang="en-US" sz="2500" b="1" dirty="0">
                <a:solidFill>
                  <a:srgbClr val="000000"/>
                </a:solidFill>
              </a:rPr>
              <a:t>good leader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Research to explore and </a:t>
            </a:r>
            <a:r>
              <a:rPr lang="en-US" sz="2500" b="1" dirty="0">
                <a:solidFill>
                  <a:srgbClr val="000000"/>
                </a:solidFill>
              </a:rPr>
              <a:t>l</a:t>
            </a:r>
            <a:r>
              <a:rPr lang="en-US" sz="2500" b="1" u="sng" dirty="0">
                <a:solidFill>
                  <a:srgbClr val="000000"/>
                </a:solidFill>
              </a:rPr>
              <a:t>earn about a leader </a:t>
            </a:r>
            <a:r>
              <a:rPr lang="en-US" sz="2500" dirty="0">
                <a:solidFill>
                  <a:srgbClr val="000000"/>
                </a:solidFill>
              </a:rPr>
              <a:t>(past and present) and the </a:t>
            </a:r>
            <a:r>
              <a:rPr lang="en-US" sz="2500" b="1" u="sng" dirty="0">
                <a:solidFill>
                  <a:srgbClr val="000000"/>
                </a:solidFill>
              </a:rPr>
              <a:t>impact they’ve had on society</a:t>
            </a:r>
            <a:r>
              <a:rPr lang="en-US" sz="2500" dirty="0">
                <a:solidFill>
                  <a:srgbClr val="000000"/>
                </a:solidFill>
              </a:rPr>
              <a:t>. 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Is there a </a:t>
            </a:r>
            <a:r>
              <a:rPr lang="en-US" sz="2500" b="1" u="sng" dirty="0">
                <a:solidFill>
                  <a:srgbClr val="000000"/>
                </a:solidFill>
              </a:rPr>
              <a:t>leader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u="sng" dirty="0">
                <a:solidFill>
                  <a:srgbClr val="000000"/>
                </a:solidFill>
              </a:rPr>
              <a:t>in your community </a:t>
            </a:r>
            <a:r>
              <a:rPr lang="en-US" sz="2500" dirty="0">
                <a:solidFill>
                  <a:srgbClr val="000000"/>
                </a:solidFill>
              </a:rPr>
              <a:t>who inspires you?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C00000"/>
                </a:solidFill>
              </a:rPr>
              <a:t>SHARE DURING FUN FRIDAY ZOOM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E7BF1-34E1-4FFF-BC0A-65FF296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0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2FDF-900A-40D8-8CC7-AF6905C7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033" y="5085368"/>
            <a:ext cx="11582671" cy="36512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b="1" i="1" u="sng" dirty="0">
                <a:highlight>
                  <a:srgbClr val="00FF00"/>
                </a:highlight>
              </a:rPr>
              <a:t>Next?   How Does a Person Read Poetry?</a:t>
            </a:r>
            <a:br>
              <a:rPr lang="en-US" sz="3200" b="1" i="1" u="sng" dirty="0">
                <a:highlight>
                  <a:srgbClr val="00FF00"/>
                </a:highlight>
              </a:rPr>
            </a:br>
            <a:r>
              <a:rPr lang="en-US" sz="3200" b="1" i="1" u="sng" dirty="0">
                <a:highlight>
                  <a:srgbClr val="00FF00"/>
                </a:highlight>
              </a:rPr>
              <a:t>THINK LIKE AN EFFECTIVE READER!</a:t>
            </a:r>
            <a:endParaRPr lang="en-US" sz="3200" b="1" i="1" u="sng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502EC5-9823-45F7-9481-761AB5C8F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1" b="8625"/>
          <a:stretch/>
        </p:blipFill>
        <p:spPr>
          <a:xfrm>
            <a:off x="714261" y="639308"/>
            <a:ext cx="10389366" cy="38753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814BC-7268-4075-BFC8-FBAC8AF1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2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8F333-B8E1-4B17-A8B1-C5F69FFB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34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highlight>
                  <a:srgbClr val="00FFFF"/>
                </a:highlight>
              </a:rPr>
              <a:t> </a:t>
            </a:r>
            <a:br>
              <a:rPr lang="en-CA" b="1" u="sng" dirty="0">
                <a:highlight>
                  <a:srgbClr val="00FFFF"/>
                </a:highlight>
              </a:rPr>
            </a:br>
            <a:r>
              <a:rPr lang="en-CA" b="1" u="sng" dirty="0">
                <a:highlight>
                  <a:srgbClr val="00FFFF"/>
                </a:highlight>
              </a:rPr>
              <a:t>Poetry Next 3 Days!</a:t>
            </a:r>
            <a:br>
              <a:rPr lang="en-US" dirty="0">
                <a:highlight>
                  <a:srgbClr val="00FFFF"/>
                </a:highlight>
              </a:rPr>
            </a:br>
            <a:br>
              <a:rPr lang="en-US" dirty="0">
                <a:highlight>
                  <a:srgbClr val="00FFFF"/>
                </a:highlight>
              </a:rPr>
            </a:b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C2BA2-EE10-4E8A-990D-7715F859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52357"/>
            <a:ext cx="5067925" cy="322911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8400" b="1" i="1" dirty="0"/>
              <a:t>A. READ AS MANY POEMS AS YOU CAN USING LINKS OR EXPLORE GOOGLE!</a:t>
            </a:r>
          </a:p>
          <a:p>
            <a:pPr marL="0" indent="0">
              <a:buNone/>
            </a:pPr>
            <a:endParaRPr lang="en-CA" sz="8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8400" b="1" i="1" dirty="0"/>
              <a:t>B. READ USING EFFECTIVE STRATEGIES FOR READING POEMS.</a:t>
            </a:r>
            <a:endParaRPr lang="en-US" sz="8400" b="1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2AB0ED-27CA-4AA3-BE08-07DAF6637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735336">
            <a:off x="6218055" y="920127"/>
            <a:ext cx="5186115" cy="277778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10800" b="1" i="1" dirty="0">
                <a:highlight>
                  <a:srgbClr val="FFFF00"/>
                </a:highlight>
              </a:rPr>
              <a:t>C. </a:t>
            </a:r>
            <a:r>
              <a:rPr lang="en-CA" sz="9600" b="1" i="1" dirty="0">
                <a:highlight>
                  <a:srgbClr val="FFFF00"/>
                </a:highlight>
              </a:rPr>
              <a:t>LOG AND STAR YOUR FAVOURITE 3-5</a:t>
            </a:r>
          </a:p>
          <a:p>
            <a:pPr marL="0" indent="0">
              <a:buNone/>
            </a:pPr>
            <a:r>
              <a:rPr lang="en-CA" sz="10800" u="sng" dirty="0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r>
              <a:rPr lang="en-CA" sz="10800" u="sng" dirty="0"/>
              <a:t>FORMAT: </a:t>
            </a:r>
            <a:r>
              <a:rPr lang="en-CA" sz="10800" dirty="0"/>
              <a:t>(Diary Style Chart)</a:t>
            </a:r>
          </a:p>
          <a:p>
            <a:pPr marL="0" indent="0">
              <a:buNone/>
            </a:pPr>
            <a:r>
              <a:rPr lang="en-CA" sz="10800" dirty="0"/>
              <a:t>*See doc in Google Classroom Poetry Folder &amp; On Website</a:t>
            </a:r>
          </a:p>
          <a:p>
            <a:pPr marL="0" indent="0">
              <a:buNone/>
            </a:pPr>
            <a:r>
              <a:rPr lang="en-CA" sz="10800" i="1" dirty="0"/>
              <a:t>*</a:t>
            </a:r>
            <a:r>
              <a:rPr lang="en-CA" sz="10800" i="1" dirty="0">
                <a:solidFill>
                  <a:srgbClr val="FF0000"/>
                </a:solidFill>
              </a:rPr>
              <a:t>Fill in each column – 1 line per poem</a:t>
            </a:r>
            <a:endParaRPr lang="en-US" sz="108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5087E-C610-468F-9264-5B1F0C90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ADFC88EE-1A9E-4287-A939-D4B407917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3899597" y="3766913"/>
            <a:ext cx="3571750" cy="217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7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44D-4068-4405-9F5E-F5B28F0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00"/>
                </a:highlight>
              </a:rPr>
              <a:t>Pre-Zoom</a:t>
            </a:r>
            <a:br>
              <a:rPr lang="en-US" dirty="0"/>
            </a:br>
            <a:r>
              <a:rPr lang="en-US" b="1" u="sng" dirty="0"/>
              <a:t>Task #3    </a:t>
            </a:r>
            <a:r>
              <a:rPr lang="en-US" dirty="0">
                <a:highlight>
                  <a:srgbClr val="00FF00"/>
                </a:highlight>
              </a:rPr>
              <a:t>Earth Day</a:t>
            </a:r>
            <a:br>
              <a:rPr lang="en-US" dirty="0"/>
            </a:br>
            <a:r>
              <a:rPr lang="en-US" dirty="0"/>
              <a:t>Make My Thinking Visible Activity  -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Let’s Watch “Planet Earth”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D5C46-6BBA-4B5A-B9C9-67AF586A8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1348529">
            <a:off x="838200" y="2187574"/>
            <a:ext cx="5181600" cy="3945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1. Locate Earth Day video on Team Samaddar Website</a:t>
            </a:r>
          </a:p>
          <a:p>
            <a:r>
              <a:rPr lang="en-US" dirty="0"/>
              <a:t>2. Make or download </a:t>
            </a:r>
            <a:r>
              <a:rPr lang="en-US" dirty="0">
                <a:highlight>
                  <a:srgbClr val="00FF00"/>
                </a:highlight>
              </a:rPr>
              <a:t>“I See, I Hear, I Think” </a:t>
            </a:r>
            <a:r>
              <a:rPr lang="en-US" dirty="0"/>
              <a:t>organizer</a:t>
            </a:r>
          </a:p>
          <a:p>
            <a:endParaRPr lang="en-US" dirty="0"/>
          </a:p>
          <a:p>
            <a:r>
              <a:rPr lang="en-US" dirty="0"/>
              <a:t>View video, PAUSE OFTEN.  Jot your thoughts  - What do you see?  What do you hear?  What do you think?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1EC75-A951-49E3-AEA2-EE627D842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653122">
            <a:off x="6420328" y="2628655"/>
            <a:ext cx="5164121" cy="39268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u="sng" dirty="0"/>
              <a:t>Share @ Zoom Meeting</a:t>
            </a:r>
          </a:p>
          <a:p>
            <a:r>
              <a:rPr lang="en-US" b="1" u="sng" dirty="0"/>
              <a:t>Post to FreshGrade in “Learning from Home Bin</a:t>
            </a:r>
            <a:r>
              <a:rPr lang="en-US" dirty="0"/>
              <a:t>”</a:t>
            </a:r>
          </a:p>
          <a:p>
            <a:r>
              <a:rPr lang="en-US" dirty="0"/>
              <a:t>1 = little to no thinking   </a:t>
            </a:r>
          </a:p>
          <a:p>
            <a:r>
              <a:rPr lang="en-US" dirty="0"/>
              <a:t>2 = Some thinking   </a:t>
            </a:r>
          </a:p>
          <a:p>
            <a:r>
              <a:rPr lang="en-US" dirty="0"/>
              <a:t>3 = The right amount of thinking</a:t>
            </a:r>
          </a:p>
          <a:p>
            <a:r>
              <a:rPr lang="en-US" dirty="0"/>
              <a:t>4 = Extending (NASA video) – add to your chart from above.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BBF1-A9F0-43EC-9E6C-5DB3C37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8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052A-06A9-4010-8BAD-7937BAB7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350" y="375721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Task #3 – EARTH DAY VIDEO – I SEE, I THINK, I WONDER</a:t>
            </a:r>
            <a:br>
              <a:rPr lang="en-US" sz="3800" dirty="0"/>
            </a:br>
            <a:r>
              <a:rPr lang="en-US" sz="4000" dirty="0">
                <a:hlinkClick r:id="rId2"/>
              </a:rPr>
              <a:t>https://www.youtube.com/watch?v=7I0sFyDKKBA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 (EXTENDING – NASA VIDEO ADDED)</a:t>
            </a:r>
            <a:br>
              <a:rPr lang="en-US" sz="3800" dirty="0"/>
            </a:br>
            <a:r>
              <a:rPr lang="en-US" sz="4000" dirty="0">
                <a:hlinkClick r:id="rId3"/>
              </a:rPr>
              <a:t>https://www.youtube.com/watch?v=d815wa7aIMs</a:t>
            </a:r>
            <a:endParaRPr lang="en-US" sz="3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mirror&#10;&#10;Description automatically generated">
            <a:extLst>
              <a:ext uri="{FF2B5EF4-FFF2-40B4-BE49-F238E27FC236}">
                <a16:creationId xmlns:a16="http://schemas.microsoft.com/office/drawing/2014/main" id="{FEDAF9DC-251C-428A-AD4F-3404248E3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r="-1" b="567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7AF04-BD63-4315-B63A-1F1E27C2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ED10BEE-FC6A-40B2-AD48-6C6475AC86EC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18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823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OTHER: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LAST WEEK’S WORK?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ALL IN?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500" b="1" u="sng" dirty="0"/>
              <a:t>“</a:t>
            </a:r>
            <a:r>
              <a:rPr lang="en-US" sz="3500" b="1" u="sng" dirty="0">
                <a:solidFill>
                  <a:srgbClr val="FF0000"/>
                </a:solidFill>
              </a:rPr>
              <a:t>Stream</a:t>
            </a:r>
            <a:r>
              <a:rPr lang="en-US" sz="3500" b="1" u="sng" dirty="0"/>
              <a:t>” of Google Classroom </a:t>
            </a:r>
          </a:p>
          <a:p>
            <a:pPr marL="0" indent="0">
              <a:buNone/>
            </a:pPr>
            <a:r>
              <a:rPr lang="en-US" sz="3500" b="1" dirty="0"/>
              <a:t>“</a:t>
            </a:r>
            <a:r>
              <a:rPr lang="en-US" sz="3500" b="1" dirty="0">
                <a:solidFill>
                  <a:srgbClr val="FF0000"/>
                </a:solidFill>
                <a:highlight>
                  <a:srgbClr val="00FF00"/>
                </a:highlight>
              </a:rPr>
              <a:t>Turn In</a:t>
            </a:r>
            <a:r>
              <a:rPr lang="en-US" sz="3500" b="1" dirty="0"/>
              <a:t>” using </a:t>
            </a:r>
            <a:r>
              <a:rPr lang="en-US" sz="3500" b="1" dirty="0">
                <a:solidFill>
                  <a:srgbClr val="FF0000"/>
                </a:solidFill>
              </a:rPr>
              <a:t>Google Classroom </a:t>
            </a:r>
            <a:r>
              <a:rPr lang="en-US" sz="3500" b="1" dirty="0"/>
              <a:t>feature – Demitri’s instructions – </a:t>
            </a:r>
            <a:r>
              <a:rPr lang="en-US" sz="3500" b="1" dirty="0">
                <a:highlight>
                  <a:srgbClr val="FFFF00"/>
                </a:highlight>
              </a:rPr>
              <a:t>See your Gmail </a:t>
            </a:r>
            <a:r>
              <a:rPr lang="en-US" sz="3500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35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Posts to FreshGrade</a:t>
            </a:r>
          </a:p>
          <a:p>
            <a:pPr marL="0" indent="0">
              <a:buNone/>
            </a:pPr>
            <a:r>
              <a:rPr lang="en-US" sz="3500" b="1" dirty="0"/>
              <a:t>a)Math </a:t>
            </a:r>
            <a:r>
              <a:rPr lang="en-US" sz="3500" b="1" dirty="0">
                <a:highlight>
                  <a:srgbClr val="00FF00"/>
                </a:highlight>
              </a:rPr>
              <a:t>Exit Ticket </a:t>
            </a:r>
            <a:r>
              <a:rPr lang="en-US" sz="3500" b="1" dirty="0"/>
              <a:t>(Fri)</a:t>
            </a:r>
          </a:p>
          <a:p>
            <a:pPr marL="0" indent="0">
              <a:buNone/>
            </a:pPr>
            <a:r>
              <a:rPr lang="en-US" sz="3500" b="1" dirty="0"/>
              <a:t>b)</a:t>
            </a:r>
            <a:r>
              <a:rPr lang="en-US" sz="3500" b="1" dirty="0">
                <a:highlight>
                  <a:srgbClr val="00FF00"/>
                </a:highlight>
              </a:rPr>
              <a:t>SEL Journal</a:t>
            </a:r>
          </a:p>
          <a:p>
            <a:pPr marL="0" indent="0">
              <a:buNone/>
            </a:pPr>
            <a:r>
              <a:rPr lang="en-US" sz="3500" b="1" dirty="0"/>
              <a:t>c)2 Journal Entries (2 weeks </a:t>
            </a:r>
            <a:r>
              <a:rPr lang="en-US" sz="3500" b="1" dirty="0">
                <a:sym typeface="Wingdings" panose="05000000000000000000" pitchFamily="2" charset="2"/>
              </a:rPr>
              <a:t>)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48D54-FF25-40E6-903A-4AE832650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4125626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MRS. S! </a:t>
            </a:r>
            <a:r>
              <a:rPr lang="en-US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DEB8-F400-46C0-B00C-19421070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8786" y="2590168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</a:rPr>
              <a:t>SEE YOU SOON AT YOUR GRADE LEVEL ZOOM MEETING!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Stop Here Rubber Stamp Royalty Free Cliparts, Vectors, And Stock ...">
            <a:extLst>
              <a:ext uri="{FF2B5EF4-FFF2-40B4-BE49-F238E27FC236}">
                <a16:creationId xmlns:a16="http://schemas.microsoft.com/office/drawing/2014/main" id="{BB6B3071-ACDD-42D7-979C-3CA90F11E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7680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A2396-75FC-4288-BD49-731971D6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3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0B57B-5509-456B-ABC7-7C6330B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66" y="-292413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Just Before You Go?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3DF7-A9DE-43F4-9BF9-03BEF8A3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164" y="3013924"/>
            <a:ext cx="4645250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Would it be helpful if I put “tech” tips (e.g., videos /Demitri’s instructions) on a separate tab on website?</a:t>
            </a:r>
          </a:p>
          <a:p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kern="1200" dirty="0">
                <a:solidFill>
                  <a:schemeClr val="bg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Stay in Zoom and we can talk afterwards.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FB569CC-BB3C-4270-9D9B-4743DDD85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393947"/>
            <a:ext cx="4047843" cy="27019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6C90-958C-4DB5-B36D-F2D58B08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ED10BEE-FC6A-40B2-AD48-6C6475AC86EC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20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D3E0-45BF-4B75-BFDE-CAEBC483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Set up for Simbi</a:t>
            </a:r>
            <a:br>
              <a:rPr lang="en-US" sz="3600" b="1" i="1" u="sng" dirty="0">
                <a:solidFill>
                  <a:srgbClr val="FF0000"/>
                </a:solidFill>
              </a:rPr>
            </a:br>
            <a:r>
              <a:rPr lang="en-US" sz="3600" b="1" i="1" u="sng" dirty="0">
                <a:solidFill>
                  <a:srgbClr val="FF0000"/>
                </a:solidFill>
              </a:rPr>
              <a:t>Need for Tomorrow</a:t>
            </a:r>
          </a:p>
        </p:txBody>
      </p:sp>
      <p:pic>
        <p:nvPicPr>
          <p:cNvPr id="4" name="Picture 2" descr="Simbi helps learners fall in love with reading">
            <a:extLst>
              <a:ext uri="{FF2B5EF4-FFF2-40B4-BE49-F238E27FC236}">
                <a16:creationId xmlns:a16="http://schemas.microsoft.com/office/drawing/2014/main" id="{C8751734-F502-415E-9749-06D7D0DA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3BF4-34AC-4371-96CB-9AD0B28E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2. Enter SIMBI AT THIS LINK </a:t>
            </a:r>
            <a:r>
              <a:rPr lang="en-US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5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3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https://simbi.io/</a:t>
            </a:r>
            <a:endParaRPr lang="en-US" sz="3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99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Did you get some nutrition / movement?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26" y="3197593"/>
            <a:ext cx="2737340" cy="2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2277801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694" y="1502354"/>
            <a:ext cx="9301283" cy="930447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>
                <a:highlight>
                  <a:srgbClr val="00FFFF"/>
                </a:highlight>
              </a:rPr>
              <a:t>CHECK OUT </a:t>
            </a:r>
            <a:r>
              <a:rPr lang="en-US" b="1" i="1" u="sng" dirty="0">
                <a:highlight>
                  <a:srgbClr val="00FFFF"/>
                </a:highlight>
              </a:rPr>
              <a:t>MS. MAY’S </a:t>
            </a:r>
            <a:r>
              <a:rPr lang="en-US" b="1" i="1" dirty="0">
                <a:highlight>
                  <a:srgbClr val="00FFFF"/>
                </a:highlight>
              </a:rPr>
              <a:t>MENTAL WELLNESS IDEAS – IN GOOGLE CLASSROOM </a:t>
            </a:r>
          </a:p>
          <a:p>
            <a:r>
              <a:rPr lang="en-US" sz="2800" b="1" i="1" u="sng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NEW</a:t>
            </a:r>
            <a:r>
              <a:rPr lang="en-US" sz="2800" b="1" i="1" dirty="0">
                <a:highlight>
                  <a:srgbClr val="00FFFF"/>
                </a:highlight>
              </a:rPr>
              <a:t> - DID YOU SEE </a:t>
            </a:r>
            <a:r>
              <a:rPr lang="en-US" sz="2800" b="1" i="1" u="sng" dirty="0">
                <a:highlight>
                  <a:srgbClr val="00FFFF"/>
                </a:highlight>
              </a:rPr>
              <a:t>MR. FAFARD’S </a:t>
            </a:r>
            <a:r>
              <a:rPr lang="en-US" sz="2800" b="1" i="1" dirty="0">
                <a:highlight>
                  <a:srgbClr val="00FFFF"/>
                </a:highlight>
              </a:rPr>
              <a:t>SUGGESTIONS ON FRESHGRADE?</a:t>
            </a:r>
          </a:p>
        </p:txBody>
      </p:sp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D827-50EE-4AAD-8E3E-AD49C6C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ighlight>
                  <a:srgbClr val="FFFF00"/>
                </a:highlight>
              </a:rPr>
              <a:t>Check It Out – Our Amazing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6E15-C4E5-471A-AADB-87403D00E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YOU</a:t>
            </a:r>
            <a:r>
              <a:rPr lang="en-US" b="1" u="sng" dirty="0"/>
              <a:t>, STUDENT</a:t>
            </a:r>
          </a:p>
          <a:p>
            <a:r>
              <a:rPr lang="en-US" dirty="0"/>
              <a:t>New Resources – especially for GOOD READS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8FC4A-F59A-4BCF-84D9-714D688091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STUFF FOR </a:t>
            </a:r>
            <a:r>
              <a:rPr lang="en-US" b="1" u="sng" dirty="0">
                <a:highlight>
                  <a:srgbClr val="FFFF00"/>
                </a:highlight>
              </a:rPr>
              <a:t>PARENTS</a:t>
            </a:r>
            <a:r>
              <a:rPr lang="en-US" b="1" u="sng" dirty="0"/>
              <a:t>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5E5D1-2C3F-4E64-909F-98BBD455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 descr="Learning to Build the Perfect Website for Your Gaming Business ...">
            <a:extLst>
              <a:ext uri="{FF2B5EF4-FFF2-40B4-BE49-F238E27FC236}">
                <a16:creationId xmlns:a16="http://schemas.microsoft.com/office/drawing/2014/main" id="{BBC1F129-F3DA-4E6A-898F-8F487F51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31" y="2903807"/>
            <a:ext cx="6729503" cy="35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8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9B47-CE49-4422-ABF0-003062BA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7248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FRIDAY</a:t>
            </a:r>
            <a:br>
              <a:rPr lang="en-US" dirty="0"/>
            </a:br>
            <a:r>
              <a:rPr lang="en-US" dirty="0"/>
              <a:t>Welcome Mrs. Nunes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9E68-1792-43AC-B7F5-CCBE4E6A6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Plan Lyrics for Our Parody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88FF4-21C2-4B27-82BB-723EC00C48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6E662-CA18-47D1-87DD-4DC27557E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07F27-6D42-4C6B-BC2B-DFB690A095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End of the Week “Check In”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CEDF7-554C-4E88-BD60-D198458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56CEF-1939-4C49-8E39-8F2CE367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03" y="2435636"/>
            <a:ext cx="3605022" cy="28437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Meetings Friday</a:t>
            </a:r>
            <a:br>
              <a:rPr lang="en-US" sz="4300" b="1" u="sng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</a:br>
            <a: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8:30 a.m. w/ Mrs. Nunes</a:t>
            </a:r>
            <a:b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</a:br>
            <a:b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</a:br>
            <a: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Lunch Invite</a:t>
            </a:r>
            <a:b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</a:br>
            <a:r>
              <a:rPr lang="en-US" sz="4300" b="1" u="sng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11:15</a:t>
            </a: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br>
              <a:rPr lang="en-US" sz="4300" b="1" kern="1200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  <a:sym typeface="Wingdings" panose="05000000000000000000" pitchFamily="2" charset="2"/>
              </a:rPr>
            </a:br>
            <a:endParaRPr lang="en-US" sz="4300" b="1" kern="1200" dirty="0">
              <a:solidFill>
                <a:srgbClr val="0070C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B016B-9588-420D-890D-4AF3E6E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63824" y="5120640"/>
            <a:ext cx="1060704" cy="1024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AED10BEE-FC6A-40B2-AD48-6C6475AC86EC}" type="slidenum">
              <a:rPr lang="en-US" sz="4400" smtClean="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25</a:t>
            </a:fld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7" name="Picture 2" descr="Define Success for Your Young Athletes | Psychology Today Canada">
            <a:extLst>
              <a:ext uri="{FF2B5EF4-FFF2-40B4-BE49-F238E27FC236}">
                <a16:creationId xmlns:a16="http://schemas.microsoft.com/office/drawing/2014/main" id="{CD204554-8F96-453E-A4D7-28D4E3C3E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/>
        </p:blipFill>
        <p:spPr bwMode="auto">
          <a:xfrm>
            <a:off x="5755335" y="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9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4519-7314-461F-BF73-64BDFD91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3" y="104984"/>
            <a:ext cx="3580695" cy="1586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Connected!</a:t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B81399BC-A45C-41FB-A998-41E639AB6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1741725" y="762550"/>
            <a:ext cx="8695850" cy="475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45666-957B-4501-8EEA-17C99F02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9D2CD-3B8B-49AF-AB68-93315D78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highlight>
                  <a:srgbClr val="00FF00"/>
                </a:highlight>
              </a:rPr>
              <a:t>Grade Level Meeting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90D898-7A22-4B6D-9282-40AD7C403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r="-1" b="6201"/>
          <a:stretch/>
        </p:blipFill>
        <p:spPr bwMode="auto">
          <a:xfrm>
            <a:off x="331567" y="2838172"/>
            <a:ext cx="5455917" cy="31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0D1E9E39-C200-4F38-B62A-97A505BD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891160"/>
            <a:ext cx="5455917" cy="3068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BE92E-C298-4CD1-8355-CC4E61A5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14202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623801"/>
              </p:ext>
            </p:extLst>
          </p:nvPr>
        </p:nvGraphicFramePr>
        <p:xfrm>
          <a:off x="5798372" y="2296129"/>
          <a:ext cx="539928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280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35050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</a:rPr>
                        <a:t>Review Routines – Revise?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  <a:highlight>
                            <a:srgbClr val="00FF00"/>
                          </a:highlight>
                        </a:rPr>
                        <a:t>Own Our Learning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Check in on our DAILY 3’S! </a:t>
                      </a:r>
                      <a:endParaRPr lang="en-US" sz="2500" b="1" i="1" dirty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Go Deeper w/ Hedgehog’s Home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Talk About How to Read Poetry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Intro “Gratitude” 30-Day Challenge”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Set Up for Friday 8:30 Zoom w/ Mrs. Nunes!</a:t>
                      </a:r>
                      <a:endParaRPr lang="en-US" sz="2500" b="1" i="1" dirty="0">
                        <a:solidFill>
                          <a:srgbClr val="FFFF00"/>
                        </a:solidFill>
                        <a:highlight>
                          <a:srgbClr val="00FF00"/>
                        </a:highlight>
                      </a:endParaRPr>
                    </a:p>
                    <a:p>
                      <a:endParaRPr lang="en-US" sz="1800" b="1" i="1" dirty="0">
                        <a:solidFill>
                          <a:srgbClr val="000000"/>
                        </a:solidFill>
                      </a:endParaRPr>
                    </a:p>
                    <a:p>
                      <a:pPr algn="r"/>
                      <a:r>
                        <a:rPr lang="en-US" sz="2200" b="1" i="1" dirty="0">
                          <a:solidFill>
                            <a:srgbClr val="FF0000"/>
                          </a:solidFill>
                        </a:rPr>
                        <a:t>READY TO ROCK…..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049" y="268091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Together, we can:</a:t>
            </a:r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Quote of the Day </a:t>
            </a:r>
            <a:b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Let’s Focus on a Growth Mindset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4410-12A4-46F5-9D6B-AE5FAD787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3731"/>
            <a:ext cx="5181600" cy="29680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“Alice: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“This is impossible!” </a:t>
            </a:r>
          </a:p>
          <a:p>
            <a:pPr marL="0" indent="0">
              <a:buNone/>
            </a:pPr>
            <a:r>
              <a:rPr lang="en-US" dirty="0"/>
              <a:t>The Mad Hatter: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“Only if you believe it is.”” </a:t>
            </a:r>
          </a:p>
          <a:p>
            <a:pPr marL="0" indent="0" algn="r">
              <a:buNone/>
            </a:pPr>
            <a:r>
              <a:rPr lang="en-US" dirty="0"/>
              <a:t>- </a:t>
            </a:r>
            <a:r>
              <a:rPr lang="en-US" b="1" i="1" dirty="0"/>
              <a:t>Alice in Wonderland </a:t>
            </a:r>
            <a:r>
              <a:rPr lang="en-US" dirty="0"/>
              <a:t>- Lewis Carrol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6777" y="200501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means in your own words</a:t>
            </a:r>
          </a:p>
          <a:p>
            <a:r>
              <a:rPr lang="en-US" dirty="0"/>
              <a:t>(2) How could you apply this quote to yourself (connect to self)</a:t>
            </a:r>
          </a:p>
          <a:p>
            <a:r>
              <a:rPr lang="en-US" dirty="0"/>
              <a:t>(3) What can the world learn 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5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F76F-FF27-4C04-A479-E7047049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80" y="341121"/>
            <a:ext cx="4243664" cy="15547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500" b="1" i="1" u="sng" dirty="0">
                <a:solidFill>
                  <a:srgbClr val="C00000"/>
                </a:solidFill>
              </a:rPr>
              <a:t>Routine Review</a:t>
            </a:r>
            <a:b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Practice Core Competencies </a:t>
            </a:r>
            <a:b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(Life Skills/Work Habits)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9D27-A5AA-451C-84E4-F86E82CA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64" y="2064665"/>
            <a:ext cx="4992241" cy="445221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First Thing Each AM - Check Google Classroom </a:t>
            </a:r>
            <a:r>
              <a:rPr lang="en-US" sz="2400" b="1" dirty="0">
                <a:solidFill>
                  <a:srgbClr val="000000"/>
                </a:solidFill>
                <a:highlight>
                  <a:srgbClr val="00FF00"/>
                </a:highlight>
              </a:rPr>
              <a:t>Zoom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</a:rPr>
              <a:t> </a:t>
            </a:r>
            <a:r>
              <a:rPr lang="en-US" sz="2400" b="1" dirty="0">
                <a:solidFill>
                  <a:srgbClr val="000000"/>
                </a:solidFill>
                <a:highlight>
                  <a:srgbClr val="00FF00"/>
                </a:highlight>
              </a:rPr>
              <a:t>Meeting Schedule, Daily Visual, All Docs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Know your </a:t>
            </a:r>
            <a:r>
              <a:rPr lang="en-US" sz="2400" b="1" u="sng" dirty="0">
                <a:solidFill>
                  <a:srgbClr val="000000"/>
                </a:solidFill>
                <a:highlight>
                  <a:srgbClr val="00FF00"/>
                </a:highlight>
              </a:rPr>
              <a:t>DAILY 3!</a:t>
            </a:r>
            <a:r>
              <a:rPr lang="en-US" sz="2400" b="1" u="sng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Reading/Writing/Math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</a:rPr>
              <a:t>Other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rgbClr val="000000"/>
                </a:solidFill>
                <a:highlight>
                  <a:srgbClr val="00FF00"/>
                </a:highlight>
              </a:rPr>
              <a:t>Independent Math</a:t>
            </a:r>
            <a:r>
              <a:rPr lang="en-US" sz="2400" b="1" dirty="0">
                <a:solidFill>
                  <a:srgbClr val="000000"/>
                </a:solidFill>
                <a:highlight>
                  <a:srgbClr val="00FF00"/>
                </a:highlight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(IXL OR KHAN) – </a:t>
            </a:r>
            <a:r>
              <a:rPr lang="en-US" sz="2400" b="1" i="1" dirty="0">
                <a:solidFill>
                  <a:srgbClr val="000000"/>
                </a:solidFill>
              </a:rPr>
              <a:t>post 1x/week</a:t>
            </a:r>
            <a:endParaRPr lang="en-US" sz="2400" b="1" u="sng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</a:rPr>
              <a:t>D.E.A.R.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978F0-E374-4B0C-A593-B65137F8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9916E-08B5-4480-8F49-448C8E4E1C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62" y="55575"/>
            <a:ext cx="5760567" cy="568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852995-7DF3-445D-B538-B2CB7DD34F1E}"/>
              </a:ext>
            </a:extLst>
          </p:cNvPr>
          <p:cNvSpPr/>
          <p:nvPr/>
        </p:nvSpPr>
        <p:spPr>
          <a:xfrm>
            <a:off x="5669791" y="5655105"/>
            <a:ext cx="65222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highlight>
                  <a:srgbClr val="00FFFF"/>
                </a:highlight>
              </a:rPr>
              <a:t>Keep well-rested (e.g., a “REGULAR” schedule will help you best your best self</a:t>
            </a:r>
          </a:p>
        </p:txBody>
      </p:sp>
    </p:spTree>
    <p:extLst>
      <p:ext uri="{BB962C8B-B14F-4D97-AF65-F5344CB8AC3E}">
        <p14:creationId xmlns:p14="http://schemas.microsoft.com/office/powerpoint/2010/main" val="37824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2851855"/>
            <a:ext cx="4106836" cy="20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4FADF-D1AF-443D-BD11-8B25BFAF7DE2}"/>
              </a:ext>
            </a:extLst>
          </p:cNvPr>
          <p:cNvSpPr txBox="1"/>
          <p:nvPr/>
        </p:nvSpPr>
        <p:spPr>
          <a:xfrm>
            <a:off x="438590" y="752576"/>
            <a:ext cx="5073339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i="1" u="sng" dirty="0"/>
              <a:t>OUR “PLEASE” DO NOTS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Leave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Drink unhealthy drinks – water is best –keep it away from device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Interrupt Others –  Use “</a:t>
            </a:r>
            <a:r>
              <a:rPr lang="en-US" sz="2400" i="1" dirty="0" err="1"/>
              <a:t>Chat”appropriately</a:t>
            </a:r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Be Distracted (e.g., TV, Music, Cooking, Pets)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Lay on a bed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/>
              <a:t>Make weird noises, mess with backgrounds, use your phone, play video games, prank your teacher? </a:t>
            </a:r>
            <a:r>
              <a:rPr lang="en-US" sz="2400" i="1" dirty="0">
                <a:sym typeface="Wingdings" panose="05000000000000000000" pitchFamily="2" charset="2"/>
              </a:rPr>
              <a:t></a:t>
            </a:r>
            <a:endParaRPr lang="en-US" sz="2400" i="1" dirty="0"/>
          </a:p>
          <a:p>
            <a:endParaRPr 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0A1F0D-AF56-43A2-9371-8E7FAE1A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49" y="-1711994"/>
            <a:ext cx="5840027" cy="10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6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16D3F3F-E9BC-460C-875B-FCE8A100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430" y="140525"/>
            <a:ext cx="8597142" cy="123763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sz="4000" b="1" i="1" u="sng" dirty="0">
                <a:solidFill>
                  <a:schemeClr val="bg1"/>
                </a:solidFill>
              </a:rPr>
              <a:t>My Job/ Your Job  - Learning from Home!</a:t>
            </a:r>
            <a:br>
              <a:rPr lang="en-CA" altLang="en-US" sz="4000" b="1" i="1" u="sng" dirty="0">
                <a:solidFill>
                  <a:srgbClr val="FF0000"/>
                </a:solidFill>
              </a:rPr>
            </a:br>
            <a:r>
              <a:rPr lang="en-CA" altLang="en-US" sz="4000" b="1" i="1" dirty="0">
                <a:solidFill>
                  <a:srgbClr val="00B050"/>
                </a:solidFill>
              </a:rPr>
              <a:t>We ARE A CARING TEAM!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05CECAA-DE14-4455-A1AB-1B04199B4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597026"/>
            <a:ext cx="4336636" cy="4835524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Learn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Work with others 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Think for myself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Make decisions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b="1" i="1" dirty="0"/>
              <a:t>Come each day at home prepared to work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Ask when I don’t understand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Give teacher something to assess/evaluate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Self evaluate 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endParaRPr lang="en-CA" altLang="en-US" sz="2400" dirty="0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0C1F5F-C2C4-44DC-9AA3-0E7AC1A22C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3687"/>
            <a:ext cx="4804741" cy="4768919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Follow our class guidelines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Make plans and do the work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Share our beliefs (about how we do things </a:t>
            </a:r>
            <a:r>
              <a:rPr lang="en-CA" altLang="en-US" sz="2500" b="1" i="1" strike="sngStrike" dirty="0"/>
              <a:t>in our classroom</a:t>
            </a:r>
            <a:r>
              <a:rPr lang="en-CA" altLang="en-US" sz="25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Be prepared (e.g., </a:t>
            </a:r>
            <a:r>
              <a:rPr lang="en-CA" altLang="en-US" sz="2500" b="1" i="1" strike="sngStrike" dirty="0"/>
              <a:t>homework</a:t>
            </a:r>
            <a:r>
              <a:rPr lang="en-CA" altLang="en-US" sz="2500" i="1" dirty="0"/>
              <a:t> supplies)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Treat others with respect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Use/participate in restitution process (positive problem solving  </a:t>
            </a:r>
          </a:p>
        </p:txBody>
      </p:sp>
      <p:pic>
        <p:nvPicPr>
          <p:cNvPr id="3077" name="Picture 9" descr="school_clipart_boy_writting">
            <a:hlinkClick r:id="rId2"/>
            <a:extLst>
              <a:ext uri="{FF2B5EF4-FFF2-40B4-BE49-F238E27FC236}">
                <a16:creationId xmlns:a16="http://schemas.microsoft.com/office/drawing/2014/main" id="{6F51366B-11B9-426D-867B-7D894AC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733687"/>
            <a:ext cx="1962235" cy="15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511-0703-2014-0514">
            <a:hlinkClick r:id="rId4"/>
            <a:extLst>
              <a:ext uri="{FF2B5EF4-FFF2-40B4-BE49-F238E27FC236}">
                <a16:creationId xmlns:a16="http://schemas.microsoft.com/office/drawing/2014/main" id="{476ACF53-00DF-4ABE-A1BD-1E6C18BB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1" y="5341938"/>
            <a:ext cx="14906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education_clip_art">
            <a:hlinkClick r:id="rId6"/>
            <a:extLst>
              <a:ext uri="{FF2B5EF4-FFF2-40B4-BE49-F238E27FC236}">
                <a16:creationId xmlns:a16="http://schemas.microsoft.com/office/drawing/2014/main" id="{EE0465F5-0C5C-4AC8-A71A-2F5CD52F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58" y="704021"/>
            <a:ext cx="155098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AD79-CD9E-4526-8161-28B9909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7C99-6F2F-4B39-810D-1CA7D75F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SCHOOL WORK IN?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01B9-5169-41CD-86B1-AD63F2EE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371"/>
            <a:ext cx="11024016" cy="448627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b="1" dirty="0"/>
              <a:t>1. Simbi 3/week?</a:t>
            </a:r>
            <a:br>
              <a:rPr lang="en-US" b="1" dirty="0"/>
            </a:br>
            <a:r>
              <a:rPr lang="en-US" b="1" dirty="0"/>
              <a:t>2. 2-3 Journal /</a:t>
            </a:r>
            <a:r>
              <a:rPr lang="en-US" b="1" dirty="0" err="1"/>
              <a:t>wk</a:t>
            </a:r>
            <a:r>
              <a:rPr lang="en-US" b="1" dirty="0"/>
              <a:t> – post 1</a:t>
            </a:r>
            <a:br>
              <a:rPr lang="en-US" b="1" dirty="0"/>
            </a:br>
            <a:r>
              <a:rPr lang="en-US" b="1" dirty="0"/>
              <a:t>3. SEL Journal</a:t>
            </a:r>
            <a:br>
              <a:rPr lang="en-US" b="1" dirty="0"/>
            </a:br>
            <a:r>
              <a:rPr lang="en-US" b="1" dirty="0"/>
              <a:t>4. Math – 2 lessons – post all to FG</a:t>
            </a:r>
            <a:br>
              <a:rPr lang="en-US" b="1" dirty="0"/>
            </a:br>
            <a:r>
              <a:rPr lang="en-US" b="1" dirty="0"/>
              <a:t>5. Last Week Exit Ticket in FG?</a:t>
            </a:r>
            <a:br>
              <a:rPr lang="en-US" b="1" dirty="0"/>
            </a:br>
            <a:r>
              <a:rPr lang="en-US" b="1" dirty="0"/>
              <a:t>6. Poetry – Preassessment I &amp; II + Notes 4 Videos</a:t>
            </a:r>
            <a:br>
              <a:rPr lang="en-US" b="1" dirty="0"/>
            </a:br>
            <a:r>
              <a:rPr lang="en-US" b="1" dirty="0"/>
              <a:t>7. Earth Day – I See, I Think, I Wonder…uploaded to FreshGrade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u="sng" dirty="0">
                <a:highlight>
                  <a:srgbClr val="00FFFF"/>
                </a:highlight>
              </a:rPr>
              <a:t>Extend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/>
              <a:t>NASA notes w/ Earth Day I See I Think I Wonder</a:t>
            </a:r>
            <a:br>
              <a:rPr lang="en-US" b="1" dirty="0"/>
            </a:br>
            <a:r>
              <a:rPr lang="en-US" b="1" dirty="0"/>
              <a:t>Mini Inquiry about a leader who made a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694E-907C-4346-B323-DF0CE2E6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 descr="Mission complete red stamp stock vector. Illustration of isolated ...">
            <a:extLst>
              <a:ext uri="{FF2B5EF4-FFF2-40B4-BE49-F238E27FC236}">
                <a16:creationId xmlns:a16="http://schemas.microsoft.com/office/drawing/2014/main" id="{115E1467-6F63-4626-8271-28EDAF2F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017" y="365125"/>
            <a:ext cx="3523434" cy="29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1454</Words>
  <Application>Microsoft Office PowerPoint</Application>
  <PresentationFormat>Widescreen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DAILY 3 Before/After Grade Level Zoom Gr. 6 -  9:50 am Gr. 5 - 11:58 am</vt:lpstr>
      <vt:lpstr>MRS. S! </vt:lpstr>
      <vt:lpstr>Grade Level Meeting</vt:lpstr>
      <vt:lpstr> Learning Intentions  Together, we can:</vt:lpstr>
      <vt:lpstr>Quote of the Day  Let’s Focus on a Growth Mindset !</vt:lpstr>
      <vt:lpstr>Routine Review Practice Core Competencies  (Life Skills/Work Habits)</vt:lpstr>
      <vt:lpstr>PowerPoint Presentation</vt:lpstr>
      <vt:lpstr>My Job/ Your Job  - Learning from Home! We ARE A CARING TEAM!</vt:lpstr>
      <vt:lpstr>SCHOOL WORK IN?</vt:lpstr>
      <vt:lpstr>Hedgehog's Home Exploring Home and Relationships </vt:lpstr>
      <vt:lpstr>Hedgehog’s Home: Exploring Home and Relationships Theme: Values </vt:lpstr>
      <vt:lpstr>Go Deeper w/ Guiding Question: How do values shape our beliefs, and how do they change over time?</vt:lpstr>
      <vt:lpstr>THINKING LIKE A READER – GOING DEEPER Discuss the clip (46s) https://www.nfb.ca/m/playlists/6d4acd87f83d4d8faad0bdedce41631b/playback/#3 </vt:lpstr>
      <vt:lpstr>Opportunity to Extend!  Mini Inquiry Student Voice/Choice</vt:lpstr>
      <vt:lpstr>Next?   How Does a Person Read Poetry? THINK LIKE AN EFFECTIVE READER!</vt:lpstr>
      <vt:lpstr>  Poetry Next 3 Days!  </vt:lpstr>
      <vt:lpstr>Pre-Zoom Task #3    Earth Day Make My Thinking Visible Activity  - Let’s Watch “Planet Earth” Video</vt:lpstr>
      <vt:lpstr>Task #3 – EARTH DAY VIDEO – I SEE, I THINK, I WONDER https://www.youtube.com/watch?v=7I0sFyDKKBA    (EXTENDING – NASA VIDEO ADDED) https://www.youtube.com/watch?v=d815wa7aIMs</vt:lpstr>
      <vt:lpstr>OTHER:  LAST WEEK’S WORK?  ALL IN?</vt:lpstr>
      <vt:lpstr>Just Before You Go?</vt:lpstr>
      <vt:lpstr>Set up for Simbi Need for Tomorrow</vt:lpstr>
      <vt:lpstr>Did you get some nutrition / movement?</vt:lpstr>
      <vt:lpstr>Check It Out – Our Amazing Website!</vt:lpstr>
      <vt:lpstr>FRIDAY Welcome Mrs. Nunes </vt:lpstr>
      <vt:lpstr>Meetings Friday  8:30 a.m. w/ Mrs. Nunes  Lunch Invite 11:15   </vt:lpstr>
      <vt:lpstr>Stay Connected!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3 Before/After Grade Level Zoom Gr. 6 -  9:50 am Gr. 5 - 11:58 am</dc:title>
  <dc:creator>Pamela Samaddar</dc:creator>
  <cp:lastModifiedBy>Pamela Samaddar</cp:lastModifiedBy>
  <cp:revision>2</cp:revision>
  <dcterms:created xsi:type="dcterms:W3CDTF">2020-04-22T22:47:37Z</dcterms:created>
  <dcterms:modified xsi:type="dcterms:W3CDTF">2020-04-22T22:49:22Z</dcterms:modified>
</cp:coreProperties>
</file>